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82" autoAdjust="0"/>
    <p:restoredTop sz="94660"/>
  </p:normalViewPr>
  <p:slideViewPr>
    <p:cSldViewPr>
      <p:cViewPr>
        <p:scale>
          <a:sx n="62" d="100"/>
          <a:sy n="62" d="100"/>
        </p:scale>
        <p:origin x="-922" y="2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AE8F1-B786-4561-9AAE-04E337BE2A2A}" type="datetimeFigureOut">
              <a:rPr lang="en-US" smtClean="0"/>
              <a:pPr/>
              <a:t>21-Nov-17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918C9-C6C8-409A-893A-417E93D3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918C9-C6C8-409A-893A-417E93D37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918C9-C6C8-409A-893A-417E93D37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21-Nov-17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21-Nov-17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7.png"/><Relationship Id="rId7" Type="http://schemas.openxmlformats.org/officeDocument/2006/relationships/image" Target="../media/image19.png"/><Relationship Id="rId12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slide" Target="slide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slide" Target="slide2.xml"/><Relationship Id="rId4" Type="http://schemas.openxmlformats.org/officeDocument/2006/relationships/image" Target="../media/image11.png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7.png"/><Relationship Id="rId7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slide" Target="slide2.xml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883920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latin typeface="Algerian" pitchFamily="82" charset="0"/>
              </a:rPr>
              <a:t>STUDIUL LICHIDELOR</a:t>
            </a:r>
            <a:endParaRPr lang="en-US" sz="6600" dirty="0">
              <a:latin typeface="Algerian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4191000"/>
            <a:ext cx="8610600" cy="95410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Proiect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realizat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 de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eleva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Arpasanu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 Emilia –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Oana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 din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clasa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 a VIII-a A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askerville Old Face" pitchFamily="18" charset="0"/>
            </a:endParaRPr>
          </a:p>
        </p:txBody>
      </p:sp>
      <p:pic>
        <p:nvPicPr>
          <p:cNvPr id="3075" name="Picture 3" descr="C:\Users\scoala\AppData\Local\Microsoft\Windows\INetCache\IE\BHET2Q0G\chem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066800"/>
            <a:ext cx="3124200" cy="284302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981200" y="5486400"/>
            <a:ext cx="7162800" cy="52322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Profesor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 </a:t>
            </a:r>
            <a:r>
              <a:rPr lang="en-GB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indrumator</a:t>
            </a:r>
            <a:r>
              <a:rPr lang="en-GB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  Andrei Albert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askerville Old Face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438400"/>
            <a:ext cx="2057400" cy="3276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1524000"/>
            <a:ext cx="2057400" cy="4191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914400" y="1295400"/>
            <a:ext cx="2057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1447800" y="2819400"/>
            <a:ext cx="1067594" cy="3886200"/>
            <a:chOff x="4724400" y="1752600"/>
            <a:chExt cx="1067594" cy="3886200"/>
          </a:xfrm>
        </p:grpSpPr>
        <p:sp>
          <p:nvSpPr>
            <p:cNvPr id="8" name="Oval 7"/>
            <p:cNvSpPr/>
            <p:nvPr/>
          </p:nvSpPr>
          <p:spPr>
            <a:xfrm>
              <a:off x="4724400" y="3657600"/>
              <a:ext cx="1066800" cy="9906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23"/>
            <p:cNvGrpSpPr/>
            <p:nvPr/>
          </p:nvGrpSpPr>
          <p:grpSpPr>
            <a:xfrm>
              <a:off x="5257800" y="4114800"/>
              <a:ext cx="457200" cy="1524000"/>
              <a:chOff x="5562600" y="2895600"/>
              <a:chExt cx="457200" cy="1524000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 rot="5400000">
                <a:off x="4801394" y="3656806"/>
                <a:ext cx="15240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791200" y="3810000"/>
                <a:ext cx="228600" cy="386861"/>
              </a:xfrm>
              <a:prstGeom prst="rect">
                <a:avLst/>
              </a:prstGeom>
              <a:noFill/>
            </p:spPr>
          </p:pic>
        </p:grpSp>
        <p:grpSp>
          <p:nvGrpSpPr>
            <p:cNvPr id="10" name="Group 21"/>
            <p:cNvGrpSpPr/>
            <p:nvPr/>
          </p:nvGrpSpPr>
          <p:grpSpPr>
            <a:xfrm>
              <a:off x="5257800" y="1752600"/>
              <a:ext cx="534194" cy="2362200"/>
              <a:chOff x="1218406" y="457994"/>
              <a:chExt cx="534194" cy="2362200"/>
            </a:xfrm>
          </p:grpSpPr>
          <p:cxnSp>
            <p:nvCxnSpPr>
              <p:cNvPr id="15" name="Straight Arrow Connector 9"/>
              <p:cNvCxnSpPr/>
              <p:nvPr/>
            </p:nvCxnSpPr>
            <p:spPr>
              <a:xfrm rot="5400000" flipH="1" flipV="1">
                <a:off x="38100" y="1638300"/>
                <a:ext cx="23622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" name="Group 27"/>
              <p:cNvGrpSpPr/>
              <p:nvPr/>
            </p:nvGrpSpPr>
            <p:grpSpPr>
              <a:xfrm>
                <a:off x="1447800" y="1676400"/>
                <a:ext cx="304800" cy="419100"/>
                <a:chOff x="6248400" y="4343400"/>
                <a:chExt cx="304800" cy="419100"/>
              </a:xfrm>
            </p:grpSpPr>
            <p:pic>
              <p:nvPicPr>
                <p:cNvPr id="17" name="Picture 3"/>
                <p:cNvPicPr>
                  <a:picLocks noChangeAspect="1" noChangeArrowheads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6248400" y="4423833"/>
                  <a:ext cx="304800" cy="338667"/>
                </a:xfrm>
                <a:prstGeom prst="rect">
                  <a:avLst/>
                </a:prstGeom>
                <a:noFill/>
              </p:spPr>
            </p:pic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6248400" y="4343400"/>
                  <a:ext cx="304800" cy="158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1" name="Group 45"/>
          <p:cNvGrpSpPr/>
          <p:nvPr/>
        </p:nvGrpSpPr>
        <p:grpSpPr>
          <a:xfrm>
            <a:off x="1981200" y="3124200"/>
            <a:ext cx="609600" cy="2057400"/>
            <a:chOff x="4267200" y="1371600"/>
            <a:chExt cx="609600" cy="2057400"/>
          </a:xfrm>
        </p:grpSpPr>
        <p:cxnSp>
          <p:nvCxnSpPr>
            <p:cNvPr id="12" name="Straight Arrow Connector 11"/>
            <p:cNvCxnSpPr/>
            <p:nvPr/>
          </p:nvCxnSpPr>
          <p:spPr>
            <a:xfrm rot="5400000" flipH="1" flipV="1">
              <a:off x="3239294" y="2399506"/>
              <a:ext cx="20574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2819400"/>
              <a:ext cx="304800" cy="304800"/>
            </a:xfrm>
            <a:prstGeom prst="rect">
              <a:avLst/>
            </a:prstGeom>
            <a:noFill/>
          </p:spPr>
        </p:pic>
        <p:cxnSp>
          <p:nvCxnSpPr>
            <p:cNvPr id="14" name="Straight Arrow Connector 13"/>
            <p:cNvCxnSpPr/>
            <p:nvPr/>
          </p:nvCxnSpPr>
          <p:spPr>
            <a:xfrm>
              <a:off x="4572000" y="2819400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1752600" y="1524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err="1" smtClean="0">
                <a:latin typeface="Bauhaus 93" pitchFamily="82" charset="0"/>
              </a:rPr>
              <a:t>Conditia</a:t>
            </a:r>
            <a:r>
              <a:rPr lang="en-GB" sz="3600" dirty="0" smtClean="0">
                <a:latin typeface="Bauhaus 93" pitchFamily="82" charset="0"/>
              </a:rPr>
              <a:t> de </a:t>
            </a:r>
            <a:r>
              <a:rPr lang="en-GB" sz="3600" dirty="0" err="1" smtClean="0">
                <a:latin typeface="Bauhaus 93" pitchFamily="82" charset="0"/>
              </a:rPr>
              <a:t>plutire</a:t>
            </a:r>
            <a:endParaRPr lang="en-US" sz="3600" dirty="0">
              <a:latin typeface="Bauhaus 93" pitchFamily="82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28600" y="2438400"/>
            <a:ext cx="3505200" cy="445532"/>
            <a:chOff x="228600" y="2438400"/>
            <a:chExt cx="3505200" cy="445532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228600" y="2438400"/>
              <a:ext cx="3505200" cy="1588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209800" y="25146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V1</a:t>
              </a:r>
              <a:endParaRPr lang="en-US" dirty="0"/>
            </a:p>
          </p:txBody>
        </p:sp>
      </p:grpSp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1" y="1524000"/>
            <a:ext cx="762000" cy="354419"/>
          </a:xfrm>
          <a:prstGeom prst="rect">
            <a:avLst/>
          </a:prstGeom>
          <a:noFill/>
        </p:spPr>
      </p:pic>
      <p:pic>
        <p:nvPicPr>
          <p:cNvPr id="30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2057400"/>
            <a:ext cx="1440180" cy="342900"/>
          </a:xfrm>
          <a:prstGeom prst="rect">
            <a:avLst/>
          </a:prstGeom>
          <a:noFill/>
        </p:spPr>
      </p:pic>
      <p:pic>
        <p:nvPicPr>
          <p:cNvPr id="31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2590800"/>
            <a:ext cx="2160270" cy="342900"/>
          </a:xfrm>
          <a:prstGeom prst="rect">
            <a:avLst/>
          </a:prstGeom>
          <a:noFill/>
        </p:spPr>
      </p:pic>
      <p:pic>
        <p:nvPicPr>
          <p:cNvPr id="32" name="Picture 1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3124200"/>
            <a:ext cx="2537460" cy="342900"/>
          </a:xfrm>
          <a:prstGeom prst="rect">
            <a:avLst/>
          </a:prstGeom>
          <a:noFill/>
        </p:spPr>
      </p:pic>
      <p:pic>
        <p:nvPicPr>
          <p:cNvPr id="33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3733800"/>
            <a:ext cx="3274695" cy="342900"/>
          </a:xfrm>
          <a:prstGeom prst="rect">
            <a:avLst/>
          </a:prstGeom>
          <a:noFill/>
        </p:spPr>
      </p:pic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4953000"/>
            <a:ext cx="857250" cy="342900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5410200"/>
            <a:ext cx="1663065" cy="342900"/>
          </a:xfrm>
          <a:prstGeom prst="rect">
            <a:avLst/>
          </a:prstGeom>
          <a:noFill/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Action Button: Back or Previous 34">
            <a:hlinkClick r:id="" action="ppaction://hlinkshowjump?jump=previousslide" highlightClick="1"/>
          </p:cNvPr>
          <p:cNvSpPr/>
          <p:nvPr/>
        </p:nvSpPr>
        <p:spPr>
          <a:xfrm>
            <a:off x="6934200" y="685800"/>
            <a:ext cx="609600" cy="381000"/>
          </a:xfrm>
          <a:prstGeom prst="actionButtonBackPreviou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ction Button: Home 35">
            <a:hlinkClick r:id="rId12" action="ppaction://hlinksldjump" highlightClick="1"/>
          </p:cNvPr>
          <p:cNvSpPr/>
          <p:nvPr/>
        </p:nvSpPr>
        <p:spPr>
          <a:xfrm>
            <a:off x="7848600" y="609600"/>
            <a:ext cx="609600" cy="533400"/>
          </a:xfrm>
          <a:prstGeom prst="actionButtonHom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1721E-6 L 3.33333E-6 -0.399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23317E-7 L 0 -0.333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0"/>
            <a:ext cx="609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latin typeface="Algerian" pitchFamily="82" charset="0"/>
              </a:rPr>
              <a:t>CUPRINS</a:t>
            </a:r>
            <a:endParaRPr lang="en-US" sz="6000" dirty="0">
              <a:latin typeface="Algerian" pitchFamily="82" charset="0"/>
            </a:endParaRPr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228600" y="838200"/>
            <a:ext cx="48768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>
                <a:latin typeface="Brush Script MT" pitchFamily="66" charset="0"/>
              </a:rPr>
              <a:t>1.Principiul </a:t>
            </a:r>
            <a:r>
              <a:rPr lang="en-GB" sz="2800" dirty="0" err="1" smtClean="0">
                <a:latin typeface="Brush Script MT" pitchFamily="66" charset="0"/>
              </a:rPr>
              <a:t>vaselor</a:t>
            </a:r>
            <a:r>
              <a:rPr lang="en-GB" sz="2800" dirty="0" smtClean="0">
                <a:latin typeface="Brush Script MT" pitchFamily="66" charset="0"/>
              </a:rPr>
              <a:t> </a:t>
            </a:r>
            <a:r>
              <a:rPr lang="en-GB" sz="2800" dirty="0" err="1" smtClean="0">
                <a:latin typeface="Brush Script MT" pitchFamily="66" charset="0"/>
              </a:rPr>
              <a:t>comunicate</a:t>
            </a:r>
            <a:endParaRPr lang="en-US" sz="2800" dirty="0">
              <a:latin typeface="Brush Script MT" pitchFamily="66" charset="0"/>
            </a:endParaRPr>
          </a:p>
        </p:txBody>
      </p:sp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228600" y="1371600"/>
            <a:ext cx="32766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>
                <a:latin typeface="Brush Script MT" pitchFamily="66" charset="0"/>
              </a:rPr>
              <a:t>2.Vase </a:t>
            </a:r>
            <a:r>
              <a:rPr lang="en-GB" sz="2800" dirty="0" err="1" smtClean="0">
                <a:latin typeface="Brush Script MT" pitchFamily="66" charset="0"/>
              </a:rPr>
              <a:t>comunicate</a:t>
            </a:r>
            <a:r>
              <a:rPr lang="en-GB" sz="2800" dirty="0" smtClean="0">
                <a:latin typeface="Brush Script MT" pitchFamily="66" charset="0"/>
              </a:rPr>
              <a:t> 2</a:t>
            </a:r>
            <a:endParaRPr lang="en-US" sz="2800" dirty="0">
              <a:latin typeface="Brush Script MT" pitchFamily="66" charset="0"/>
            </a:endParaRPr>
          </a:p>
        </p:txBody>
      </p:sp>
      <p:sp>
        <p:nvSpPr>
          <p:cNvPr id="5" name="TextBox 4">
            <a:hlinkClick r:id="rId4" action="ppaction://hlinksldjump"/>
          </p:cNvPr>
          <p:cNvSpPr txBox="1"/>
          <p:nvPr/>
        </p:nvSpPr>
        <p:spPr>
          <a:xfrm>
            <a:off x="228600" y="1905000"/>
            <a:ext cx="58674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>
                <a:latin typeface="Brush Script MT" pitchFamily="66" charset="0"/>
              </a:rPr>
              <a:t>3. </a:t>
            </a:r>
            <a:r>
              <a:rPr lang="en-GB" sz="2800" dirty="0" err="1" smtClean="0">
                <a:latin typeface="Brush Script MT" pitchFamily="66" charset="0"/>
              </a:rPr>
              <a:t>Presiunea</a:t>
            </a:r>
            <a:r>
              <a:rPr lang="en-GB" sz="2800" dirty="0" smtClean="0">
                <a:latin typeface="Brush Script MT" pitchFamily="66" charset="0"/>
              </a:rPr>
              <a:t> </a:t>
            </a:r>
            <a:r>
              <a:rPr lang="en-GB" sz="2800" dirty="0" err="1" smtClean="0">
                <a:latin typeface="Brush Script MT" pitchFamily="66" charset="0"/>
              </a:rPr>
              <a:t>atmosferica</a:t>
            </a:r>
            <a:r>
              <a:rPr lang="en-GB" sz="2800" dirty="0" smtClean="0">
                <a:latin typeface="Brush Script MT" pitchFamily="66" charset="0"/>
              </a:rPr>
              <a:t>(</a:t>
            </a:r>
            <a:r>
              <a:rPr lang="en-GB" sz="2800" dirty="0" err="1" smtClean="0">
                <a:latin typeface="Brush Script MT" pitchFamily="66" charset="0"/>
              </a:rPr>
              <a:t>barometrul</a:t>
            </a:r>
            <a:r>
              <a:rPr lang="en-GB" sz="2800" dirty="0" smtClean="0">
                <a:latin typeface="Brush Script MT" pitchFamily="66" charset="0"/>
              </a:rPr>
              <a:t>)</a:t>
            </a:r>
            <a:endParaRPr lang="en-US" sz="2800" dirty="0">
              <a:latin typeface="Brush Script MT" pitchFamily="66" charset="0"/>
            </a:endParaRPr>
          </a:p>
        </p:txBody>
      </p:sp>
      <p:sp>
        <p:nvSpPr>
          <p:cNvPr id="6" name="TextBox 5">
            <a:hlinkClick r:id="rId5" action="ppaction://hlinksldjump"/>
          </p:cNvPr>
          <p:cNvSpPr txBox="1"/>
          <p:nvPr/>
        </p:nvSpPr>
        <p:spPr>
          <a:xfrm>
            <a:off x="228600" y="2438400"/>
            <a:ext cx="33528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>
                <a:latin typeface="Brush Script MT" pitchFamily="66" charset="0"/>
              </a:rPr>
              <a:t>4. </a:t>
            </a:r>
            <a:r>
              <a:rPr lang="en-GB" sz="2800" dirty="0" err="1" smtClean="0">
                <a:latin typeface="Brush Script MT" pitchFamily="66" charset="0"/>
              </a:rPr>
              <a:t>Legea</a:t>
            </a:r>
            <a:r>
              <a:rPr lang="en-GB" sz="2800" dirty="0" smtClean="0">
                <a:latin typeface="Brush Script MT" pitchFamily="66" charset="0"/>
              </a:rPr>
              <a:t> </a:t>
            </a:r>
            <a:r>
              <a:rPr lang="en-GB" sz="2800" dirty="0" err="1" smtClean="0">
                <a:latin typeface="Brush Script MT" pitchFamily="66" charset="0"/>
              </a:rPr>
              <a:t>lui</a:t>
            </a:r>
            <a:r>
              <a:rPr lang="en-GB" sz="2800" dirty="0" smtClean="0">
                <a:latin typeface="Brush Script MT" pitchFamily="66" charset="0"/>
              </a:rPr>
              <a:t> Pascal</a:t>
            </a:r>
            <a:endParaRPr lang="en-US" sz="2800" dirty="0">
              <a:latin typeface="Brush Script MT" pitchFamily="66" charset="0"/>
            </a:endParaRPr>
          </a:p>
        </p:txBody>
      </p:sp>
      <p:sp>
        <p:nvSpPr>
          <p:cNvPr id="7" name="TextBox 6">
            <a:hlinkClick r:id="rId6" action="ppaction://hlinksldjump"/>
          </p:cNvPr>
          <p:cNvSpPr txBox="1"/>
          <p:nvPr/>
        </p:nvSpPr>
        <p:spPr>
          <a:xfrm>
            <a:off x="228600" y="2971800"/>
            <a:ext cx="36576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>
                <a:latin typeface="Brush Script MT" pitchFamily="66" charset="0"/>
              </a:rPr>
              <a:t>5.Legea </a:t>
            </a:r>
            <a:r>
              <a:rPr lang="en-GB" sz="2800" dirty="0" err="1" smtClean="0">
                <a:latin typeface="Brush Script MT" pitchFamily="66" charset="0"/>
              </a:rPr>
              <a:t>lui</a:t>
            </a:r>
            <a:r>
              <a:rPr lang="en-GB" sz="2800" dirty="0" smtClean="0">
                <a:latin typeface="Brush Script MT" pitchFamily="66" charset="0"/>
              </a:rPr>
              <a:t> </a:t>
            </a:r>
            <a:r>
              <a:rPr lang="en-GB" sz="2800" dirty="0" err="1" smtClean="0">
                <a:latin typeface="Brush Script MT" pitchFamily="66" charset="0"/>
              </a:rPr>
              <a:t>Arhimede</a:t>
            </a:r>
            <a:endParaRPr lang="en-US" sz="2800" dirty="0">
              <a:latin typeface="Brush Script MT" pitchFamily="66" charset="0"/>
            </a:endParaRPr>
          </a:p>
        </p:txBody>
      </p:sp>
      <p:sp>
        <p:nvSpPr>
          <p:cNvPr id="8" name="TextBox 7">
            <a:hlinkClick r:id="rId7" action="ppaction://hlinksldjump"/>
          </p:cNvPr>
          <p:cNvSpPr txBox="1"/>
          <p:nvPr/>
        </p:nvSpPr>
        <p:spPr>
          <a:xfrm>
            <a:off x="228600" y="3505200"/>
            <a:ext cx="274320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>
                <a:latin typeface="Brush Script MT" pitchFamily="66" charset="0"/>
              </a:rPr>
              <a:t>6.Greutatea </a:t>
            </a:r>
            <a:r>
              <a:rPr lang="en-GB" sz="2800" dirty="0" err="1" smtClean="0">
                <a:latin typeface="Brush Script MT" pitchFamily="66" charset="0"/>
              </a:rPr>
              <a:t>aparenta</a:t>
            </a:r>
            <a:endParaRPr lang="en-US" sz="2800" dirty="0">
              <a:latin typeface="Brush Script MT" pitchFamily="66" charset="0"/>
            </a:endParaRPr>
          </a:p>
        </p:txBody>
      </p:sp>
      <p:sp>
        <p:nvSpPr>
          <p:cNvPr id="9" name="TextBox 8">
            <a:hlinkClick r:id="rId8" action="ppaction://hlinksldjump"/>
          </p:cNvPr>
          <p:cNvSpPr txBox="1"/>
          <p:nvPr/>
        </p:nvSpPr>
        <p:spPr>
          <a:xfrm>
            <a:off x="228600" y="4038600"/>
            <a:ext cx="32766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>
                <a:latin typeface="Brush Script MT" pitchFamily="66" charset="0"/>
              </a:rPr>
              <a:t>7.Forta </a:t>
            </a:r>
            <a:r>
              <a:rPr lang="en-GB" sz="2800" dirty="0" err="1" smtClean="0">
                <a:latin typeface="Brush Script MT" pitchFamily="66" charset="0"/>
              </a:rPr>
              <a:t>ascensionala</a:t>
            </a:r>
            <a:endParaRPr lang="en-US" sz="2800" dirty="0">
              <a:latin typeface="Brush Script MT" pitchFamily="66" charset="0"/>
            </a:endParaRPr>
          </a:p>
        </p:txBody>
      </p:sp>
      <p:sp>
        <p:nvSpPr>
          <p:cNvPr id="10" name="TextBox 9">
            <a:hlinkClick r:id="rId9" action="ppaction://hlinksldjump"/>
          </p:cNvPr>
          <p:cNvSpPr txBox="1"/>
          <p:nvPr/>
        </p:nvSpPr>
        <p:spPr>
          <a:xfrm>
            <a:off x="228600" y="4572000"/>
            <a:ext cx="35052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>
                <a:latin typeface="Brush Script MT" pitchFamily="66" charset="0"/>
              </a:rPr>
              <a:t>8.Conditia de </a:t>
            </a:r>
            <a:r>
              <a:rPr lang="en-GB" sz="2800" dirty="0" err="1" smtClean="0">
                <a:latin typeface="Brush Script MT" pitchFamily="66" charset="0"/>
              </a:rPr>
              <a:t>plutire</a:t>
            </a:r>
            <a:endParaRPr lang="en-US" sz="2800" dirty="0"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219200" y="2667000"/>
            <a:ext cx="6324600" cy="14478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19200" y="1828800"/>
            <a:ext cx="6324600" cy="2286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 smtClean="0">
                <a:latin typeface="Bauhaus 93" pitchFamily="82" charset="0"/>
              </a:rPr>
              <a:t>Principiul</a:t>
            </a:r>
            <a:r>
              <a:rPr lang="en-GB" sz="3200" dirty="0" smtClean="0">
                <a:latin typeface="Bauhaus 93" pitchFamily="82" charset="0"/>
              </a:rPr>
              <a:t> </a:t>
            </a:r>
            <a:r>
              <a:rPr lang="en-GB" sz="3200" dirty="0" err="1" smtClean="0">
                <a:latin typeface="Bauhaus 93" pitchFamily="82" charset="0"/>
              </a:rPr>
              <a:t>vaselor</a:t>
            </a:r>
            <a:r>
              <a:rPr lang="en-GB" sz="3200" dirty="0" smtClean="0">
                <a:latin typeface="Bauhaus 93" pitchFamily="82" charset="0"/>
              </a:rPr>
              <a:t> </a:t>
            </a:r>
            <a:r>
              <a:rPr lang="en-GB" sz="3200" dirty="0" err="1" smtClean="0">
                <a:latin typeface="Bauhaus 93" pitchFamily="82" charset="0"/>
              </a:rPr>
              <a:t>comunicate</a:t>
            </a:r>
            <a:endParaRPr lang="en-US" sz="3200" dirty="0">
              <a:latin typeface="Bauhaus 93" pitchFamily="8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1000" y="1828800"/>
            <a:ext cx="1447800" cy="152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4800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</a:t>
            </a:r>
            <a:r>
              <a:rPr lang="en-GB" dirty="0" err="1" smtClean="0"/>
              <a:t>doua</a:t>
            </a:r>
            <a:r>
              <a:rPr lang="en-GB" dirty="0" smtClean="0"/>
              <a:t>  vase care </a:t>
            </a:r>
            <a:r>
              <a:rPr lang="en-GB" dirty="0" err="1" smtClean="0"/>
              <a:t>comunica</a:t>
            </a:r>
            <a:r>
              <a:rPr lang="en-GB" dirty="0" smtClean="0"/>
              <a:t> </a:t>
            </a:r>
            <a:r>
              <a:rPr lang="en-GB" dirty="0" err="1" smtClean="0"/>
              <a:t>intre</a:t>
            </a:r>
            <a:r>
              <a:rPr lang="en-GB" dirty="0" smtClean="0"/>
              <a:t> </a:t>
            </a:r>
            <a:r>
              <a:rPr lang="en-GB" dirty="0" err="1" smtClean="0"/>
              <a:t>ele</a:t>
            </a:r>
            <a:r>
              <a:rPr lang="en-GB" dirty="0" smtClean="0"/>
              <a:t>, </a:t>
            </a:r>
            <a:r>
              <a:rPr lang="en-GB" dirty="0" err="1" smtClean="0"/>
              <a:t>nivelul</a:t>
            </a:r>
            <a:r>
              <a:rPr lang="en-GB" dirty="0" smtClean="0"/>
              <a:t> </a:t>
            </a:r>
            <a:r>
              <a:rPr lang="en-GB" smtClean="0"/>
              <a:t>lichidului </a:t>
            </a:r>
            <a:r>
              <a:rPr lang="en-GB" dirty="0" err="1" smtClean="0"/>
              <a:t>este</a:t>
            </a:r>
            <a:r>
              <a:rPr lang="en-GB" dirty="0" smtClean="0"/>
              <a:t> </a:t>
            </a:r>
            <a:r>
              <a:rPr lang="en-GB" dirty="0" err="1" smtClean="0"/>
              <a:t>acelasi</a:t>
            </a:r>
            <a:r>
              <a:rPr lang="en-GB" dirty="0" smtClean="0"/>
              <a:t>.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066800" y="1828800"/>
            <a:ext cx="6705600" cy="15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219200" y="1676400"/>
            <a:ext cx="29718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638800" y="1676400"/>
            <a:ext cx="1905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Forward or Next 14">
            <a:hlinkClick r:id="" action="ppaction://hlinkshowjump?jump=nextslide" highlightClick="1"/>
          </p:cNvPr>
          <p:cNvSpPr/>
          <p:nvPr/>
        </p:nvSpPr>
        <p:spPr>
          <a:xfrm>
            <a:off x="8001000" y="457200"/>
            <a:ext cx="533400" cy="381000"/>
          </a:xfrm>
          <a:prstGeom prst="actionButtonForwardNex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Home 15">
            <a:hlinkClick r:id="rId3" action="ppaction://hlinksldjump" highlightClick="1"/>
          </p:cNvPr>
          <p:cNvSpPr/>
          <p:nvPr/>
        </p:nvSpPr>
        <p:spPr>
          <a:xfrm>
            <a:off x="7924800" y="1066800"/>
            <a:ext cx="609600" cy="609600"/>
          </a:xfrm>
          <a:prstGeom prst="actionButtonHo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838200" y="2514600"/>
            <a:ext cx="72390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8200" y="1676400"/>
            <a:ext cx="7239000" cy="274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ecision 8"/>
          <p:cNvSpPr/>
          <p:nvPr/>
        </p:nvSpPr>
        <p:spPr>
          <a:xfrm rot="5400000">
            <a:off x="4267200" y="1905000"/>
            <a:ext cx="2590800" cy="1524000"/>
          </a:xfrm>
          <a:prstGeom prst="flowChartDecis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ightning Bolt 10"/>
          <p:cNvSpPr/>
          <p:nvPr/>
        </p:nvSpPr>
        <p:spPr>
          <a:xfrm rot="2386960">
            <a:off x="1481315" y="1432409"/>
            <a:ext cx="1953444" cy="2240582"/>
          </a:xfrm>
          <a:prstGeom prst="lightningBol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1000" y="914400"/>
            <a:ext cx="77724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1000" y="152400"/>
            <a:ext cx="586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Bauhaus 93" pitchFamily="82" charset="0"/>
              </a:rPr>
              <a:t>Vase </a:t>
            </a:r>
            <a:r>
              <a:rPr lang="en-GB" sz="4400" dirty="0" err="1" smtClean="0">
                <a:latin typeface="Bauhaus 93" pitchFamily="82" charset="0"/>
              </a:rPr>
              <a:t>comunicate</a:t>
            </a:r>
            <a:r>
              <a:rPr lang="en-GB" sz="4400" dirty="0" smtClean="0">
                <a:latin typeface="Bauhaus 93" pitchFamily="82" charset="0"/>
              </a:rPr>
              <a:t> 2</a:t>
            </a:r>
          </a:p>
        </p:txBody>
      </p:sp>
      <p:sp>
        <p:nvSpPr>
          <p:cNvPr id="15" name="Oval 14"/>
          <p:cNvSpPr/>
          <p:nvPr/>
        </p:nvSpPr>
        <p:spPr>
          <a:xfrm>
            <a:off x="838200" y="1600200"/>
            <a:ext cx="14478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09600" y="4800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</a:t>
            </a:r>
            <a:r>
              <a:rPr lang="en-GB" dirty="0" err="1" smtClean="0"/>
              <a:t>doua</a:t>
            </a:r>
            <a:r>
              <a:rPr lang="en-GB" dirty="0" smtClean="0"/>
              <a:t> </a:t>
            </a:r>
            <a:r>
              <a:rPr lang="en-GB" dirty="0" err="1" smtClean="0"/>
              <a:t>sau</a:t>
            </a:r>
            <a:r>
              <a:rPr lang="en-GB" dirty="0" smtClean="0"/>
              <a:t> </a:t>
            </a:r>
            <a:r>
              <a:rPr lang="en-GB" dirty="0" err="1" smtClean="0"/>
              <a:t>mai</a:t>
            </a:r>
            <a:r>
              <a:rPr lang="en-GB" dirty="0" smtClean="0"/>
              <a:t> </a:t>
            </a:r>
            <a:r>
              <a:rPr lang="en-GB" dirty="0" err="1" smtClean="0"/>
              <a:t>multe</a:t>
            </a:r>
            <a:r>
              <a:rPr lang="en-GB" dirty="0" smtClean="0"/>
              <a:t> vase care </a:t>
            </a:r>
            <a:r>
              <a:rPr lang="en-GB" dirty="0" err="1" smtClean="0"/>
              <a:t>comunica</a:t>
            </a:r>
            <a:r>
              <a:rPr lang="en-GB" dirty="0" smtClean="0"/>
              <a:t> </a:t>
            </a:r>
            <a:r>
              <a:rPr lang="en-GB" dirty="0" err="1" smtClean="0"/>
              <a:t>intre</a:t>
            </a:r>
            <a:r>
              <a:rPr lang="en-GB" dirty="0" smtClean="0"/>
              <a:t> </a:t>
            </a:r>
            <a:r>
              <a:rPr lang="en-GB" dirty="0" err="1" smtClean="0"/>
              <a:t>ele</a:t>
            </a:r>
            <a:r>
              <a:rPr lang="en-GB" dirty="0" smtClean="0"/>
              <a:t>, </a:t>
            </a:r>
            <a:r>
              <a:rPr lang="en-GB" dirty="0" err="1" smtClean="0"/>
              <a:t>nivelul</a:t>
            </a:r>
            <a:r>
              <a:rPr lang="en-GB" dirty="0" smtClean="0"/>
              <a:t> </a:t>
            </a:r>
            <a:r>
              <a:rPr lang="en-GB" dirty="0" err="1" smtClean="0"/>
              <a:t>lichidului</a:t>
            </a:r>
            <a:r>
              <a:rPr lang="en-GB" dirty="0" smtClean="0"/>
              <a:t> </a:t>
            </a:r>
            <a:r>
              <a:rPr lang="en-GB" dirty="0" err="1" smtClean="0"/>
              <a:t>este</a:t>
            </a:r>
            <a:r>
              <a:rPr lang="en-GB" dirty="0" smtClean="0"/>
              <a:t> </a:t>
            </a:r>
            <a:r>
              <a:rPr lang="en-GB" dirty="0" err="1" smtClean="0"/>
              <a:t>acelasi</a:t>
            </a:r>
            <a:r>
              <a:rPr lang="en-GB" dirty="0" smtClean="0"/>
              <a:t>.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971800" y="1600200"/>
            <a:ext cx="23622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791200" y="1600200"/>
            <a:ext cx="22860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ction Button: Forward or Next 19">
            <a:hlinkClick r:id="" action="ppaction://hlinkshowjump?jump=nextslide" highlightClick="1"/>
          </p:cNvPr>
          <p:cNvSpPr/>
          <p:nvPr/>
        </p:nvSpPr>
        <p:spPr>
          <a:xfrm>
            <a:off x="8077200" y="457200"/>
            <a:ext cx="609600" cy="381000"/>
          </a:xfrm>
          <a:prstGeom prst="actionButtonForwardNex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ction Button: Back or Previous 20">
            <a:hlinkClick r:id="" action="ppaction://hlinkshowjump?jump=previousslide" highlightClick="1"/>
          </p:cNvPr>
          <p:cNvSpPr/>
          <p:nvPr/>
        </p:nvSpPr>
        <p:spPr>
          <a:xfrm>
            <a:off x="7162800" y="457200"/>
            <a:ext cx="609600" cy="381000"/>
          </a:xfrm>
          <a:prstGeom prst="actionButtonBackPrevio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Home 21">
            <a:hlinkClick r:id="rId2" action="ppaction://hlinksldjump" highlightClick="1"/>
          </p:cNvPr>
          <p:cNvSpPr/>
          <p:nvPr/>
        </p:nvSpPr>
        <p:spPr>
          <a:xfrm>
            <a:off x="8077200" y="990600"/>
            <a:ext cx="609600" cy="533400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38200" y="3352800"/>
            <a:ext cx="2590800" cy="2209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762000"/>
            <a:ext cx="3124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0" y="457200"/>
            <a:ext cx="19050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000" y="1524000"/>
            <a:ext cx="2895600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533400" y="3352800"/>
            <a:ext cx="3200400" cy="158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838200" y="2743200"/>
            <a:ext cx="2590800" cy="2819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600200" y="228600"/>
            <a:ext cx="9906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                       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533400" y="2743200"/>
            <a:ext cx="2971800" cy="15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1" y="1143000"/>
            <a:ext cx="1371600" cy="39756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1752600"/>
            <a:ext cx="990600" cy="702425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3657600" y="25908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presiunea</a:t>
            </a:r>
            <a:r>
              <a:rPr lang="en-GB" dirty="0" smtClean="0"/>
              <a:t> </a:t>
            </a:r>
            <a:r>
              <a:rPr lang="en-GB" dirty="0" err="1" smtClean="0"/>
              <a:t>atmosferica</a:t>
            </a:r>
            <a:r>
              <a:rPr lang="en-GB" dirty="0" smtClean="0"/>
              <a:t> </a:t>
            </a:r>
            <a:r>
              <a:rPr lang="en-GB" dirty="0" err="1" smtClean="0"/>
              <a:t>exprimata</a:t>
            </a:r>
            <a:r>
              <a:rPr lang="en-GB" dirty="0" smtClean="0"/>
              <a:t> in mm </a:t>
            </a:r>
            <a:r>
              <a:rPr lang="en-GB" dirty="0" err="1" smtClean="0"/>
              <a:t>coloana</a:t>
            </a:r>
            <a:r>
              <a:rPr lang="en-GB" dirty="0" smtClean="0"/>
              <a:t> de </a:t>
            </a:r>
            <a:r>
              <a:rPr lang="en-GB" dirty="0" err="1" smtClean="0"/>
              <a:t>mercur</a:t>
            </a: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2057400"/>
            <a:ext cx="228600" cy="326571"/>
          </a:xfrm>
          <a:prstGeom prst="rect">
            <a:avLst/>
          </a:prstGeom>
          <a:noFill/>
        </p:spPr>
      </p:pic>
      <p:cxnSp>
        <p:nvCxnSpPr>
          <p:cNvPr id="30" name="Straight Arrow Connector 29"/>
          <p:cNvCxnSpPr/>
          <p:nvPr/>
        </p:nvCxnSpPr>
        <p:spPr>
          <a:xfrm rot="5400000">
            <a:off x="1181894" y="2247106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038600" y="32766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Presiunea</a:t>
            </a:r>
            <a:r>
              <a:rPr lang="en-GB" dirty="0" smtClean="0"/>
              <a:t> </a:t>
            </a:r>
            <a:r>
              <a:rPr lang="en-GB" dirty="0" err="1" smtClean="0"/>
              <a:t>atmosferica</a:t>
            </a:r>
            <a:r>
              <a:rPr lang="en-GB" dirty="0" smtClean="0"/>
              <a:t> </a:t>
            </a:r>
            <a:r>
              <a:rPr lang="en-GB" dirty="0" err="1" smtClean="0"/>
              <a:t>creste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962400" y="39624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Presiunea</a:t>
            </a:r>
            <a:r>
              <a:rPr lang="en-GB" dirty="0" smtClean="0"/>
              <a:t> </a:t>
            </a:r>
            <a:r>
              <a:rPr lang="en-GB" dirty="0" err="1" smtClean="0"/>
              <a:t>atmosferica</a:t>
            </a:r>
            <a:r>
              <a:rPr lang="en-GB" dirty="0" smtClean="0"/>
              <a:t> </a:t>
            </a:r>
            <a:r>
              <a:rPr lang="en-GB" dirty="0" err="1" smtClean="0"/>
              <a:t>revine</a:t>
            </a:r>
            <a:r>
              <a:rPr lang="en-GB" dirty="0" smtClean="0"/>
              <a:t> la normal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838200" y="2514600"/>
            <a:ext cx="25908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00200" y="1447800"/>
            <a:ext cx="990600" cy="3581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1600200" y="685800"/>
            <a:ext cx="991395" cy="3962401"/>
            <a:chOff x="6172200" y="1828799"/>
            <a:chExt cx="991395" cy="3610187"/>
          </a:xfrm>
        </p:grpSpPr>
        <p:cxnSp>
          <p:nvCxnSpPr>
            <p:cNvPr id="24" name="Straight Connector 23"/>
            <p:cNvCxnSpPr/>
            <p:nvPr/>
          </p:nvCxnSpPr>
          <p:spPr>
            <a:xfrm rot="5400000">
              <a:off x="4367504" y="3633496"/>
              <a:ext cx="361018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172200" y="1828800"/>
              <a:ext cx="990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5358104" y="3633496"/>
              <a:ext cx="3610187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Oval 32"/>
          <p:cNvSpPr/>
          <p:nvPr/>
        </p:nvSpPr>
        <p:spPr>
          <a:xfrm>
            <a:off x="1600200" y="533400"/>
            <a:ext cx="990600" cy="3048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124200" y="304800"/>
            <a:ext cx="571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>
                <a:latin typeface="Bauhaus 93" pitchFamily="82" charset="0"/>
              </a:rPr>
              <a:t>Presiunea</a:t>
            </a:r>
            <a:r>
              <a:rPr lang="en-GB" sz="2800" dirty="0" smtClean="0">
                <a:latin typeface="Bauhaus 93" pitchFamily="82" charset="0"/>
              </a:rPr>
              <a:t> </a:t>
            </a:r>
            <a:r>
              <a:rPr lang="en-GB" sz="2800" dirty="0" err="1" smtClean="0">
                <a:latin typeface="Bauhaus 93" pitchFamily="82" charset="0"/>
              </a:rPr>
              <a:t>atmosferica</a:t>
            </a:r>
            <a:r>
              <a:rPr lang="en-GB" sz="2800" dirty="0" smtClean="0">
                <a:latin typeface="Bauhaus 93" pitchFamily="82" charset="0"/>
              </a:rPr>
              <a:t>(</a:t>
            </a:r>
            <a:r>
              <a:rPr lang="en-GB" sz="2800" dirty="0" err="1" smtClean="0">
                <a:latin typeface="Bauhaus 93" pitchFamily="82" charset="0"/>
              </a:rPr>
              <a:t>barometrul</a:t>
            </a:r>
            <a:r>
              <a:rPr lang="en-GB" sz="2800" dirty="0" smtClean="0">
                <a:latin typeface="Bauhaus 93" pitchFamily="82" charset="0"/>
              </a:rPr>
              <a:t>)</a:t>
            </a:r>
            <a:endParaRPr lang="en-US" sz="2800" dirty="0">
              <a:latin typeface="Bauhaus 93" pitchFamily="82" charset="0"/>
            </a:endParaRPr>
          </a:p>
        </p:txBody>
      </p:sp>
      <p:sp>
        <p:nvSpPr>
          <p:cNvPr id="38" name="Action Button: Forward or Next 37">
            <a:hlinkClick r:id="" action="ppaction://hlinkshowjump?jump=nextslide" highlightClick="1"/>
          </p:cNvPr>
          <p:cNvSpPr/>
          <p:nvPr/>
        </p:nvSpPr>
        <p:spPr>
          <a:xfrm>
            <a:off x="5486400" y="5562600"/>
            <a:ext cx="609600" cy="381000"/>
          </a:xfrm>
          <a:prstGeom prst="actionButtonForwardNex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ction Button: Back or Previous 38">
            <a:hlinkClick r:id="" action="ppaction://hlinkshowjump?jump=previousslide" highlightClick="1"/>
          </p:cNvPr>
          <p:cNvSpPr/>
          <p:nvPr/>
        </p:nvSpPr>
        <p:spPr>
          <a:xfrm>
            <a:off x="4572000" y="5562600"/>
            <a:ext cx="533400" cy="381000"/>
          </a:xfrm>
          <a:prstGeom prst="actionButtonBackPreviou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ction Button: Home 39">
            <a:hlinkClick r:id="rId5" action="ppaction://hlinksldjump" highlightClick="1"/>
          </p:cNvPr>
          <p:cNvSpPr/>
          <p:nvPr/>
        </p:nvSpPr>
        <p:spPr>
          <a:xfrm>
            <a:off x="4953000" y="4800600"/>
            <a:ext cx="685800" cy="609600"/>
          </a:xfrm>
          <a:prstGeom prst="actionButtonHom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7.14781E-7 L 2.77556E-17 -0.0832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0.03331 L -0.0125 0.1165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5 0.11659 L -0.01667 -1.81124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5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0.08327 L 2.77556E-17 -0.0055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1" grpId="0"/>
      <p:bldP spid="32" grpId="0"/>
      <p:bldP spid="8" grpId="0" animBg="1"/>
      <p:bldP spid="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143000" y="762000"/>
            <a:ext cx="6705600" cy="15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638800" y="1752600"/>
            <a:ext cx="1295400" cy="609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219200" y="2362200"/>
            <a:ext cx="2971800" cy="4343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114800" y="4876800"/>
            <a:ext cx="1600200" cy="990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638800" y="2362200"/>
            <a:ext cx="1295400" cy="3505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52400" y="5867400"/>
            <a:ext cx="81534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19200" y="762000"/>
            <a:ext cx="5715000" cy="5105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19200" y="1752600"/>
            <a:ext cx="3048000" cy="609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91000" y="762000"/>
            <a:ext cx="1447800" cy="426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38800" y="533400"/>
            <a:ext cx="12954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19200" y="533400"/>
            <a:ext cx="29718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4191000" y="762000"/>
            <a:ext cx="1447800" cy="158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2743200" y="838200"/>
            <a:ext cx="611188" cy="838200"/>
            <a:chOff x="7161212" y="4878388"/>
            <a:chExt cx="611188" cy="838200"/>
          </a:xfrm>
        </p:grpSpPr>
        <p:cxnSp>
          <p:nvCxnSpPr>
            <p:cNvPr id="27" name="Straight Arrow Connector 26"/>
            <p:cNvCxnSpPr/>
            <p:nvPr/>
          </p:nvCxnSpPr>
          <p:spPr>
            <a:xfrm rot="5400000">
              <a:off x="6742906" y="5296694"/>
              <a:ext cx="8382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oup 30"/>
            <p:cNvGrpSpPr/>
            <p:nvPr/>
          </p:nvGrpSpPr>
          <p:grpSpPr>
            <a:xfrm>
              <a:off x="7239000" y="5029200"/>
              <a:ext cx="533400" cy="381000"/>
              <a:chOff x="7239000" y="4800600"/>
              <a:chExt cx="533400" cy="381000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7239000" y="4800600"/>
                <a:ext cx="533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F2</a:t>
                </a:r>
                <a:endParaRPr lang="en-US" dirty="0"/>
              </a:p>
            </p:txBody>
          </p:sp>
          <p:cxnSp>
            <p:nvCxnSpPr>
              <p:cNvPr id="30" name="Straight Arrow Connector 29"/>
              <p:cNvCxnSpPr/>
              <p:nvPr/>
            </p:nvCxnSpPr>
            <p:spPr>
              <a:xfrm>
                <a:off x="7315200" y="4800600"/>
                <a:ext cx="304800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 32"/>
          <p:cNvGrpSpPr/>
          <p:nvPr/>
        </p:nvGrpSpPr>
        <p:grpSpPr>
          <a:xfrm>
            <a:off x="6248400" y="685800"/>
            <a:ext cx="611188" cy="990600"/>
            <a:chOff x="7161212" y="4725988"/>
            <a:chExt cx="611188" cy="990600"/>
          </a:xfrm>
        </p:grpSpPr>
        <p:cxnSp>
          <p:nvCxnSpPr>
            <p:cNvPr id="34" name="Straight Arrow Connector 33"/>
            <p:cNvCxnSpPr/>
            <p:nvPr/>
          </p:nvCxnSpPr>
          <p:spPr>
            <a:xfrm rot="5400000">
              <a:off x="6666706" y="5220494"/>
              <a:ext cx="990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Group 30"/>
            <p:cNvGrpSpPr/>
            <p:nvPr/>
          </p:nvGrpSpPr>
          <p:grpSpPr>
            <a:xfrm>
              <a:off x="7239000" y="5029200"/>
              <a:ext cx="533400" cy="381000"/>
              <a:chOff x="7239000" y="4800600"/>
              <a:chExt cx="533400" cy="381000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7239000" y="4800600"/>
                <a:ext cx="5334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F1</a:t>
                </a:r>
                <a:endParaRPr lang="en-US" dirty="0"/>
              </a:p>
            </p:txBody>
          </p:sp>
          <p:cxnSp>
            <p:nvCxnSpPr>
              <p:cNvPr id="37" name="Straight Arrow Connector 36"/>
              <p:cNvCxnSpPr/>
              <p:nvPr/>
            </p:nvCxnSpPr>
            <p:spPr>
              <a:xfrm>
                <a:off x="7315200" y="4800600"/>
                <a:ext cx="304800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0" name="TextBox 39"/>
          <p:cNvSpPr txBox="1"/>
          <p:nvPr/>
        </p:nvSpPr>
        <p:spPr>
          <a:xfrm>
            <a:off x="838200" y="533400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S2</a:t>
            </a:r>
          </a:p>
          <a:p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934200" y="533400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S1</a:t>
            </a:r>
          </a:p>
          <a:p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09600" y="2362200"/>
            <a:ext cx="7239000" cy="158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7600" y="5791200"/>
            <a:ext cx="762000" cy="616085"/>
          </a:xfrm>
          <a:prstGeom prst="rect">
            <a:avLst/>
          </a:prstGeom>
          <a:noFill/>
        </p:spPr>
      </p:pic>
      <p:sp>
        <p:nvSpPr>
          <p:cNvPr id="39" name="TextBox 38"/>
          <p:cNvSpPr txBox="1"/>
          <p:nvPr/>
        </p:nvSpPr>
        <p:spPr>
          <a:xfrm>
            <a:off x="304800" y="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 smtClean="0">
                <a:latin typeface="Bauhaus 93" pitchFamily="82" charset="0"/>
              </a:rPr>
              <a:t>Legea</a:t>
            </a:r>
            <a:r>
              <a:rPr lang="en-GB" sz="3200" dirty="0" smtClean="0">
                <a:latin typeface="Bauhaus 93" pitchFamily="82" charset="0"/>
              </a:rPr>
              <a:t> </a:t>
            </a:r>
            <a:r>
              <a:rPr lang="en-GB" sz="3200" dirty="0" err="1" smtClean="0">
                <a:latin typeface="Bauhaus 93" pitchFamily="82" charset="0"/>
              </a:rPr>
              <a:t>lui</a:t>
            </a:r>
            <a:r>
              <a:rPr lang="en-GB" sz="3200" dirty="0" smtClean="0">
                <a:latin typeface="Bauhaus 93" pitchFamily="82" charset="0"/>
              </a:rPr>
              <a:t> Pascal</a:t>
            </a:r>
            <a:endParaRPr lang="en-US" sz="3200" dirty="0">
              <a:latin typeface="Bauhaus 93" pitchFamily="82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4800" y="60198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Intr</a:t>
            </a:r>
            <a:r>
              <a:rPr lang="en-GB" dirty="0" smtClean="0"/>
              <a:t>-un </a:t>
            </a:r>
            <a:r>
              <a:rPr lang="en-GB" dirty="0" err="1" smtClean="0"/>
              <a:t>lichid</a:t>
            </a:r>
            <a:r>
              <a:rPr lang="en-GB" dirty="0" smtClean="0"/>
              <a:t>, </a:t>
            </a:r>
            <a:r>
              <a:rPr lang="en-GB" dirty="0" err="1" smtClean="0"/>
              <a:t>presiunea</a:t>
            </a:r>
            <a:r>
              <a:rPr lang="en-GB" dirty="0" smtClean="0"/>
              <a:t> se </a:t>
            </a:r>
            <a:r>
              <a:rPr lang="en-GB" dirty="0" err="1" smtClean="0"/>
              <a:t>transmite</a:t>
            </a:r>
            <a:r>
              <a:rPr lang="en-GB" dirty="0" smtClean="0"/>
              <a:t> cu </a:t>
            </a:r>
            <a:r>
              <a:rPr lang="en-GB" dirty="0" err="1" smtClean="0"/>
              <a:t>aceeasi</a:t>
            </a:r>
            <a:r>
              <a:rPr lang="en-GB" dirty="0" smtClean="0"/>
              <a:t> </a:t>
            </a:r>
            <a:r>
              <a:rPr lang="en-GB" dirty="0" err="1" smtClean="0"/>
              <a:t>valoare</a:t>
            </a:r>
            <a:r>
              <a:rPr lang="en-GB" dirty="0" smtClean="0"/>
              <a:t> in </a:t>
            </a:r>
            <a:r>
              <a:rPr lang="en-GB" dirty="0" err="1" smtClean="0"/>
              <a:t>toate</a:t>
            </a:r>
            <a:r>
              <a:rPr lang="en-GB" dirty="0" smtClean="0"/>
              <a:t> </a:t>
            </a:r>
            <a:r>
              <a:rPr lang="en-GB" dirty="0" err="1" smtClean="0"/>
              <a:t>directiile</a:t>
            </a:r>
            <a:r>
              <a:rPr lang="en-GB" dirty="0" smtClean="0"/>
              <a:t>.</a:t>
            </a:r>
            <a:endParaRPr lang="en-US" dirty="0"/>
          </a:p>
        </p:txBody>
      </p:sp>
      <p:sp>
        <p:nvSpPr>
          <p:cNvPr id="44" name="Action Button: Forward or Next 43">
            <a:hlinkClick r:id="" action="ppaction://hlinkshowjump?jump=nextslide" highlightClick="1"/>
          </p:cNvPr>
          <p:cNvSpPr/>
          <p:nvPr/>
        </p:nvSpPr>
        <p:spPr>
          <a:xfrm>
            <a:off x="8229600" y="1066800"/>
            <a:ext cx="609600" cy="381000"/>
          </a:xfrm>
          <a:prstGeom prst="actionButtonForwardNex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ction Button: Back or Previous 44">
            <a:hlinkClick r:id="" action="ppaction://hlinkshowjump?jump=previousslide" highlightClick="1"/>
          </p:cNvPr>
          <p:cNvSpPr/>
          <p:nvPr/>
        </p:nvSpPr>
        <p:spPr>
          <a:xfrm>
            <a:off x="7315200" y="1066800"/>
            <a:ext cx="609600" cy="381000"/>
          </a:xfrm>
          <a:prstGeom prst="actionButtonBackPrevio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ction Button: Home 45">
            <a:hlinkClick r:id="rId4" action="ppaction://hlinksldjump" highlightClick="1"/>
          </p:cNvPr>
          <p:cNvSpPr/>
          <p:nvPr/>
        </p:nvSpPr>
        <p:spPr>
          <a:xfrm>
            <a:off x="7772400" y="381000"/>
            <a:ext cx="609600" cy="609600"/>
          </a:xfrm>
          <a:prstGeom prst="actionButtonHom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1  E" pathEditMode="relative" ptsTypes="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1  E" pathEditMode="relative" ptsTypes="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1  E" pathEditMode="relative" ptsTypes="">
                                      <p:cBhvr>
                                        <p:cTn id="1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1124E-6 L 0.00417 -0.0888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4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62248E-6 L -3.33333E-6 -0.1110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01249E-6 L -3.33333E-6 -0.0888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1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524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 smtClean="0">
                <a:latin typeface="Bauhaus 93" pitchFamily="82" charset="0"/>
              </a:rPr>
              <a:t>Legea</a:t>
            </a:r>
            <a:r>
              <a:rPr lang="en-GB" sz="3200" dirty="0" smtClean="0">
                <a:latin typeface="Bauhaus 93" pitchFamily="82" charset="0"/>
              </a:rPr>
              <a:t> </a:t>
            </a:r>
            <a:r>
              <a:rPr lang="en-GB" sz="3200" dirty="0" err="1" smtClean="0">
                <a:latin typeface="Bauhaus 93" pitchFamily="82" charset="0"/>
              </a:rPr>
              <a:t>lui</a:t>
            </a:r>
            <a:r>
              <a:rPr lang="en-GB" sz="3200" dirty="0" smtClean="0">
                <a:latin typeface="Bauhaus 93" pitchFamily="82" charset="0"/>
              </a:rPr>
              <a:t> </a:t>
            </a:r>
            <a:r>
              <a:rPr lang="en-GB" sz="3200" dirty="0" err="1" smtClean="0">
                <a:latin typeface="Bauhaus 93" pitchFamily="82" charset="0"/>
              </a:rPr>
              <a:t>Arhimede</a:t>
            </a:r>
            <a:endParaRPr lang="en-US" sz="3200" dirty="0">
              <a:latin typeface="Bauhaus 93" pitchFamily="8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71800" y="3200400"/>
            <a:ext cx="2057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133600" y="3200400"/>
            <a:ext cx="3733800" cy="158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505200" y="2057400"/>
            <a:ext cx="1066800" cy="9906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95600" y="5334000"/>
            <a:ext cx="22098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71800" y="1676400"/>
            <a:ext cx="2057400" cy="36576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590800" y="1676400"/>
            <a:ext cx="2895600" cy="15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5105400" y="2438400"/>
            <a:ext cx="1752600" cy="762000"/>
            <a:chOff x="5105400" y="2438400"/>
            <a:chExt cx="1752600" cy="762000"/>
          </a:xfrm>
        </p:grpSpPr>
        <p:sp>
          <p:nvSpPr>
            <p:cNvPr id="14" name="Right Brace 13"/>
            <p:cNvSpPr/>
            <p:nvPr/>
          </p:nvSpPr>
          <p:spPr>
            <a:xfrm>
              <a:off x="5105400" y="2438400"/>
              <a:ext cx="228600" cy="762000"/>
            </a:xfrm>
            <a:prstGeom prst="righ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505" name="Picture 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410200" y="2667000"/>
              <a:ext cx="1447800" cy="361950"/>
            </a:xfrm>
            <a:prstGeom prst="rect">
              <a:avLst/>
            </a:prstGeom>
            <a:noFill/>
          </p:spPr>
        </p:pic>
      </p:grpSp>
      <p:cxnSp>
        <p:nvCxnSpPr>
          <p:cNvPr id="17" name="Straight Connector 16"/>
          <p:cNvCxnSpPr/>
          <p:nvPr/>
        </p:nvCxnSpPr>
        <p:spPr>
          <a:xfrm>
            <a:off x="2209800" y="2438400"/>
            <a:ext cx="3733800" cy="158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038600" y="3962400"/>
            <a:ext cx="457200" cy="990600"/>
            <a:chOff x="4038600" y="1676400"/>
            <a:chExt cx="457200" cy="990600"/>
          </a:xfrm>
        </p:grpSpPr>
        <p:cxnSp>
          <p:nvCxnSpPr>
            <p:cNvPr id="19" name="Straight Arrow Connector 18"/>
            <p:cNvCxnSpPr/>
            <p:nvPr/>
          </p:nvCxnSpPr>
          <p:spPr>
            <a:xfrm rot="5400000" flipH="1" flipV="1">
              <a:off x="3544094" y="2170906"/>
              <a:ext cx="990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oup 27"/>
            <p:cNvGrpSpPr/>
            <p:nvPr/>
          </p:nvGrpSpPr>
          <p:grpSpPr>
            <a:xfrm>
              <a:off x="4191000" y="1905000"/>
              <a:ext cx="304800" cy="419100"/>
              <a:chOff x="6248400" y="4343400"/>
              <a:chExt cx="304800" cy="419100"/>
            </a:xfrm>
          </p:grpSpPr>
          <p:pic>
            <p:nvPicPr>
              <p:cNvPr id="21507" name="Picture 3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6248400" y="4423833"/>
                <a:ext cx="304800" cy="338667"/>
              </a:xfrm>
              <a:prstGeom prst="rect">
                <a:avLst/>
              </a:prstGeom>
              <a:noFill/>
            </p:spPr>
          </p:pic>
          <p:cxnSp>
            <p:nvCxnSpPr>
              <p:cNvPr id="27" name="Straight Arrow Connector 26"/>
              <p:cNvCxnSpPr/>
              <p:nvPr/>
            </p:nvCxnSpPr>
            <p:spPr>
              <a:xfrm>
                <a:off x="6248400" y="4343400"/>
                <a:ext cx="30480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4038600" y="4572000"/>
            <a:ext cx="381000" cy="1225061"/>
            <a:chOff x="4038600" y="2667000"/>
            <a:chExt cx="381000" cy="1225061"/>
          </a:xfrm>
        </p:grpSpPr>
        <p:pic>
          <p:nvPicPr>
            <p:cNvPr id="21510" name="Picture 6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191000" y="3505200"/>
              <a:ext cx="228600" cy="386861"/>
            </a:xfrm>
            <a:prstGeom prst="rect">
              <a:avLst/>
            </a:prstGeom>
            <a:noFill/>
          </p:spPr>
        </p:pic>
        <p:cxnSp>
          <p:nvCxnSpPr>
            <p:cNvPr id="33" name="Straight Arrow Connector 32"/>
            <p:cNvCxnSpPr/>
            <p:nvPr/>
          </p:nvCxnSpPr>
          <p:spPr>
            <a:xfrm rot="5400000">
              <a:off x="3505994" y="3199606"/>
              <a:ext cx="1066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15000" y="3733800"/>
            <a:ext cx="2514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Daca</a:t>
            </a:r>
            <a:r>
              <a:rPr lang="en-GB" dirty="0" smtClean="0"/>
              <a:t> un </a:t>
            </a:r>
            <a:r>
              <a:rPr lang="en-GB" dirty="0" err="1" smtClean="0"/>
              <a:t>corp</a:t>
            </a:r>
            <a:r>
              <a:rPr lang="en-GB" dirty="0" smtClean="0"/>
              <a:t> </a:t>
            </a:r>
            <a:r>
              <a:rPr lang="en-GB" dirty="0" err="1" smtClean="0"/>
              <a:t>este</a:t>
            </a:r>
            <a:r>
              <a:rPr lang="en-GB" dirty="0" smtClean="0"/>
              <a:t> </a:t>
            </a:r>
            <a:r>
              <a:rPr lang="en-GB" dirty="0" err="1" smtClean="0"/>
              <a:t>scunfundat</a:t>
            </a:r>
            <a:r>
              <a:rPr lang="en-GB" dirty="0" smtClean="0"/>
              <a:t> </a:t>
            </a:r>
            <a:r>
              <a:rPr lang="en-GB" dirty="0" err="1" smtClean="0"/>
              <a:t>intr</a:t>
            </a:r>
            <a:r>
              <a:rPr lang="en-GB" dirty="0" smtClean="0"/>
              <a:t>-un </a:t>
            </a:r>
            <a:r>
              <a:rPr lang="en-GB" dirty="0" err="1" smtClean="0"/>
              <a:t>lichid</a:t>
            </a:r>
            <a:r>
              <a:rPr lang="en-GB" dirty="0" smtClean="0"/>
              <a:t>, </a:t>
            </a:r>
            <a:r>
              <a:rPr lang="en-GB" dirty="0" err="1" smtClean="0"/>
              <a:t>asupra</a:t>
            </a:r>
            <a:r>
              <a:rPr lang="en-GB" dirty="0" smtClean="0"/>
              <a:t> </a:t>
            </a:r>
            <a:r>
              <a:rPr lang="en-GB" dirty="0" err="1" smtClean="0"/>
              <a:t>lui</a:t>
            </a:r>
            <a:r>
              <a:rPr lang="en-GB" dirty="0" smtClean="0"/>
              <a:t> </a:t>
            </a:r>
            <a:r>
              <a:rPr lang="en-GB" dirty="0" err="1" smtClean="0"/>
              <a:t>actioneaza</a:t>
            </a:r>
            <a:r>
              <a:rPr lang="en-GB" dirty="0" smtClean="0"/>
              <a:t> o </a:t>
            </a:r>
            <a:r>
              <a:rPr lang="en-GB" dirty="0" err="1" smtClean="0"/>
              <a:t>forta</a:t>
            </a:r>
            <a:r>
              <a:rPr lang="en-GB" dirty="0" smtClean="0"/>
              <a:t> </a:t>
            </a:r>
            <a:r>
              <a:rPr lang="en-GB" dirty="0" err="1" smtClean="0"/>
              <a:t>orientata</a:t>
            </a:r>
            <a:r>
              <a:rPr lang="en-GB" dirty="0" smtClean="0"/>
              <a:t> in </a:t>
            </a:r>
            <a:r>
              <a:rPr lang="en-GB" dirty="0" err="1" smtClean="0"/>
              <a:t>sus</a:t>
            </a:r>
            <a:r>
              <a:rPr lang="en-GB" dirty="0" smtClean="0"/>
              <a:t>, </a:t>
            </a:r>
            <a:r>
              <a:rPr lang="en-GB" dirty="0" err="1" smtClean="0"/>
              <a:t>egala</a:t>
            </a:r>
            <a:r>
              <a:rPr lang="en-GB" dirty="0" smtClean="0"/>
              <a:t> cu </a:t>
            </a:r>
            <a:r>
              <a:rPr lang="en-GB" dirty="0" err="1" smtClean="0"/>
              <a:t>greutatea</a:t>
            </a:r>
            <a:r>
              <a:rPr lang="en-GB" dirty="0" smtClean="0"/>
              <a:t> </a:t>
            </a:r>
            <a:r>
              <a:rPr lang="en-GB" dirty="0" err="1" smtClean="0"/>
              <a:t>volumului</a:t>
            </a:r>
            <a:r>
              <a:rPr lang="en-GB" dirty="0" smtClean="0"/>
              <a:t> de </a:t>
            </a:r>
            <a:r>
              <a:rPr lang="en-GB" dirty="0" err="1" smtClean="0"/>
              <a:t>lichid</a:t>
            </a:r>
            <a:r>
              <a:rPr lang="en-GB" dirty="0" smtClean="0"/>
              <a:t> </a:t>
            </a:r>
            <a:r>
              <a:rPr lang="en-GB" smtClean="0"/>
              <a:t>dezlocuit</a:t>
            </a:r>
            <a:r>
              <a:rPr lang="en-GB" dirty="0" smtClean="0"/>
              <a:t>.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3657600" y="4191000"/>
            <a:ext cx="381794" cy="609600"/>
            <a:chOff x="1066800" y="3963194"/>
            <a:chExt cx="381794" cy="609600"/>
          </a:xfrm>
        </p:grpSpPr>
        <p:cxnSp>
          <p:nvCxnSpPr>
            <p:cNvPr id="42" name="Straight Arrow Connector 41"/>
            <p:cNvCxnSpPr/>
            <p:nvPr/>
          </p:nvCxnSpPr>
          <p:spPr>
            <a:xfrm rot="5400000" flipH="1" flipV="1">
              <a:off x="1143000" y="4267200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1066800" y="4191000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N</a:t>
              </a:r>
              <a:endParaRPr lang="en-US" dirty="0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1143000" y="4191000"/>
              <a:ext cx="2286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Oval 33"/>
          <p:cNvSpPr/>
          <p:nvPr/>
        </p:nvSpPr>
        <p:spPr>
          <a:xfrm>
            <a:off x="2971800" y="1447800"/>
            <a:ext cx="2057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ction Button: Forward or Next 37">
            <a:hlinkClick r:id="" action="ppaction://hlinkshowjump?jump=nextslide" highlightClick="1"/>
          </p:cNvPr>
          <p:cNvSpPr/>
          <p:nvPr/>
        </p:nvSpPr>
        <p:spPr>
          <a:xfrm>
            <a:off x="8077200" y="2438400"/>
            <a:ext cx="609600" cy="381000"/>
          </a:xfrm>
          <a:prstGeom prst="actionButtonForwardNex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ction Button: Back or Previous 38">
            <a:hlinkClick r:id="" action="ppaction://hlinkshowjump?jump=previousslide" highlightClick="1"/>
          </p:cNvPr>
          <p:cNvSpPr/>
          <p:nvPr/>
        </p:nvSpPr>
        <p:spPr>
          <a:xfrm>
            <a:off x="7162800" y="2438400"/>
            <a:ext cx="533400" cy="381000"/>
          </a:xfrm>
          <a:prstGeom prst="actionButtonBackPrevio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ction Button: Home 40">
            <a:hlinkClick r:id="rId5" action="ppaction://hlinksldjump" highlightClick="1"/>
          </p:cNvPr>
          <p:cNvSpPr/>
          <p:nvPr/>
        </p:nvSpPr>
        <p:spPr>
          <a:xfrm>
            <a:off x="7543800" y="3048000"/>
            <a:ext cx="609600" cy="609600"/>
          </a:xfrm>
          <a:prstGeom prst="actionButtonHom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993092"/>
            <a:ext cx="4034155" cy="416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1  E" pathEditMode="relative" ptsTypes="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23317E-7 L 3.33333E-6 -0.11103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1524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err="1" smtClean="0">
                <a:latin typeface="Bauhaus 93" pitchFamily="82" charset="0"/>
              </a:rPr>
              <a:t>Greutatea</a:t>
            </a:r>
            <a:r>
              <a:rPr lang="en-GB" sz="3600" dirty="0" smtClean="0">
                <a:latin typeface="Bauhaus 93" pitchFamily="82" charset="0"/>
              </a:rPr>
              <a:t> </a:t>
            </a:r>
            <a:r>
              <a:rPr lang="en-GB" sz="3600" dirty="0" err="1" smtClean="0">
                <a:latin typeface="Bauhaus 93" pitchFamily="82" charset="0"/>
              </a:rPr>
              <a:t>aparenta</a:t>
            </a:r>
            <a:endParaRPr lang="en-US" sz="3600" dirty="0">
              <a:latin typeface="Bauhaus 93" pitchFamily="8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2438400"/>
            <a:ext cx="2057400" cy="3276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1524000"/>
            <a:ext cx="2057400" cy="4191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514600" y="1524000"/>
            <a:ext cx="2895600" cy="15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447800" y="2438400"/>
            <a:ext cx="1066800" cy="9906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1981200" y="2895600"/>
            <a:ext cx="457200" cy="1524000"/>
            <a:chOff x="5562600" y="2819400"/>
            <a:chExt cx="457200" cy="1524000"/>
          </a:xfrm>
        </p:grpSpPr>
        <p:cxnSp>
          <p:nvCxnSpPr>
            <p:cNvPr id="13" name="Straight Arrow Connector 12"/>
            <p:cNvCxnSpPr/>
            <p:nvPr/>
          </p:nvCxnSpPr>
          <p:spPr>
            <a:xfrm rot="5400000">
              <a:off x="4801394" y="3580606"/>
              <a:ext cx="15240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791200" y="3810000"/>
              <a:ext cx="228600" cy="386861"/>
            </a:xfrm>
            <a:prstGeom prst="rect">
              <a:avLst/>
            </a:prstGeom>
            <a:noFill/>
          </p:spPr>
        </p:pic>
      </p:grp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1981200" y="2895600"/>
            <a:ext cx="533400" cy="990600"/>
            <a:chOff x="7010400" y="1524000"/>
            <a:chExt cx="533400" cy="990600"/>
          </a:xfrm>
        </p:grpSpPr>
        <p:cxnSp>
          <p:nvCxnSpPr>
            <p:cNvPr id="15" name="Straight Arrow Connector 14"/>
            <p:cNvCxnSpPr/>
            <p:nvPr/>
          </p:nvCxnSpPr>
          <p:spPr>
            <a:xfrm rot="5400000">
              <a:off x="6515894" y="2018506"/>
              <a:ext cx="990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5" name="Picture 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239000" y="2057400"/>
              <a:ext cx="304800" cy="419100"/>
            </a:xfrm>
            <a:prstGeom prst="rect">
              <a:avLst/>
            </a:prstGeom>
            <a:noFill/>
          </p:spPr>
        </p:pic>
      </p:grp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76800" y="1219200"/>
            <a:ext cx="857250" cy="3429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1981200"/>
            <a:ext cx="1371600" cy="342900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2514600"/>
            <a:ext cx="2108835" cy="342900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3581400"/>
            <a:ext cx="3223260" cy="342900"/>
          </a:xfrm>
          <a:prstGeom prst="rect">
            <a:avLst/>
          </a:prstGeom>
          <a:noFill/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3048000"/>
            <a:ext cx="2760345" cy="342900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1600200" y="4572000"/>
            <a:ext cx="381794" cy="609600"/>
            <a:chOff x="1066800" y="3963194"/>
            <a:chExt cx="381794" cy="609600"/>
          </a:xfrm>
        </p:grpSpPr>
        <p:cxnSp>
          <p:nvCxnSpPr>
            <p:cNvPr id="48" name="Straight Arrow Connector 47"/>
            <p:cNvCxnSpPr/>
            <p:nvPr/>
          </p:nvCxnSpPr>
          <p:spPr>
            <a:xfrm rot="5400000" flipH="1" flipV="1">
              <a:off x="1143000" y="4267200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1066800" y="4191000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N</a:t>
              </a:r>
              <a:endParaRPr lang="en-US" dirty="0"/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1143000" y="4191000"/>
              <a:ext cx="2286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Oval 50"/>
          <p:cNvSpPr/>
          <p:nvPr/>
        </p:nvSpPr>
        <p:spPr>
          <a:xfrm>
            <a:off x="914400" y="1295400"/>
            <a:ext cx="2057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1981200" y="1371600"/>
            <a:ext cx="533400" cy="1600200"/>
            <a:chOff x="1219200" y="1219200"/>
            <a:chExt cx="533400" cy="1600200"/>
          </a:xfrm>
        </p:grpSpPr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419894" y="2018506"/>
              <a:ext cx="1600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27"/>
            <p:cNvGrpSpPr/>
            <p:nvPr/>
          </p:nvGrpSpPr>
          <p:grpSpPr>
            <a:xfrm>
              <a:off x="1447800" y="1676400"/>
              <a:ext cx="304800" cy="419100"/>
              <a:chOff x="6248400" y="4343400"/>
              <a:chExt cx="304800" cy="419100"/>
            </a:xfrm>
          </p:grpSpPr>
          <p:pic>
            <p:nvPicPr>
              <p:cNvPr id="20" name="Picture 3"/>
              <p:cNvPicPr>
                <a:picLocks noChangeAspect="1" noChangeArrowheads="1"/>
              </p:cNvPicPr>
              <p:nvPr/>
            </p:nvPicPr>
            <p:blipFill>
              <a:blip r:embed="rId9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6248400" y="4423833"/>
                <a:ext cx="304800" cy="338667"/>
              </a:xfrm>
              <a:prstGeom prst="rect">
                <a:avLst/>
              </a:prstGeom>
              <a:noFill/>
            </p:spPr>
          </p:pic>
          <p:cxnSp>
            <p:nvCxnSpPr>
              <p:cNvPr id="21" name="Straight Arrow Connector 20"/>
              <p:cNvCxnSpPr/>
              <p:nvPr/>
            </p:nvCxnSpPr>
            <p:spPr>
              <a:xfrm>
                <a:off x="6248400" y="4343400"/>
                <a:ext cx="30480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Action Button: Forward or Next 42">
            <a:hlinkClick r:id="" action="ppaction://hlinkshowjump?jump=nextslide" highlightClick="1"/>
          </p:cNvPr>
          <p:cNvSpPr/>
          <p:nvPr/>
        </p:nvSpPr>
        <p:spPr>
          <a:xfrm>
            <a:off x="5715000" y="5867400"/>
            <a:ext cx="609600" cy="381000"/>
          </a:xfrm>
          <a:prstGeom prst="actionButtonForwardNex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ction Button: Back or Previous 43">
            <a:hlinkClick r:id="" action="ppaction://hlinkshowjump?jump=previousslide" highlightClick="1"/>
          </p:cNvPr>
          <p:cNvSpPr/>
          <p:nvPr/>
        </p:nvSpPr>
        <p:spPr>
          <a:xfrm>
            <a:off x="4724400" y="5867400"/>
            <a:ext cx="609600" cy="381000"/>
          </a:xfrm>
          <a:prstGeom prst="actionButtonBackPrevio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ction Button: Home 44">
            <a:hlinkClick r:id="rId10" action="ppaction://hlinksldjump" highlightClick="1"/>
          </p:cNvPr>
          <p:cNvSpPr/>
          <p:nvPr/>
        </p:nvSpPr>
        <p:spPr>
          <a:xfrm>
            <a:off x="5181600" y="5029200"/>
            <a:ext cx="609600" cy="609600"/>
          </a:xfrm>
          <a:prstGeom prst="actionButtonHo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1  E" pathEditMode="relative" ptsTypes="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1  E" pathEditMode="relative" ptsTypes=""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1  E" pathEditMode="relative" ptsTypes="">
                                      <p:cBhvr>
                                        <p:cTn id="1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1  E" pathEditMode="relative" ptsTypes="">
                                      <p:cBhvr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1524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err="1" smtClean="0">
                <a:latin typeface="Bauhaus 93" pitchFamily="82" charset="0"/>
              </a:rPr>
              <a:t>Forta</a:t>
            </a:r>
            <a:r>
              <a:rPr lang="en-GB" sz="3600" dirty="0" smtClean="0">
                <a:latin typeface="Bauhaus 93" pitchFamily="82" charset="0"/>
              </a:rPr>
              <a:t> </a:t>
            </a:r>
            <a:r>
              <a:rPr lang="en-GB" sz="3600" dirty="0" err="1" smtClean="0">
                <a:latin typeface="Bauhaus 93" pitchFamily="82" charset="0"/>
              </a:rPr>
              <a:t>ascensionala</a:t>
            </a:r>
            <a:endParaRPr lang="en-US" sz="3600" dirty="0">
              <a:latin typeface="Bauhaus 93" pitchFamily="8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2362200"/>
            <a:ext cx="2057400" cy="3352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1524000"/>
            <a:ext cx="2057400" cy="4191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1524000"/>
            <a:ext cx="2895600" cy="15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914400" y="1295400"/>
            <a:ext cx="2057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1447800" y="2819400"/>
            <a:ext cx="1143000" cy="3810000"/>
            <a:chOff x="1447800" y="533400"/>
            <a:chExt cx="1143000" cy="3810000"/>
          </a:xfrm>
        </p:grpSpPr>
        <p:sp>
          <p:nvSpPr>
            <p:cNvPr id="8" name="Oval 7"/>
            <p:cNvSpPr/>
            <p:nvPr/>
          </p:nvSpPr>
          <p:spPr>
            <a:xfrm>
              <a:off x="1447800" y="2438400"/>
              <a:ext cx="1066800" cy="9906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23"/>
            <p:cNvGrpSpPr/>
            <p:nvPr/>
          </p:nvGrpSpPr>
          <p:grpSpPr>
            <a:xfrm>
              <a:off x="1981200" y="2819400"/>
              <a:ext cx="457200" cy="1524000"/>
              <a:chOff x="5562600" y="2819400"/>
              <a:chExt cx="457200" cy="1524000"/>
            </a:xfrm>
          </p:grpSpPr>
          <p:cxnSp>
            <p:nvCxnSpPr>
              <p:cNvPr id="13" name="Straight Arrow Connector 12"/>
              <p:cNvCxnSpPr/>
              <p:nvPr/>
            </p:nvCxnSpPr>
            <p:spPr>
              <a:xfrm rot="5400000">
                <a:off x="4801394" y="3580606"/>
                <a:ext cx="15240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3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791200" y="3810000"/>
                <a:ext cx="228600" cy="386861"/>
              </a:xfrm>
              <a:prstGeom prst="rect">
                <a:avLst/>
              </a:prstGeom>
              <a:noFill/>
            </p:spPr>
          </p:pic>
        </p:grpSp>
        <p:grpSp>
          <p:nvGrpSpPr>
            <p:cNvPr id="11" name="Group 21"/>
            <p:cNvGrpSpPr/>
            <p:nvPr/>
          </p:nvGrpSpPr>
          <p:grpSpPr>
            <a:xfrm>
              <a:off x="1981200" y="533400"/>
              <a:ext cx="534194" cy="2362200"/>
              <a:chOff x="1218406" y="457994"/>
              <a:chExt cx="534194" cy="2362200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rot="5400000" flipH="1" flipV="1">
                <a:off x="38100" y="1638300"/>
                <a:ext cx="23622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oup 27"/>
              <p:cNvGrpSpPr/>
              <p:nvPr/>
            </p:nvGrpSpPr>
            <p:grpSpPr>
              <a:xfrm>
                <a:off x="1447800" y="1676400"/>
                <a:ext cx="304800" cy="419100"/>
                <a:chOff x="6248400" y="4343400"/>
                <a:chExt cx="304800" cy="419100"/>
              </a:xfrm>
            </p:grpSpPr>
            <p:pic>
              <p:nvPicPr>
                <p:cNvPr id="20" name="Picture 3"/>
                <p:cNvPicPr>
                  <a:picLocks noChangeAspect="1" noChangeArrowheads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6248400" y="4423833"/>
                  <a:ext cx="304800" cy="338667"/>
                </a:xfrm>
                <a:prstGeom prst="rect">
                  <a:avLst/>
                </a:prstGeom>
                <a:noFill/>
              </p:spPr>
            </p:pic>
            <p:cxnSp>
              <p:nvCxnSpPr>
                <p:cNvPr id="21" name="Straight Arrow Connector 20"/>
                <p:cNvCxnSpPr/>
                <p:nvPr/>
              </p:nvCxnSpPr>
              <p:spPr>
                <a:xfrm>
                  <a:off x="6248400" y="4343400"/>
                  <a:ext cx="304800" cy="158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6" name="Group 45"/>
            <p:cNvGrpSpPr/>
            <p:nvPr/>
          </p:nvGrpSpPr>
          <p:grpSpPr>
            <a:xfrm>
              <a:off x="1981200" y="762000"/>
              <a:ext cx="609600" cy="2057400"/>
              <a:chOff x="4267200" y="1371600"/>
              <a:chExt cx="609600" cy="2057400"/>
            </a:xfrm>
          </p:grpSpPr>
          <p:cxnSp>
            <p:nvCxnSpPr>
              <p:cNvPr id="38" name="Straight Arrow Connector 37"/>
              <p:cNvCxnSpPr/>
              <p:nvPr/>
            </p:nvCxnSpPr>
            <p:spPr>
              <a:xfrm rot="5400000" flipH="1" flipV="1">
                <a:off x="3239294" y="2399506"/>
                <a:ext cx="2057400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6" name="Picture 1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572000" y="2819400"/>
                <a:ext cx="304800" cy="304800"/>
              </a:xfrm>
              <a:prstGeom prst="rect">
                <a:avLst/>
              </a:prstGeom>
              <a:noFill/>
            </p:spPr>
          </p:pic>
          <p:cxnSp>
            <p:nvCxnSpPr>
              <p:cNvPr id="45" name="Straight Arrow Connector 44"/>
              <p:cNvCxnSpPr/>
              <p:nvPr/>
            </p:nvCxnSpPr>
            <p:spPr>
              <a:xfrm>
                <a:off x="4572000" y="2819400"/>
                <a:ext cx="304800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1" y="1524000"/>
            <a:ext cx="762000" cy="354419"/>
          </a:xfrm>
          <a:prstGeom prst="rect">
            <a:avLst/>
          </a:prstGeom>
          <a:noFill/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2057400"/>
            <a:ext cx="1440180" cy="342900"/>
          </a:xfrm>
          <a:prstGeom prst="rect">
            <a:avLst/>
          </a:prstGeom>
          <a:noFill/>
        </p:spPr>
      </p:pic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2590800"/>
            <a:ext cx="2160270" cy="342900"/>
          </a:xfrm>
          <a:prstGeom prst="rect">
            <a:avLst/>
          </a:prstGeom>
          <a:noFill/>
        </p:spPr>
      </p:pic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" name="Picture 1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3124200"/>
            <a:ext cx="2537460" cy="342900"/>
          </a:xfrm>
          <a:prstGeom prst="rect">
            <a:avLst/>
          </a:prstGeom>
          <a:noFill/>
        </p:spPr>
      </p:pic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8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3733800"/>
            <a:ext cx="3274695" cy="342900"/>
          </a:xfrm>
          <a:prstGeom prst="rect">
            <a:avLst/>
          </a:prstGeom>
          <a:noFill/>
        </p:spPr>
      </p:pic>
      <p:sp>
        <p:nvSpPr>
          <p:cNvPr id="29" name="Rectangle 1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Action Button: Forward or Next 52">
            <a:hlinkClick r:id="" action="ppaction://hlinkshowjump?jump=nextslide" highlightClick="1"/>
          </p:cNvPr>
          <p:cNvSpPr/>
          <p:nvPr/>
        </p:nvSpPr>
        <p:spPr>
          <a:xfrm>
            <a:off x="8001000" y="685800"/>
            <a:ext cx="609600" cy="381000"/>
          </a:xfrm>
          <a:prstGeom prst="actionButtonForwardNex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Action Button: Back or Previous 53">
            <a:hlinkClick r:id="" action="ppaction://hlinkshowjump?jump=previousslide" highlightClick="1"/>
          </p:cNvPr>
          <p:cNvSpPr/>
          <p:nvPr/>
        </p:nvSpPr>
        <p:spPr>
          <a:xfrm>
            <a:off x="7010400" y="685800"/>
            <a:ext cx="533400" cy="381000"/>
          </a:xfrm>
          <a:prstGeom prst="actionButtonBackPrevio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Action Button: Home 54">
            <a:hlinkClick r:id="rId10" action="ppaction://hlinksldjump" highlightClick="1"/>
          </p:cNvPr>
          <p:cNvSpPr/>
          <p:nvPr/>
        </p:nvSpPr>
        <p:spPr>
          <a:xfrm>
            <a:off x="7467600" y="1371600"/>
            <a:ext cx="609600" cy="533400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163</Words>
  <Application>Microsoft Office PowerPoint</Application>
  <PresentationFormat>On-screen Show (4:3)</PresentationFormat>
  <Paragraphs>39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scoala</dc:creator>
  <cp:lastModifiedBy>florina</cp:lastModifiedBy>
  <cp:revision>135</cp:revision>
  <dcterms:created xsi:type="dcterms:W3CDTF">2006-08-16T00:00:00Z</dcterms:created>
  <dcterms:modified xsi:type="dcterms:W3CDTF">2017-11-21T20:24:23Z</dcterms:modified>
</cp:coreProperties>
</file>