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72" r:id="rId3"/>
    <p:sldId id="271" r:id="rId4"/>
    <p:sldId id="256" r:id="rId5"/>
    <p:sldId id="257" r:id="rId6"/>
    <p:sldId id="258" r:id="rId7"/>
    <p:sldId id="259" r:id="rId8"/>
    <p:sldId id="261" r:id="rId9"/>
    <p:sldId id="260" r:id="rId10"/>
    <p:sldId id="262" r:id="rId11"/>
    <p:sldId id="264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493" autoAdjust="0"/>
  </p:normalViewPr>
  <p:slideViewPr>
    <p:cSldViewPr>
      <p:cViewPr>
        <p:scale>
          <a:sx n="88" d="100"/>
          <a:sy n="88" d="100"/>
        </p:scale>
        <p:origin x="-163" y="8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12-Jun-18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057400"/>
            <a:ext cx="64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CONDITII DE ECHILIBRU</a:t>
            </a:r>
          </a:p>
          <a:p>
            <a:r>
              <a:rPr lang="en-US" sz="4000" dirty="0" smtClean="0"/>
              <a:t>MECANISME SIMPLE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45720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Proiect</a:t>
            </a:r>
            <a:r>
              <a:rPr lang="en-US" dirty="0" smtClean="0"/>
              <a:t> </a:t>
            </a:r>
            <a:r>
              <a:rPr lang="en-US" dirty="0" err="1" smtClean="0"/>
              <a:t>realizat</a:t>
            </a:r>
            <a:r>
              <a:rPr lang="en-US" dirty="0" smtClean="0"/>
              <a:t> de </a:t>
            </a:r>
            <a:r>
              <a:rPr lang="en-US" dirty="0" err="1" smtClean="0"/>
              <a:t>Ionescu</a:t>
            </a:r>
            <a:r>
              <a:rPr lang="en-US" dirty="0" smtClean="0"/>
              <a:t> </a:t>
            </a:r>
            <a:r>
              <a:rPr lang="en-US" dirty="0" err="1" smtClean="0"/>
              <a:t>Mircea</a:t>
            </a:r>
            <a:r>
              <a:rPr lang="en-US" dirty="0" smtClean="0"/>
              <a:t> </a:t>
            </a:r>
            <a:r>
              <a:rPr lang="en-US" dirty="0" err="1" smtClean="0"/>
              <a:t>clasa</a:t>
            </a:r>
            <a:r>
              <a:rPr lang="en-US" dirty="0" smtClean="0"/>
              <a:t> a VII-a </a:t>
            </a:r>
          </a:p>
          <a:p>
            <a:r>
              <a:rPr lang="en-US" dirty="0" smtClean="0"/>
              <a:t>Prof. </a:t>
            </a:r>
            <a:r>
              <a:rPr lang="en-US" dirty="0" err="1" smtClean="0"/>
              <a:t>indrumator</a:t>
            </a:r>
            <a:r>
              <a:rPr lang="en-US" dirty="0" smtClean="0"/>
              <a:t> Andrei Albert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5592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P</a:t>
            </a:r>
            <a:r>
              <a:rPr lang="en-US" sz="3200" u="sng" dirty="0" smtClean="0">
                <a:latin typeface="Algerian" pitchFamily="82" charset="0"/>
              </a:rPr>
              <a:t>L</a:t>
            </a:r>
            <a:r>
              <a:rPr lang="ro-RO" sz="3200" u="sng" dirty="0" smtClean="0">
                <a:latin typeface="Algerian" pitchFamily="82" charset="0"/>
              </a:rPr>
              <a:t>anul inclinat</a:t>
            </a:r>
            <a:r>
              <a:rPr lang="ro-RO" sz="2000" u="sng" dirty="0" smtClean="0">
                <a:latin typeface="+mj-lt"/>
              </a:rPr>
              <a:t>(unghiul de frecare)</a:t>
            </a:r>
            <a:endParaRPr lang="ro-RO" sz="3200" u="sng" dirty="0" smtClean="0">
              <a:latin typeface="+mj-lt"/>
            </a:endParaRPr>
          </a:p>
        </p:txBody>
      </p:sp>
      <p:sp>
        <p:nvSpPr>
          <p:cNvPr id="5" name="Right Triangle 4"/>
          <p:cNvSpPr/>
          <p:nvPr/>
        </p:nvSpPr>
        <p:spPr>
          <a:xfrm rot="16200000">
            <a:off x="1104900" y="1714500"/>
            <a:ext cx="3200400" cy="54102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Arc 67"/>
          <p:cNvSpPr/>
          <p:nvPr/>
        </p:nvSpPr>
        <p:spPr>
          <a:xfrm>
            <a:off x="685800" y="5410200"/>
            <a:ext cx="609600" cy="685800"/>
          </a:xfrm>
          <a:prstGeom prst="arc">
            <a:avLst>
              <a:gd name="adj1" fmla="val 16793005"/>
              <a:gd name="adj2" fmla="val 330873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486400"/>
            <a:ext cx="228600" cy="47625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03526" y="1371600"/>
            <a:ext cx="3540474" cy="714375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2133600"/>
            <a:ext cx="3505200" cy="714375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1676400" y="1143000"/>
            <a:ext cx="4495800" cy="4114800"/>
            <a:chOff x="1676400" y="1143000"/>
            <a:chExt cx="4495800" cy="4114800"/>
          </a:xfrm>
        </p:grpSpPr>
        <p:grpSp>
          <p:nvGrpSpPr>
            <p:cNvPr id="47" name="Group 46"/>
            <p:cNvGrpSpPr/>
            <p:nvPr/>
          </p:nvGrpSpPr>
          <p:grpSpPr>
            <a:xfrm>
              <a:off x="1676400" y="1143000"/>
              <a:ext cx="4495800" cy="4114800"/>
              <a:chOff x="1676400" y="1143000"/>
              <a:chExt cx="4495800" cy="4114800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1676400" y="1143000"/>
                <a:ext cx="4495800" cy="4114800"/>
                <a:chOff x="1524000" y="1219200"/>
                <a:chExt cx="4495800" cy="4114800"/>
              </a:xfrm>
            </p:grpSpPr>
            <p:grpSp>
              <p:nvGrpSpPr>
                <p:cNvPr id="2" name="Group 11"/>
                <p:cNvGrpSpPr/>
                <p:nvPr/>
              </p:nvGrpSpPr>
              <p:grpSpPr>
                <a:xfrm>
                  <a:off x="3886200" y="4419600"/>
                  <a:ext cx="304800" cy="369332"/>
                  <a:chOff x="3886200" y="4419600"/>
                  <a:chExt cx="304800" cy="369332"/>
                </a:xfrm>
              </p:grpSpPr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3886200" y="4419600"/>
                    <a:ext cx="3048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o-RO" dirty="0" smtClean="0"/>
                      <a:t>G</a:t>
                    </a:r>
                    <a:endParaRPr lang="en-US" dirty="0"/>
                  </a:p>
                </p:txBody>
              </p:sp>
              <p:cxnSp>
                <p:nvCxnSpPr>
                  <p:cNvPr id="10" name="Straight Arrow Connector 9"/>
                  <p:cNvCxnSpPr/>
                  <p:nvPr/>
                </p:nvCxnSpPr>
                <p:spPr>
                  <a:xfrm flipV="1">
                    <a:off x="3962400" y="4419600"/>
                    <a:ext cx="228600" cy="1588"/>
                  </a:xfrm>
                  <a:prstGeom prst="straightConnector1">
                    <a:avLst/>
                  </a:prstGeom>
                  <a:ln w="12700">
                    <a:solidFill>
                      <a:schemeClr val="tx1">
                        <a:lumMod val="95000"/>
                        <a:lumOff val="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" name="Group 41"/>
                <p:cNvGrpSpPr/>
                <p:nvPr/>
              </p:nvGrpSpPr>
              <p:grpSpPr>
                <a:xfrm>
                  <a:off x="1524000" y="1219200"/>
                  <a:ext cx="4495800" cy="4114800"/>
                  <a:chOff x="1524000" y="1219200"/>
                  <a:chExt cx="4495800" cy="4114800"/>
                </a:xfrm>
              </p:grpSpPr>
              <p:grpSp>
                <p:nvGrpSpPr>
                  <p:cNvPr id="41" name="Group 40"/>
                  <p:cNvGrpSpPr/>
                  <p:nvPr/>
                </p:nvGrpSpPr>
                <p:grpSpPr>
                  <a:xfrm>
                    <a:off x="2514600" y="1219200"/>
                    <a:ext cx="2590800" cy="4114800"/>
                    <a:chOff x="2514600" y="1219200"/>
                    <a:chExt cx="2590800" cy="4114800"/>
                  </a:xfrm>
                </p:grpSpPr>
                <p:sp>
                  <p:nvSpPr>
                    <p:cNvPr id="6" name="Rectangle 5"/>
                    <p:cNvSpPr/>
                    <p:nvPr/>
                  </p:nvSpPr>
                  <p:spPr>
                    <a:xfrm rot="19725301">
                      <a:off x="2734108" y="2914854"/>
                      <a:ext cx="1828874" cy="898922"/>
                    </a:xfrm>
                    <a:prstGeom prst="rect">
                      <a:avLst/>
                    </a:prstGeom>
                    <a:solidFill>
                      <a:schemeClr val="accent5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8" name="Straight Arrow Connector 7"/>
                    <p:cNvCxnSpPr/>
                    <p:nvPr/>
                  </p:nvCxnSpPr>
                  <p:spPr>
                    <a:xfrm rot="5400000">
                      <a:off x="2743200" y="4267200"/>
                      <a:ext cx="1981200" cy="1588"/>
                    </a:xfrm>
                    <a:prstGeom prst="straightConnector1">
                      <a:avLst/>
                    </a:prstGeom>
                    <a:ln w="381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" name="Group 18"/>
                    <p:cNvGrpSpPr/>
                    <p:nvPr/>
                  </p:nvGrpSpPr>
                  <p:grpSpPr>
                    <a:xfrm>
                      <a:off x="2590800" y="1752600"/>
                      <a:ext cx="1144588" cy="1524000"/>
                      <a:chOff x="2590800" y="1752600"/>
                      <a:chExt cx="1144588" cy="1524000"/>
                    </a:xfrm>
                  </p:grpSpPr>
                  <p:cxnSp>
                    <p:nvCxnSpPr>
                      <p:cNvPr id="13" name="Straight Arrow Connector 12"/>
                      <p:cNvCxnSpPr/>
                      <p:nvPr/>
                    </p:nvCxnSpPr>
                    <p:spPr>
                      <a:xfrm rot="16200000" flipV="1">
                        <a:off x="2515394" y="2056606"/>
                        <a:ext cx="1524000" cy="915988"/>
                      </a:xfrm>
                      <a:prstGeom prst="straightConnector1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7" name="Group 15"/>
                      <p:cNvGrpSpPr/>
                      <p:nvPr/>
                    </p:nvGrpSpPr>
                    <p:grpSpPr>
                      <a:xfrm>
                        <a:off x="2590800" y="2514600"/>
                        <a:ext cx="304800" cy="369332"/>
                        <a:chOff x="3886200" y="4419600"/>
                        <a:chExt cx="304800" cy="369332"/>
                      </a:xfrm>
                    </p:grpSpPr>
                    <p:sp>
                      <p:nvSpPr>
                        <p:cNvPr id="17" name="TextBox 16"/>
                        <p:cNvSpPr txBox="1"/>
                        <p:nvPr/>
                      </p:nvSpPr>
                      <p:spPr>
                        <a:xfrm>
                          <a:off x="3886200" y="4419600"/>
                          <a:ext cx="30480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ro-RO" dirty="0" smtClean="0"/>
                            <a:t>N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18" name="Straight Arrow Connector 17"/>
                        <p:cNvCxnSpPr/>
                        <p:nvPr/>
                      </p:nvCxnSpPr>
                      <p:spPr>
                        <a:xfrm flipV="1">
                          <a:off x="3962400" y="4419600"/>
                          <a:ext cx="228600" cy="1588"/>
                        </a:xfrm>
                        <a:prstGeom prst="straightConnector1">
                          <a:avLst/>
                        </a:prstGeom>
                        <a:ln w="127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22" name="Straight Connector 21"/>
                    <p:cNvCxnSpPr/>
                    <p:nvPr/>
                  </p:nvCxnSpPr>
                  <p:spPr>
                    <a:xfrm rot="16200000" flipH="1">
                      <a:off x="1714500" y="2019300"/>
                      <a:ext cx="4114800" cy="2514600"/>
                    </a:xfrm>
                    <a:prstGeom prst="line">
                      <a:avLst/>
                    </a:prstGeom>
                    <a:ln w="381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 flipV="1">
                      <a:off x="3733800" y="4648200"/>
                      <a:ext cx="914400" cy="609600"/>
                    </a:xfrm>
                    <a:prstGeom prst="line">
                      <a:avLst/>
                    </a:prstGeom>
                    <a:ln w="381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Connector 38"/>
                    <p:cNvCxnSpPr>
                      <a:stCxn id="6" idx="1"/>
                    </p:cNvCxnSpPr>
                    <p:nvPr/>
                  </p:nvCxnSpPr>
                  <p:spPr>
                    <a:xfrm rot="10800000" flipH="1" flipV="1">
                      <a:off x="2866740" y="3838632"/>
                      <a:ext cx="867060" cy="1419168"/>
                    </a:xfrm>
                    <a:prstGeom prst="line">
                      <a:avLst/>
                    </a:prstGeom>
                    <a:ln w="381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" name="Group 64"/>
                    <p:cNvGrpSpPr/>
                    <p:nvPr/>
                  </p:nvGrpSpPr>
                  <p:grpSpPr>
                    <a:xfrm>
                      <a:off x="3810000" y="3276600"/>
                      <a:ext cx="1295400" cy="1447800"/>
                      <a:chOff x="3810000" y="3276600"/>
                      <a:chExt cx="1295400" cy="1447800"/>
                    </a:xfrm>
                  </p:grpSpPr>
                  <p:cxnSp>
                    <p:nvCxnSpPr>
                      <p:cNvPr id="51" name="Straight Arrow Connector 50"/>
                      <p:cNvCxnSpPr/>
                      <p:nvPr/>
                    </p:nvCxnSpPr>
                    <p:spPr>
                      <a:xfrm rot="16200000" flipH="1">
                        <a:off x="3505200" y="3581400"/>
                        <a:ext cx="1447800" cy="838200"/>
                      </a:xfrm>
                      <a:prstGeom prst="straightConnector1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2" name="Group 54"/>
                      <p:cNvGrpSpPr/>
                      <p:nvPr/>
                    </p:nvGrpSpPr>
                    <p:grpSpPr>
                      <a:xfrm>
                        <a:off x="4648200" y="4191000"/>
                        <a:ext cx="457200" cy="369332"/>
                        <a:chOff x="3886200" y="4419600"/>
                        <a:chExt cx="457200" cy="369332"/>
                      </a:xfrm>
                    </p:grpSpPr>
                    <p:sp>
                      <p:nvSpPr>
                        <p:cNvPr id="56" name="TextBox 55"/>
                        <p:cNvSpPr txBox="1"/>
                        <p:nvPr/>
                      </p:nvSpPr>
                      <p:spPr>
                        <a:xfrm>
                          <a:off x="3886200" y="4419600"/>
                          <a:ext cx="45720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ro-RO" dirty="0" smtClean="0"/>
                            <a:t>G</a:t>
                          </a:r>
                          <a:r>
                            <a:rPr lang="ro-RO" sz="1050" dirty="0" smtClean="0"/>
                            <a:t>N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57" name="Straight Arrow Connector 56"/>
                        <p:cNvCxnSpPr/>
                        <p:nvPr/>
                      </p:nvCxnSpPr>
                      <p:spPr>
                        <a:xfrm flipV="1">
                          <a:off x="3962400" y="4419600"/>
                          <a:ext cx="381000" cy="1588"/>
                        </a:xfrm>
                        <a:prstGeom prst="straightConnector1">
                          <a:avLst/>
                        </a:prstGeom>
                        <a:ln w="127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14" name="Group 62"/>
                    <p:cNvGrpSpPr/>
                    <p:nvPr/>
                  </p:nvGrpSpPr>
                  <p:grpSpPr>
                    <a:xfrm>
                      <a:off x="2866740" y="3276600"/>
                      <a:ext cx="943260" cy="562032"/>
                      <a:chOff x="2866740" y="3276600"/>
                      <a:chExt cx="943260" cy="562032"/>
                    </a:xfrm>
                  </p:grpSpPr>
                  <p:cxnSp>
                    <p:nvCxnSpPr>
                      <p:cNvPr id="48" name="Straight Arrow Connector 47"/>
                      <p:cNvCxnSpPr>
                        <a:endCxn id="6" idx="1"/>
                      </p:cNvCxnSpPr>
                      <p:nvPr/>
                    </p:nvCxnSpPr>
                    <p:spPr>
                      <a:xfrm rot="10800000" flipV="1">
                        <a:off x="2866740" y="3276600"/>
                        <a:ext cx="943260" cy="562032"/>
                      </a:xfrm>
                      <a:prstGeom prst="straightConnector1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5" name="Group 57"/>
                      <p:cNvGrpSpPr/>
                      <p:nvPr/>
                    </p:nvGrpSpPr>
                    <p:grpSpPr>
                      <a:xfrm>
                        <a:off x="2895600" y="3276600"/>
                        <a:ext cx="533400" cy="369332"/>
                        <a:chOff x="3886200" y="4419600"/>
                        <a:chExt cx="533400" cy="369332"/>
                      </a:xfrm>
                    </p:grpSpPr>
                    <p:sp>
                      <p:nvSpPr>
                        <p:cNvPr id="59" name="TextBox 58"/>
                        <p:cNvSpPr txBox="1"/>
                        <p:nvPr/>
                      </p:nvSpPr>
                      <p:spPr>
                        <a:xfrm>
                          <a:off x="3886200" y="4419600"/>
                          <a:ext cx="53340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ro-RO" dirty="0" smtClean="0"/>
                            <a:t>G</a:t>
                          </a:r>
                          <a:r>
                            <a:rPr lang="ro-RO" sz="1050" dirty="0" smtClean="0"/>
                            <a:t>T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60" name="Straight Arrow Connector 59"/>
                        <p:cNvCxnSpPr/>
                        <p:nvPr/>
                      </p:nvCxnSpPr>
                      <p:spPr>
                        <a:xfrm flipV="1">
                          <a:off x="3962400" y="4419600"/>
                          <a:ext cx="304800" cy="1588"/>
                        </a:xfrm>
                        <a:prstGeom prst="straightConnector1">
                          <a:avLst/>
                        </a:prstGeom>
                        <a:ln w="127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69" name="Arc 68"/>
                    <p:cNvSpPr/>
                    <p:nvPr/>
                  </p:nvSpPr>
                  <p:spPr>
                    <a:xfrm rot="5922050">
                      <a:off x="3704440" y="3436000"/>
                      <a:ext cx="363521" cy="406890"/>
                    </a:xfrm>
                    <a:prstGeom prst="arc">
                      <a:avLst>
                        <a:gd name="adj1" fmla="val 16793005"/>
                        <a:gd name="adj2" fmla="val 3308739"/>
                      </a:avLst>
                    </a:prstGeom>
                    <a:ln w="381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21" name="Straight Connector 20"/>
                  <p:cNvCxnSpPr/>
                  <p:nvPr/>
                </p:nvCxnSpPr>
                <p:spPr>
                  <a:xfrm flipV="1">
                    <a:off x="1524000" y="1981200"/>
                    <a:ext cx="4495800" cy="2590800"/>
                  </a:xfrm>
                  <a:prstGeom prst="line">
                    <a:avLst/>
                  </a:prstGeom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45" name="Straight Arrow Connector 44"/>
              <p:cNvCxnSpPr>
                <a:endCxn id="5" idx="4"/>
              </p:cNvCxnSpPr>
              <p:nvPr/>
            </p:nvCxnSpPr>
            <p:spPr>
              <a:xfrm flipV="1">
                <a:off x="4114800" y="2819400"/>
                <a:ext cx="1295400" cy="762000"/>
              </a:xfrm>
              <a:prstGeom prst="straightConnector1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Rectangle 48"/>
            <p:cNvSpPr/>
            <p:nvPr/>
          </p:nvSpPr>
          <p:spPr>
            <a:xfrm>
              <a:off x="5562600" y="2743200"/>
              <a:ext cx="360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o-RO" dirty="0" smtClean="0"/>
                <a:t>Ff</a:t>
              </a:r>
              <a:endParaRPr lang="en-US" dirty="0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V="1">
              <a:off x="5638800" y="27432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5562600" y="3072348"/>
            <a:ext cx="2590800" cy="3785652"/>
            <a:chOff x="6172200" y="3124200"/>
            <a:chExt cx="2590800" cy="3785652"/>
          </a:xfrm>
        </p:grpSpPr>
        <p:sp>
          <p:nvSpPr>
            <p:cNvPr id="58" name="TextBox 57"/>
            <p:cNvSpPr txBox="1"/>
            <p:nvPr/>
          </p:nvSpPr>
          <p:spPr>
            <a:xfrm>
              <a:off x="6172200" y="3124200"/>
              <a:ext cx="2590800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dirty="0" smtClean="0"/>
                <a:t>N+Gn=0           N=Gn</a:t>
              </a:r>
            </a:p>
            <a:p>
              <a:endParaRPr lang="ro-RO" sz="2000" dirty="0" smtClean="0"/>
            </a:p>
            <a:p>
              <a:r>
                <a:rPr lang="ro-RO" sz="2000" dirty="0" smtClean="0"/>
                <a:t>Gt+Ff=0           Gt=Ff</a:t>
              </a:r>
            </a:p>
            <a:p>
              <a:endParaRPr lang="ro-RO" sz="2000" dirty="0" smtClean="0"/>
            </a:p>
            <a:p>
              <a:r>
                <a:rPr lang="ro-RO" sz="2000" dirty="0" smtClean="0"/>
                <a:t>Gt= μ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Gn</a:t>
              </a:r>
            </a:p>
            <a:p>
              <a:endParaRPr lang="ro-RO" sz="2000" dirty="0" smtClean="0"/>
            </a:p>
            <a:p>
              <a:r>
                <a:rPr lang="ro-RO" sz="2000" dirty="0" smtClean="0"/>
                <a:t>G 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sin</a:t>
              </a:r>
              <a:r>
                <a:rPr lang="el-GR" sz="2000" dirty="0" smtClean="0"/>
                <a:t>α</a:t>
              </a:r>
              <a:r>
                <a:rPr lang="ro-RO" sz="2000" dirty="0" smtClean="0"/>
                <a:t> =μ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G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cos</a:t>
              </a:r>
              <a:r>
                <a:rPr lang="el-GR" sz="2000" dirty="0" smtClean="0"/>
                <a:t>α</a:t>
              </a:r>
              <a:endParaRPr lang="ro-RO" sz="2000" dirty="0" smtClean="0"/>
            </a:p>
            <a:p>
              <a:endParaRPr lang="ro-RO" sz="2000" dirty="0" smtClean="0"/>
            </a:p>
            <a:p>
              <a:r>
                <a:rPr lang="ro-RO" sz="2000" dirty="0" smtClean="0"/>
                <a:t>μ=</a:t>
              </a:r>
            </a:p>
            <a:p>
              <a:endParaRPr lang="ro-RO" sz="2000" dirty="0" smtClean="0"/>
            </a:p>
            <a:p>
              <a:r>
                <a:rPr lang="el-GR" sz="2000" dirty="0" smtClean="0"/>
                <a:t>α</a:t>
              </a:r>
              <a:r>
                <a:rPr lang="ro-RO" sz="2000" dirty="0" smtClean="0"/>
                <a:t> este unghiul pentru care corpul sta pe plan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6248400" y="31242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7162800" y="3276600"/>
              <a:ext cx="4572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V="1">
              <a:off x="6553200" y="3124200"/>
              <a:ext cx="3048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V="1">
              <a:off x="7162800" y="3886200"/>
              <a:ext cx="4572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5334000"/>
            <a:ext cx="637190" cy="73914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6019800" y="3657600"/>
            <a:ext cx="3048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5638800" y="3657600"/>
            <a:ext cx="3048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hlinkClick r:id="rId6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71" name="TextBox 70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72" name="TextBox 71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4.96762E-6 L -0.25834 0.19982 " pathEditMode="relative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56973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P</a:t>
            </a:r>
            <a:r>
              <a:rPr lang="en-US" sz="3200" u="sng" dirty="0" smtClean="0">
                <a:latin typeface="Algerian" pitchFamily="82" charset="0"/>
              </a:rPr>
              <a:t>L</a:t>
            </a:r>
            <a:r>
              <a:rPr lang="ro-RO" sz="3200" u="sng" dirty="0" smtClean="0">
                <a:latin typeface="Algerian" pitchFamily="82" charset="0"/>
              </a:rPr>
              <a:t>anul inclinat</a:t>
            </a:r>
            <a:r>
              <a:rPr lang="ro-RO" sz="2000" u="sng" dirty="0" smtClean="0">
                <a:latin typeface="+mj-lt"/>
              </a:rPr>
              <a:t>(corpul urca pe plan)</a:t>
            </a:r>
            <a:endParaRPr lang="en-US" sz="2000" u="sng" dirty="0">
              <a:latin typeface="+mj-lt"/>
            </a:endParaRPr>
          </a:p>
        </p:txBody>
      </p:sp>
      <p:sp>
        <p:nvSpPr>
          <p:cNvPr id="5" name="Right Triangle 4"/>
          <p:cNvSpPr/>
          <p:nvPr/>
        </p:nvSpPr>
        <p:spPr>
          <a:xfrm rot="16200000">
            <a:off x="1104900" y="1714500"/>
            <a:ext cx="3200400" cy="54102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Arc 67"/>
          <p:cNvSpPr/>
          <p:nvPr/>
        </p:nvSpPr>
        <p:spPr>
          <a:xfrm>
            <a:off x="685800" y="5410200"/>
            <a:ext cx="609600" cy="685800"/>
          </a:xfrm>
          <a:prstGeom prst="arc">
            <a:avLst>
              <a:gd name="adj1" fmla="val 16793005"/>
              <a:gd name="adj2" fmla="val 330873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486400"/>
            <a:ext cx="228600" cy="47625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03526" y="2514600"/>
            <a:ext cx="3540474" cy="714375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276600"/>
            <a:ext cx="3505200" cy="714375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-685800" y="2514600"/>
            <a:ext cx="4495800" cy="4114800"/>
            <a:chOff x="-685800" y="2514600"/>
            <a:chExt cx="4495800" cy="4114800"/>
          </a:xfrm>
        </p:grpSpPr>
        <p:grpSp>
          <p:nvGrpSpPr>
            <p:cNvPr id="2" name="Group 51"/>
            <p:cNvGrpSpPr/>
            <p:nvPr/>
          </p:nvGrpSpPr>
          <p:grpSpPr>
            <a:xfrm>
              <a:off x="-685800" y="2514600"/>
              <a:ext cx="4495800" cy="4114800"/>
              <a:chOff x="1676400" y="1143000"/>
              <a:chExt cx="4495800" cy="4114800"/>
            </a:xfrm>
          </p:grpSpPr>
          <p:grpSp>
            <p:nvGrpSpPr>
              <p:cNvPr id="4" name="Group 46"/>
              <p:cNvGrpSpPr/>
              <p:nvPr/>
            </p:nvGrpSpPr>
            <p:grpSpPr>
              <a:xfrm>
                <a:off x="1676400" y="1143000"/>
                <a:ext cx="4495800" cy="4114800"/>
                <a:chOff x="1676400" y="1143000"/>
                <a:chExt cx="4495800" cy="4114800"/>
              </a:xfrm>
            </p:grpSpPr>
            <p:grpSp>
              <p:nvGrpSpPr>
                <p:cNvPr id="7" name="Group 42"/>
                <p:cNvGrpSpPr/>
                <p:nvPr/>
              </p:nvGrpSpPr>
              <p:grpSpPr>
                <a:xfrm>
                  <a:off x="1676400" y="1143000"/>
                  <a:ext cx="4495800" cy="4114800"/>
                  <a:chOff x="1524000" y="1219200"/>
                  <a:chExt cx="4495800" cy="4114800"/>
                </a:xfrm>
              </p:grpSpPr>
              <p:grpSp>
                <p:nvGrpSpPr>
                  <p:cNvPr id="11" name="Group 11"/>
                  <p:cNvGrpSpPr/>
                  <p:nvPr/>
                </p:nvGrpSpPr>
                <p:grpSpPr>
                  <a:xfrm>
                    <a:off x="3886200" y="4419600"/>
                    <a:ext cx="304800" cy="369332"/>
                    <a:chOff x="3886200" y="4419600"/>
                    <a:chExt cx="304800" cy="369332"/>
                  </a:xfrm>
                </p:grpSpPr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3886200" y="4419600"/>
                      <a:ext cx="3048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ro-RO" dirty="0" smtClean="0"/>
                        <a:t>G</a:t>
                      </a:r>
                      <a:endParaRPr lang="en-US" dirty="0"/>
                    </a:p>
                  </p:txBody>
                </p:sp>
                <p:cxnSp>
                  <p:nvCxnSpPr>
                    <p:cNvPr id="10" name="Straight Arrow Connector 9"/>
                    <p:cNvCxnSpPr/>
                    <p:nvPr/>
                  </p:nvCxnSpPr>
                  <p:spPr>
                    <a:xfrm flipV="1">
                      <a:off x="3962400" y="4419600"/>
                      <a:ext cx="228600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" name="Group 41"/>
                  <p:cNvGrpSpPr/>
                  <p:nvPr/>
                </p:nvGrpSpPr>
                <p:grpSpPr>
                  <a:xfrm>
                    <a:off x="1524000" y="1219200"/>
                    <a:ext cx="4495800" cy="4114800"/>
                    <a:chOff x="1524000" y="1219200"/>
                    <a:chExt cx="4495800" cy="4114800"/>
                  </a:xfrm>
                </p:grpSpPr>
                <p:grpSp>
                  <p:nvGrpSpPr>
                    <p:cNvPr id="14" name="Group 40"/>
                    <p:cNvGrpSpPr/>
                    <p:nvPr/>
                  </p:nvGrpSpPr>
                  <p:grpSpPr>
                    <a:xfrm>
                      <a:off x="2514600" y="1219200"/>
                      <a:ext cx="2590800" cy="4114800"/>
                      <a:chOff x="2514600" y="1219200"/>
                      <a:chExt cx="2590800" cy="4114800"/>
                    </a:xfrm>
                  </p:grpSpPr>
                  <p:sp>
                    <p:nvSpPr>
                      <p:cNvPr id="6" name="Rectangle 5"/>
                      <p:cNvSpPr/>
                      <p:nvPr/>
                    </p:nvSpPr>
                    <p:spPr>
                      <a:xfrm rot="19725301">
                        <a:off x="2734108" y="2914854"/>
                        <a:ext cx="1828874" cy="898922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" name="Straight Arrow Connector 7"/>
                      <p:cNvCxnSpPr/>
                      <p:nvPr/>
                    </p:nvCxnSpPr>
                    <p:spPr>
                      <a:xfrm rot="5400000">
                        <a:off x="2743200" y="4267200"/>
                        <a:ext cx="1981200" cy="1588"/>
                      </a:xfrm>
                      <a:prstGeom prst="straightConnector1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5" name="Group 18"/>
                      <p:cNvGrpSpPr/>
                      <p:nvPr/>
                    </p:nvGrpSpPr>
                    <p:grpSpPr>
                      <a:xfrm>
                        <a:off x="2590800" y="1752600"/>
                        <a:ext cx="1144588" cy="1524000"/>
                        <a:chOff x="2590800" y="1752600"/>
                        <a:chExt cx="1144588" cy="1524000"/>
                      </a:xfrm>
                    </p:grpSpPr>
                    <p:cxnSp>
                      <p:nvCxnSpPr>
                        <p:cNvPr id="13" name="Straight Arrow Connector 12"/>
                        <p:cNvCxnSpPr/>
                        <p:nvPr/>
                      </p:nvCxnSpPr>
                      <p:spPr>
                        <a:xfrm rot="16200000" flipV="1">
                          <a:off x="2515394" y="2056606"/>
                          <a:ext cx="1524000" cy="915988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6" name="Group 15"/>
                        <p:cNvGrpSpPr/>
                        <p:nvPr/>
                      </p:nvGrpSpPr>
                      <p:grpSpPr>
                        <a:xfrm>
                          <a:off x="2590800" y="2514600"/>
                          <a:ext cx="304800" cy="369332"/>
                          <a:chOff x="3886200" y="4419600"/>
                          <a:chExt cx="304800" cy="369332"/>
                        </a:xfrm>
                      </p:grpSpPr>
                      <p:sp>
                        <p:nvSpPr>
                          <p:cNvPr id="17" name="TextBox 16"/>
                          <p:cNvSpPr txBox="1"/>
                          <p:nvPr/>
                        </p:nvSpPr>
                        <p:spPr>
                          <a:xfrm>
                            <a:off x="3886200" y="4419600"/>
                            <a:ext cx="304800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ro-RO" dirty="0" smtClean="0"/>
                              <a:t>N</a:t>
                            </a:r>
                            <a:endParaRPr lang="en-US" dirty="0"/>
                          </a:p>
                        </p:txBody>
                      </p:sp>
                      <p:cxnSp>
                        <p:nvCxnSpPr>
                          <p:cNvPr id="18" name="Straight Arrow Connector 17"/>
                          <p:cNvCxnSpPr/>
                          <p:nvPr/>
                        </p:nvCxnSpPr>
                        <p:spPr>
                          <a:xfrm flipV="1">
                            <a:off x="3962400" y="4419600"/>
                            <a:ext cx="228600" cy="1588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22" name="Straight Connector 21"/>
                      <p:cNvCxnSpPr/>
                      <p:nvPr/>
                    </p:nvCxnSpPr>
                    <p:spPr>
                      <a:xfrm rot="16200000" flipH="1">
                        <a:off x="1714500" y="2019300"/>
                        <a:ext cx="4114800" cy="251460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Straight Connector 37"/>
                      <p:cNvCxnSpPr/>
                      <p:nvPr/>
                    </p:nvCxnSpPr>
                    <p:spPr>
                      <a:xfrm flipV="1">
                        <a:off x="3733800" y="4648200"/>
                        <a:ext cx="914400" cy="60960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Straight Connector 38"/>
                      <p:cNvCxnSpPr>
                        <a:stCxn id="6" idx="1"/>
                      </p:cNvCxnSpPr>
                      <p:nvPr/>
                    </p:nvCxnSpPr>
                    <p:spPr>
                      <a:xfrm rot="10800000" flipH="1" flipV="1">
                        <a:off x="2866740" y="3838632"/>
                        <a:ext cx="867060" cy="1419168"/>
                      </a:xfrm>
                      <a:prstGeom prst="line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9" name="Group 64"/>
                      <p:cNvGrpSpPr/>
                      <p:nvPr/>
                    </p:nvGrpSpPr>
                    <p:grpSpPr>
                      <a:xfrm>
                        <a:off x="3810000" y="3276600"/>
                        <a:ext cx="1295400" cy="1447800"/>
                        <a:chOff x="3810000" y="3276600"/>
                        <a:chExt cx="1295400" cy="1447800"/>
                      </a:xfrm>
                    </p:grpSpPr>
                    <p:cxnSp>
                      <p:nvCxnSpPr>
                        <p:cNvPr id="51" name="Straight Arrow Connector 50"/>
                        <p:cNvCxnSpPr/>
                        <p:nvPr/>
                      </p:nvCxnSpPr>
                      <p:spPr>
                        <a:xfrm rot="16200000" flipH="1">
                          <a:off x="3505200" y="3581400"/>
                          <a:ext cx="1447800" cy="838200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0" name="Group 54"/>
                        <p:cNvGrpSpPr/>
                        <p:nvPr/>
                      </p:nvGrpSpPr>
                      <p:grpSpPr>
                        <a:xfrm>
                          <a:off x="4648200" y="4191000"/>
                          <a:ext cx="457200" cy="369332"/>
                          <a:chOff x="3886200" y="4419600"/>
                          <a:chExt cx="457200" cy="369332"/>
                        </a:xfrm>
                      </p:grpSpPr>
                      <p:sp>
                        <p:nvSpPr>
                          <p:cNvPr id="56" name="TextBox 55"/>
                          <p:cNvSpPr txBox="1"/>
                          <p:nvPr/>
                        </p:nvSpPr>
                        <p:spPr>
                          <a:xfrm>
                            <a:off x="3886200" y="4419600"/>
                            <a:ext cx="457200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ro-RO" dirty="0" smtClean="0"/>
                              <a:t>G</a:t>
                            </a:r>
                            <a:r>
                              <a:rPr lang="ro-RO" sz="1050" dirty="0" smtClean="0"/>
                              <a:t>N</a:t>
                            </a:r>
                            <a:endParaRPr lang="en-US" dirty="0"/>
                          </a:p>
                        </p:txBody>
                      </p:sp>
                      <p:cxnSp>
                        <p:nvCxnSpPr>
                          <p:cNvPr id="57" name="Straight Arrow Connector 56"/>
                          <p:cNvCxnSpPr/>
                          <p:nvPr/>
                        </p:nvCxnSpPr>
                        <p:spPr>
                          <a:xfrm flipV="1">
                            <a:off x="3962400" y="4419600"/>
                            <a:ext cx="381000" cy="1588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grpSp>
                    <p:nvGrpSpPr>
                      <p:cNvPr id="23" name="Group 62"/>
                      <p:cNvGrpSpPr/>
                      <p:nvPr/>
                    </p:nvGrpSpPr>
                    <p:grpSpPr>
                      <a:xfrm>
                        <a:off x="2866740" y="3276600"/>
                        <a:ext cx="943260" cy="562032"/>
                        <a:chOff x="2866740" y="3276600"/>
                        <a:chExt cx="943260" cy="562032"/>
                      </a:xfrm>
                    </p:grpSpPr>
                    <p:cxnSp>
                      <p:nvCxnSpPr>
                        <p:cNvPr id="48" name="Straight Arrow Connector 47"/>
                        <p:cNvCxnSpPr>
                          <a:endCxn id="6" idx="1"/>
                        </p:cNvCxnSpPr>
                        <p:nvPr/>
                      </p:nvCxnSpPr>
                      <p:spPr>
                        <a:xfrm rot="10800000" flipV="1">
                          <a:off x="2866740" y="3276600"/>
                          <a:ext cx="943260" cy="562032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4" name="Group 57"/>
                        <p:cNvGrpSpPr/>
                        <p:nvPr/>
                      </p:nvGrpSpPr>
                      <p:grpSpPr>
                        <a:xfrm>
                          <a:off x="2895600" y="3276600"/>
                          <a:ext cx="533400" cy="369332"/>
                          <a:chOff x="3886200" y="4419600"/>
                          <a:chExt cx="533400" cy="369332"/>
                        </a:xfrm>
                      </p:grpSpPr>
                      <p:sp>
                        <p:nvSpPr>
                          <p:cNvPr id="59" name="TextBox 58"/>
                          <p:cNvSpPr txBox="1"/>
                          <p:nvPr/>
                        </p:nvSpPr>
                        <p:spPr>
                          <a:xfrm>
                            <a:off x="3886200" y="4419600"/>
                            <a:ext cx="533400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ro-RO" dirty="0" smtClean="0"/>
                              <a:t>G</a:t>
                            </a:r>
                            <a:r>
                              <a:rPr lang="ro-RO" sz="1050" dirty="0" smtClean="0"/>
                              <a:t>T</a:t>
                            </a:r>
                            <a:endParaRPr lang="en-US" dirty="0"/>
                          </a:p>
                        </p:txBody>
                      </p:sp>
                      <p:cxnSp>
                        <p:nvCxnSpPr>
                          <p:cNvPr id="60" name="Straight Arrow Connector 59"/>
                          <p:cNvCxnSpPr/>
                          <p:nvPr/>
                        </p:nvCxnSpPr>
                        <p:spPr>
                          <a:xfrm flipV="1">
                            <a:off x="3962400" y="4419600"/>
                            <a:ext cx="304800" cy="1588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sp>
                    <p:nvSpPr>
                      <p:cNvPr id="69" name="Arc 68"/>
                      <p:cNvSpPr/>
                      <p:nvPr/>
                    </p:nvSpPr>
                    <p:spPr>
                      <a:xfrm rot="5922050">
                        <a:off x="3704440" y="3436000"/>
                        <a:ext cx="363521" cy="406890"/>
                      </a:xfrm>
                      <a:prstGeom prst="arc">
                        <a:avLst>
                          <a:gd name="adj1" fmla="val 16793005"/>
                          <a:gd name="adj2" fmla="val 3308739"/>
                        </a:avLst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21" name="Straight Connector 20"/>
                    <p:cNvCxnSpPr/>
                    <p:nvPr/>
                  </p:nvCxnSpPr>
                  <p:spPr>
                    <a:xfrm flipV="1">
                      <a:off x="1524000" y="1981200"/>
                      <a:ext cx="4495800" cy="2590800"/>
                    </a:xfrm>
                    <a:prstGeom prst="line">
                      <a:avLst/>
                    </a:prstGeom>
                    <a:ln w="381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" name="Straight Arrow Connector 44"/>
                <p:cNvCxnSpPr/>
                <p:nvPr/>
              </p:nvCxnSpPr>
              <p:spPr>
                <a:xfrm rot="10800000" flipV="1">
                  <a:off x="2895600" y="3581400"/>
                  <a:ext cx="1219200" cy="76200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Rectangle 48"/>
              <p:cNvSpPr/>
              <p:nvPr/>
            </p:nvSpPr>
            <p:spPr>
              <a:xfrm>
                <a:off x="2514600" y="4267200"/>
                <a:ext cx="3609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o-RO" dirty="0" smtClean="0"/>
                  <a:t>Ff</a:t>
                </a:r>
                <a:endParaRPr lang="en-US" dirty="0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flipV="1">
                <a:off x="2590800" y="4267200"/>
                <a:ext cx="228600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Arrow Connector 64"/>
            <p:cNvCxnSpPr/>
            <p:nvPr/>
          </p:nvCxnSpPr>
          <p:spPr>
            <a:xfrm flipV="1">
              <a:off x="1600200" y="3886200"/>
              <a:ext cx="1143000" cy="685800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2590800" y="327660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o-RO" dirty="0" smtClean="0"/>
                <a:t>F</a:t>
              </a:r>
              <a:endParaRPr lang="en-US" dirty="0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V="1">
              <a:off x="2667000" y="32766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5562600" y="4114800"/>
            <a:ext cx="2971800" cy="2862322"/>
            <a:chOff x="6172200" y="3124200"/>
            <a:chExt cx="2971800" cy="2862322"/>
          </a:xfrm>
        </p:grpSpPr>
        <p:sp>
          <p:nvSpPr>
            <p:cNvPr id="58" name="TextBox 57"/>
            <p:cNvSpPr txBox="1"/>
            <p:nvPr/>
          </p:nvSpPr>
          <p:spPr>
            <a:xfrm>
              <a:off x="6172200" y="3124200"/>
              <a:ext cx="2971800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dirty="0" smtClean="0"/>
                <a:t>N+Gn=0           N=Gn</a:t>
              </a:r>
            </a:p>
            <a:p>
              <a:endParaRPr lang="ro-RO" sz="2000" dirty="0" smtClean="0"/>
            </a:p>
            <a:p>
              <a:r>
                <a:rPr lang="ro-RO" sz="2000" dirty="0" smtClean="0"/>
                <a:t>Gt+Ff+F=0           Gt+Ff=F</a:t>
              </a:r>
            </a:p>
            <a:p>
              <a:endParaRPr lang="ro-RO" sz="2000" dirty="0" smtClean="0"/>
            </a:p>
            <a:p>
              <a:r>
                <a:rPr lang="ro-RO" sz="2000" dirty="0" smtClean="0"/>
                <a:t>F=G</a:t>
              </a:r>
              <a:r>
                <a:rPr lang="el-GR" sz="2000" dirty="0" smtClean="0"/>
                <a:t> ˑ</a:t>
              </a:r>
              <a:r>
                <a:rPr lang="ro-RO" sz="2000" dirty="0" smtClean="0"/>
                <a:t> sin</a:t>
              </a:r>
              <a:r>
                <a:rPr lang="el-GR" sz="2000" dirty="0" smtClean="0"/>
                <a:t>α</a:t>
              </a:r>
              <a:r>
                <a:rPr lang="ro-RO" sz="2000" dirty="0" smtClean="0"/>
                <a:t>+ μ</a:t>
              </a:r>
              <a:r>
                <a:rPr lang="el-GR" sz="2000" dirty="0" smtClean="0"/>
                <a:t> ˑ</a:t>
              </a:r>
              <a:r>
                <a:rPr lang="ro-RO" sz="2000" dirty="0" smtClean="0"/>
                <a:t>cos</a:t>
              </a:r>
              <a:r>
                <a:rPr lang="el-GR" sz="2000" dirty="0" smtClean="0"/>
                <a:t>αˑ</a:t>
              </a:r>
              <a:r>
                <a:rPr lang="ro-RO" sz="2000" dirty="0" smtClean="0"/>
                <a:t>G</a:t>
              </a:r>
            </a:p>
            <a:p>
              <a:endParaRPr lang="ro-RO" sz="2000" dirty="0" smtClean="0"/>
            </a:p>
            <a:p>
              <a:r>
                <a:rPr lang="ro-RO" sz="2000" dirty="0" smtClean="0"/>
                <a:t>F=m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g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(sin</a:t>
              </a:r>
              <a:r>
                <a:rPr lang="el-GR" sz="2000" dirty="0" smtClean="0"/>
                <a:t>α</a:t>
              </a:r>
              <a:r>
                <a:rPr lang="ro-RO" sz="2000" dirty="0" smtClean="0"/>
                <a:t>+ μ</a:t>
              </a:r>
              <a:r>
                <a:rPr lang="el-GR" sz="2000" dirty="0" smtClean="0"/>
                <a:t> ˑ</a:t>
              </a:r>
              <a:r>
                <a:rPr lang="ro-RO" sz="2000" dirty="0" smtClean="0"/>
                <a:t>cos</a:t>
              </a:r>
              <a:r>
                <a:rPr lang="el-GR" sz="2000" dirty="0" smtClean="0"/>
                <a:t>α</a:t>
              </a:r>
              <a:r>
                <a:rPr lang="ro-RO" sz="2000" dirty="0" smtClean="0"/>
                <a:t>)</a:t>
              </a:r>
            </a:p>
            <a:p>
              <a:endParaRPr lang="ro-RO" sz="2000" dirty="0" smtClean="0"/>
            </a:p>
            <a:p>
              <a:endParaRPr lang="ro-RO" sz="2000" dirty="0" smtClean="0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6248400" y="31242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7162800" y="3276600"/>
              <a:ext cx="4572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V="1">
              <a:off x="6553200" y="3124200"/>
              <a:ext cx="3048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V="1">
              <a:off x="7391400" y="3886200"/>
              <a:ext cx="4572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V="1">
              <a:off x="6629400" y="37338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V="1">
              <a:off x="6248400" y="37338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7010400" y="37338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hlinkClick r:id="rId5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76" name="TextBox 75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77" name="TextBox 76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62535E-8 L 0.21667 -0.16651 " pathEditMode="relative" ptsTypes="AA">
                                      <p:cBhvr>
                                        <p:cTn id="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67240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P</a:t>
            </a:r>
            <a:r>
              <a:rPr lang="en-US" sz="3200" u="sng" dirty="0" smtClean="0">
                <a:latin typeface="Algerian" pitchFamily="82" charset="0"/>
              </a:rPr>
              <a:t>l</a:t>
            </a:r>
            <a:r>
              <a:rPr lang="ro-RO" sz="3200" u="sng" dirty="0" smtClean="0">
                <a:latin typeface="Algerian" pitchFamily="82" charset="0"/>
              </a:rPr>
              <a:t>anul inclinat</a:t>
            </a:r>
            <a:r>
              <a:rPr lang="ro-RO" sz="2000" u="sng" dirty="0" smtClean="0">
                <a:latin typeface="+mj-lt"/>
              </a:rPr>
              <a:t>(</a:t>
            </a:r>
            <a:r>
              <a:rPr lang="en-GB" sz="2000" u="sng" dirty="0" err="1" smtClean="0">
                <a:latin typeface="+mj-lt"/>
              </a:rPr>
              <a:t>corpul</a:t>
            </a:r>
            <a:r>
              <a:rPr lang="en-GB" sz="2000" u="sng" dirty="0" smtClean="0">
                <a:latin typeface="+mj-lt"/>
              </a:rPr>
              <a:t> </a:t>
            </a:r>
            <a:r>
              <a:rPr lang="en-GB" sz="2000" u="sng" dirty="0" err="1" smtClean="0">
                <a:latin typeface="+mj-lt"/>
              </a:rPr>
              <a:t>coboara</a:t>
            </a:r>
            <a:r>
              <a:rPr lang="en-GB" sz="2000" u="sng" dirty="0" smtClean="0">
                <a:latin typeface="+mj-lt"/>
              </a:rPr>
              <a:t> </a:t>
            </a:r>
            <a:r>
              <a:rPr lang="en-GB" sz="2000" u="sng" dirty="0" err="1" smtClean="0">
                <a:latin typeface="+mj-lt"/>
              </a:rPr>
              <a:t>pe</a:t>
            </a:r>
            <a:r>
              <a:rPr lang="en-GB" sz="2000" u="sng" dirty="0" smtClean="0">
                <a:latin typeface="+mj-lt"/>
              </a:rPr>
              <a:t> plan </a:t>
            </a:r>
            <a:r>
              <a:rPr lang="en-GB" sz="2000" u="sng" dirty="0" err="1" smtClean="0">
                <a:latin typeface="+mj-lt"/>
              </a:rPr>
              <a:t>Gt</a:t>
            </a:r>
            <a:r>
              <a:rPr lang="en-GB" sz="2000" u="sng" dirty="0" smtClean="0">
                <a:latin typeface="+mj-lt"/>
              </a:rPr>
              <a:t>&gt;Ff</a:t>
            </a:r>
            <a:r>
              <a:rPr lang="ro-RO" sz="2000" u="sng" dirty="0" smtClean="0">
                <a:latin typeface="+mj-lt"/>
              </a:rPr>
              <a:t>)</a:t>
            </a:r>
            <a:endParaRPr lang="ro-RO" sz="3200" u="sng" dirty="0" smtClean="0">
              <a:latin typeface="+mj-lt"/>
            </a:endParaRPr>
          </a:p>
        </p:txBody>
      </p:sp>
      <p:sp>
        <p:nvSpPr>
          <p:cNvPr id="5" name="Right Triangle 4"/>
          <p:cNvSpPr/>
          <p:nvPr/>
        </p:nvSpPr>
        <p:spPr>
          <a:xfrm rot="16200000">
            <a:off x="1104900" y="1714500"/>
            <a:ext cx="3200400" cy="54102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Arc 67"/>
          <p:cNvSpPr/>
          <p:nvPr/>
        </p:nvSpPr>
        <p:spPr>
          <a:xfrm>
            <a:off x="685800" y="5410200"/>
            <a:ext cx="609600" cy="685800"/>
          </a:xfrm>
          <a:prstGeom prst="arc">
            <a:avLst>
              <a:gd name="adj1" fmla="val 16793005"/>
              <a:gd name="adj2" fmla="val 330873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486400"/>
            <a:ext cx="228600" cy="47625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03526" y="1371600"/>
            <a:ext cx="3540474" cy="714375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2133600"/>
            <a:ext cx="3505200" cy="714375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1752600" y="1066800"/>
            <a:ext cx="4495800" cy="4114800"/>
            <a:chOff x="1752600" y="1066800"/>
            <a:chExt cx="4495800" cy="4114800"/>
          </a:xfrm>
        </p:grpSpPr>
        <p:grpSp>
          <p:nvGrpSpPr>
            <p:cNvPr id="2" name="Group 51"/>
            <p:cNvGrpSpPr/>
            <p:nvPr/>
          </p:nvGrpSpPr>
          <p:grpSpPr>
            <a:xfrm>
              <a:off x="1752600" y="1066800"/>
              <a:ext cx="4495800" cy="4114800"/>
              <a:chOff x="1676400" y="1143000"/>
              <a:chExt cx="4495800" cy="4114800"/>
            </a:xfrm>
          </p:grpSpPr>
          <p:grpSp>
            <p:nvGrpSpPr>
              <p:cNvPr id="4" name="Group 46"/>
              <p:cNvGrpSpPr/>
              <p:nvPr/>
            </p:nvGrpSpPr>
            <p:grpSpPr>
              <a:xfrm>
                <a:off x="1676400" y="1143000"/>
                <a:ext cx="4495800" cy="4114800"/>
                <a:chOff x="1676400" y="1143000"/>
                <a:chExt cx="4495800" cy="4114800"/>
              </a:xfrm>
            </p:grpSpPr>
            <p:grpSp>
              <p:nvGrpSpPr>
                <p:cNvPr id="7" name="Group 42"/>
                <p:cNvGrpSpPr/>
                <p:nvPr/>
              </p:nvGrpSpPr>
              <p:grpSpPr>
                <a:xfrm>
                  <a:off x="1676400" y="1143000"/>
                  <a:ext cx="4495800" cy="4114800"/>
                  <a:chOff x="1524000" y="1219200"/>
                  <a:chExt cx="4495800" cy="4114800"/>
                </a:xfrm>
              </p:grpSpPr>
              <p:grpSp>
                <p:nvGrpSpPr>
                  <p:cNvPr id="11" name="Group 11"/>
                  <p:cNvGrpSpPr/>
                  <p:nvPr/>
                </p:nvGrpSpPr>
                <p:grpSpPr>
                  <a:xfrm>
                    <a:off x="3886200" y="4419600"/>
                    <a:ext cx="304800" cy="369332"/>
                    <a:chOff x="3886200" y="4419600"/>
                    <a:chExt cx="304800" cy="369332"/>
                  </a:xfrm>
                </p:grpSpPr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3886200" y="4419600"/>
                      <a:ext cx="3048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ro-RO" dirty="0" smtClean="0"/>
                        <a:t>G</a:t>
                      </a:r>
                      <a:endParaRPr lang="en-US" dirty="0"/>
                    </a:p>
                  </p:txBody>
                </p:sp>
                <p:cxnSp>
                  <p:nvCxnSpPr>
                    <p:cNvPr id="10" name="Straight Arrow Connector 9"/>
                    <p:cNvCxnSpPr/>
                    <p:nvPr/>
                  </p:nvCxnSpPr>
                  <p:spPr>
                    <a:xfrm flipV="1">
                      <a:off x="3962400" y="4419600"/>
                      <a:ext cx="228600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" name="Group 41"/>
                  <p:cNvGrpSpPr/>
                  <p:nvPr/>
                </p:nvGrpSpPr>
                <p:grpSpPr>
                  <a:xfrm>
                    <a:off x="1524000" y="1219200"/>
                    <a:ext cx="4495800" cy="4114800"/>
                    <a:chOff x="1524000" y="1219200"/>
                    <a:chExt cx="4495800" cy="4114800"/>
                  </a:xfrm>
                </p:grpSpPr>
                <p:grpSp>
                  <p:nvGrpSpPr>
                    <p:cNvPr id="14" name="Group 40"/>
                    <p:cNvGrpSpPr/>
                    <p:nvPr/>
                  </p:nvGrpSpPr>
                  <p:grpSpPr>
                    <a:xfrm>
                      <a:off x="2514600" y="1219200"/>
                      <a:ext cx="2590800" cy="4114800"/>
                      <a:chOff x="2514600" y="1219200"/>
                      <a:chExt cx="2590800" cy="4114800"/>
                    </a:xfrm>
                  </p:grpSpPr>
                  <p:sp>
                    <p:nvSpPr>
                      <p:cNvPr id="6" name="Rectangle 5"/>
                      <p:cNvSpPr/>
                      <p:nvPr/>
                    </p:nvSpPr>
                    <p:spPr>
                      <a:xfrm rot="19725301">
                        <a:off x="2734108" y="2914854"/>
                        <a:ext cx="1828874" cy="898922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" name="Straight Arrow Connector 7"/>
                      <p:cNvCxnSpPr/>
                      <p:nvPr/>
                    </p:nvCxnSpPr>
                    <p:spPr>
                      <a:xfrm rot="5400000">
                        <a:off x="2743200" y="4267200"/>
                        <a:ext cx="1981200" cy="1588"/>
                      </a:xfrm>
                      <a:prstGeom prst="straightConnector1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5" name="Group 18"/>
                      <p:cNvGrpSpPr/>
                      <p:nvPr/>
                    </p:nvGrpSpPr>
                    <p:grpSpPr>
                      <a:xfrm>
                        <a:off x="2590800" y="1752600"/>
                        <a:ext cx="1144588" cy="1524000"/>
                        <a:chOff x="2590800" y="1752600"/>
                        <a:chExt cx="1144588" cy="1524000"/>
                      </a:xfrm>
                    </p:grpSpPr>
                    <p:cxnSp>
                      <p:nvCxnSpPr>
                        <p:cNvPr id="13" name="Straight Arrow Connector 12"/>
                        <p:cNvCxnSpPr/>
                        <p:nvPr/>
                      </p:nvCxnSpPr>
                      <p:spPr>
                        <a:xfrm rot="16200000" flipV="1">
                          <a:off x="2515394" y="2056606"/>
                          <a:ext cx="1524000" cy="915988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6" name="Group 15"/>
                        <p:cNvGrpSpPr/>
                        <p:nvPr/>
                      </p:nvGrpSpPr>
                      <p:grpSpPr>
                        <a:xfrm>
                          <a:off x="2590800" y="2514600"/>
                          <a:ext cx="304800" cy="369332"/>
                          <a:chOff x="3886200" y="4419600"/>
                          <a:chExt cx="304800" cy="369332"/>
                        </a:xfrm>
                      </p:grpSpPr>
                      <p:sp>
                        <p:nvSpPr>
                          <p:cNvPr id="17" name="TextBox 16"/>
                          <p:cNvSpPr txBox="1"/>
                          <p:nvPr/>
                        </p:nvSpPr>
                        <p:spPr>
                          <a:xfrm>
                            <a:off x="3886200" y="4419600"/>
                            <a:ext cx="304800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ro-RO" dirty="0" smtClean="0"/>
                              <a:t>N</a:t>
                            </a:r>
                            <a:endParaRPr lang="en-US" dirty="0"/>
                          </a:p>
                        </p:txBody>
                      </p:sp>
                      <p:cxnSp>
                        <p:nvCxnSpPr>
                          <p:cNvPr id="18" name="Straight Arrow Connector 17"/>
                          <p:cNvCxnSpPr/>
                          <p:nvPr/>
                        </p:nvCxnSpPr>
                        <p:spPr>
                          <a:xfrm flipV="1">
                            <a:off x="3962400" y="4419600"/>
                            <a:ext cx="228600" cy="1588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22" name="Straight Connector 21"/>
                      <p:cNvCxnSpPr/>
                      <p:nvPr/>
                    </p:nvCxnSpPr>
                    <p:spPr>
                      <a:xfrm rot="16200000" flipH="1">
                        <a:off x="1714500" y="2019300"/>
                        <a:ext cx="4114800" cy="251460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Straight Connector 37"/>
                      <p:cNvCxnSpPr/>
                      <p:nvPr/>
                    </p:nvCxnSpPr>
                    <p:spPr>
                      <a:xfrm flipV="1">
                        <a:off x="3733800" y="4648200"/>
                        <a:ext cx="914400" cy="60960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Straight Connector 38"/>
                      <p:cNvCxnSpPr>
                        <a:stCxn id="6" idx="1"/>
                      </p:cNvCxnSpPr>
                      <p:nvPr/>
                    </p:nvCxnSpPr>
                    <p:spPr>
                      <a:xfrm rot="10800000" flipH="1" flipV="1">
                        <a:off x="2866740" y="3838632"/>
                        <a:ext cx="867060" cy="1419168"/>
                      </a:xfrm>
                      <a:prstGeom prst="line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9" name="Group 64"/>
                      <p:cNvGrpSpPr/>
                      <p:nvPr/>
                    </p:nvGrpSpPr>
                    <p:grpSpPr>
                      <a:xfrm>
                        <a:off x="3810000" y="3276600"/>
                        <a:ext cx="1295400" cy="1447800"/>
                        <a:chOff x="3810000" y="3276600"/>
                        <a:chExt cx="1295400" cy="1447800"/>
                      </a:xfrm>
                    </p:grpSpPr>
                    <p:cxnSp>
                      <p:nvCxnSpPr>
                        <p:cNvPr id="51" name="Straight Arrow Connector 50"/>
                        <p:cNvCxnSpPr/>
                        <p:nvPr/>
                      </p:nvCxnSpPr>
                      <p:spPr>
                        <a:xfrm rot="16200000" flipH="1">
                          <a:off x="3505200" y="3581400"/>
                          <a:ext cx="1447800" cy="838200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0" name="Group 54"/>
                        <p:cNvGrpSpPr/>
                        <p:nvPr/>
                      </p:nvGrpSpPr>
                      <p:grpSpPr>
                        <a:xfrm>
                          <a:off x="4648200" y="4191000"/>
                          <a:ext cx="457200" cy="369332"/>
                          <a:chOff x="3886200" y="4419600"/>
                          <a:chExt cx="457200" cy="369332"/>
                        </a:xfrm>
                      </p:grpSpPr>
                      <p:sp>
                        <p:nvSpPr>
                          <p:cNvPr id="56" name="TextBox 55"/>
                          <p:cNvSpPr txBox="1"/>
                          <p:nvPr/>
                        </p:nvSpPr>
                        <p:spPr>
                          <a:xfrm>
                            <a:off x="3886200" y="4419600"/>
                            <a:ext cx="457200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ro-RO" dirty="0" smtClean="0"/>
                              <a:t>G</a:t>
                            </a:r>
                            <a:r>
                              <a:rPr lang="ro-RO" sz="1050" dirty="0" smtClean="0"/>
                              <a:t>N</a:t>
                            </a:r>
                            <a:endParaRPr lang="en-US" dirty="0"/>
                          </a:p>
                        </p:txBody>
                      </p:sp>
                      <p:cxnSp>
                        <p:nvCxnSpPr>
                          <p:cNvPr id="57" name="Straight Arrow Connector 56"/>
                          <p:cNvCxnSpPr/>
                          <p:nvPr/>
                        </p:nvCxnSpPr>
                        <p:spPr>
                          <a:xfrm flipV="1">
                            <a:off x="3962400" y="4419600"/>
                            <a:ext cx="381000" cy="1588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grpSp>
                    <p:nvGrpSpPr>
                      <p:cNvPr id="23" name="Group 62"/>
                      <p:cNvGrpSpPr/>
                      <p:nvPr/>
                    </p:nvGrpSpPr>
                    <p:grpSpPr>
                      <a:xfrm>
                        <a:off x="2866740" y="3276600"/>
                        <a:ext cx="943260" cy="562032"/>
                        <a:chOff x="2866740" y="3276600"/>
                        <a:chExt cx="943260" cy="562032"/>
                      </a:xfrm>
                    </p:grpSpPr>
                    <p:cxnSp>
                      <p:nvCxnSpPr>
                        <p:cNvPr id="48" name="Straight Arrow Connector 47"/>
                        <p:cNvCxnSpPr>
                          <a:endCxn id="6" idx="1"/>
                        </p:cNvCxnSpPr>
                        <p:nvPr/>
                      </p:nvCxnSpPr>
                      <p:spPr>
                        <a:xfrm rot="10800000" flipV="1">
                          <a:off x="2866740" y="3276600"/>
                          <a:ext cx="943260" cy="562032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4" name="Group 57"/>
                        <p:cNvGrpSpPr/>
                        <p:nvPr/>
                      </p:nvGrpSpPr>
                      <p:grpSpPr>
                        <a:xfrm>
                          <a:off x="2895600" y="3276600"/>
                          <a:ext cx="533400" cy="369332"/>
                          <a:chOff x="3886200" y="4419600"/>
                          <a:chExt cx="533400" cy="369332"/>
                        </a:xfrm>
                      </p:grpSpPr>
                      <p:sp>
                        <p:nvSpPr>
                          <p:cNvPr id="59" name="TextBox 58"/>
                          <p:cNvSpPr txBox="1"/>
                          <p:nvPr/>
                        </p:nvSpPr>
                        <p:spPr>
                          <a:xfrm>
                            <a:off x="3886200" y="4419600"/>
                            <a:ext cx="533400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ro-RO" dirty="0" smtClean="0"/>
                              <a:t>G</a:t>
                            </a:r>
                            <a:r>
                              <a:rPr lang="ro-RO" sz="1050" dirty="0" smtClean="0"/>
                              <a:t>T</a:t>
                            </a:r>
                            <a:endParaRPr lang="en-US" dirty="0"/>
                          </a:p>
                        </p:txBody>
                      </p:sp>
                      <p:cxnSp>
                        <p:nvCxnSpPr>
                          <p:cNvPr id="60" name="Straight Arrow Connector 59"/>
                          <p:cNvCxnSpPr/>
                          <p:nvPr/>
                        </p:nvCxnSpPr>
                        <p:spPr>
                          <a:xfrm flipV="1">
                            <a:off x="3962400" y="4419600"/>
                            <a:ext cx="304800" cy="1588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sp>
                    <p:nvSpPr>
                      <p:cNvPr id="69" name="Arc 68"/>
                      <p:cNvSpPr/>
                      <p:nvPr/>
                    </p:nvSpPr>
                    <p:spPr>
                      <a:xfrm rot="5922050">
                        <a:off x="3704440" y="3436000"/>
                        <a:ext cx="363521" cy="406890"/>
                      </a:xfrm>
                      <a:prstGeom prst="arc">
                        <a:avLst>
                          <a:gd name="adj1" fmla="val 16793005"/>
                          <a:gd name="adj2" fmla="val 3308739"/>
                        </a:avLst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21" name="Straight Connector 20"/>
                    <p:cNvCxnSpPr/>
                    <p:nvPr/>
                  </p:nvCxnSpPr>
                  <p:spPr>
                    <a:xfrm flipV="1">
                      <a:off x="1524000" y="1981200"/>
                      <a:ext cx="4495800" cy="2590800"/>
                    </a:xfrm>
                    <a:prstGeom prst="line">
                      <a:avLst/>
                    </a:prstGeom>
                    <a:ln w="381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" name="Straight Arrow Connector 44"/>
                <p:cNvCxnSpPr/>
                <p:nvPr/>
              </p:nvCxnSpPr>
              <p:spPr>
                <a:xfrm flipV="1">
                  <a:off x="4114800" y="3124200"/>
                  <a:ext cx="762000" cy="45720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Rectangle 48"/>
              <p:cNvSpPr/>
              <p:nvPr/>
            </p:nvSpPr>
            <p:spPr>
              <a:xfrm>
                <a:off x="4876800" y="2667000"/>
                <a:ext cx="3609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o-RO" dirty="0" smtClean="0"/>
                  <a:t>Ff</a:t>
                </a:r>
                <a:endParaRPr lang="en-US" dirty="0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flipV="1">
                <a:off x="4963885" y="2710543"/>
                <a:ext cx="228600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>
              <a:endCxn id="6" idx="3"/>
            </p:cNvCxnSpPr>
            <p:nvPr/>
          </p:nvCxnSpPr>
          <p:spPr>
            <a:xfrm flipV="1">
              <a:off x="3962400" y="2737598"/>
              <a:ext cx="696550" cy="38660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4572000" y="205740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o-RO" dirty="0" smtClean="0"/>
                <a:t>F</a:t>
              </a:r>
              <a:endParaRPr lang="en-US" dirty="0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V="1">
              <a:off x="4648200" y="20574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" name="Rectangle 5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715000" y="2895600"/>
            <a:ext cx="320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N+Gn=0              N=Gn</a:t>
            </a:r>
          </a:p>
          <a:p>
            <a:endParaRPr lang="ro-RO" sz="2000" dirty="0" smtClean="0"/>
          </a:p>
          <a:p>
            <a:r>
              <a:rPr lang="ro-RO" sz="2000" dirty="0" smtClean="0"/>
              <a:t>Gt+Ff+F=0          Gt-Ff=F</a:t>
            </a:r>
          </a:p>
          <a:p>
            <a:endParaRPr lang="ro-RO" sz="2000" dirty="0" smtClean="0"/>
          </a:p>
          <a:p>
            <a:r>
              <a:rPr lang="ro-RO" sz="2000" dirty="0" smtClean="0"/>
              <a:t>F=G</a:t>
            </a:r>
            <a:r>
              <a:rPr lang="el-GR" sz="2000" dirty="0" smtClean="0"/>
              <a:t>ˑ</a:t>
            </a:r>
            <a:r>
              <a:rPr lang="ro-RO" sz="2000" dirty="0" smtClean="0"/>
              <a:t>sin</a:t>
            </a:r>
            <a:r>
              <a:rPr lang="el-GR" sz="2000" dirty="0" smtClean="0"/>
              <a:t>α</a:t>
            </a:r>
            <a:r>
              <a:rPr lang="ro-RO" sz="2000" dirty="0" smtClean="0"/>
              <a:t>- μ</a:t>
            </a:r>
            <a:r>
              <a:rPr lang="el-GR" sz="2000" dirty="0" smtClean="0"/>
              <a:t>ˑ</a:t>
            </a:r>
            <a:r>
              <a:rPr lang="ro-RO" sz="2000" dirty="0" smtClean="0"/>
              <a:t>G</a:t>
            </a:r>
            <a:r>
              <a:rPr lang="el-GR" sz="2000" dirty="0" smtClean="0"/>
              <a:t>ˑ</a:t>
            </a:r>
            <a:r>
              <a:rPr lang="ro-RO" sz="2000" dirty="0" smtClean="0"/>
              <a:t>cos</a:t>
            </a:r>
            <a:r>
              <a:rPr lang="el-GR" sz="2000" dirty="0" smtClean="0"/>
              <a:t> α</a:t>
            </a:r>
            <a:endParaRPr lang="ro-RO" sz="2000" dirty="0" smtClean="0"/>
          </a:p>
          <a:p>
            <a:endParaRPr lang="ro-RO" sz="2000" dirty="0" smtClean="0"/>
          </a:p>
          <a:p>
            <a:r>
              <a:rPr lang="ro-RO" sz="2000" dirty="0" smtClean="0"/>
              <a:t>F=m</a:t>
            </a:r>
            <a:r>
              <a:rPr lang="el-GR" sz="2000" dirty="0" smtClean="0"/>
              <a:t>ˑ</a:t>
            </a:r>
            <a:r>
              <a:rPr lang="ro-RO" sz="2000" dirty="0" smtClean="0"/>
              <a:t>g(sin</a:t>
            </a:r>
            <a:r>
              <a:rPr lang="el-GR" sz="2000" dirty="0" smtClean="0"/>
              <a:t> α</a:t>
            </a:r>
            <a:r>
              <a:rPr lang="ro-RO" sz="2000" dirty="0" smtClean="0"/>
              <a:t>- μ</a:t>
            </a:r>
            <a:r>
              <a:rPr lang="el-GR" sz="2000" dirty="0" smtClean="0"/>
              <a:t>ˑ</a:t>
            </a:r>
            <a:r>
              <a:rPr lang="ro-RO" sz="2000" dirty="0" smtClean="0"/>
              <a:t>cos</a:t>
            </a:r>
            <a:r>
              <a:rPr lang="el-GR" sz="2000" dirty="0" smtClean="0"/>
              <a:t>α</a:t>
            </a:r>
            <a:r>
              <a:rPr lang="ro-RO" sz="2000" dirty="0" smtClean="0"/>
              <a:t>)</a:t>
            </a:r>
            <a:endParaRPr lang="en-US" sz="2000" dirty="0"/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6172200" y="3505200"/>
            <a:ext cx="2286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5791200" y="3505200"/>
            <a:ext cx="3048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6934200" y="3733800"/>
            <a:ext cx="4572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6934200" y="3124200"/>
            <a:ext cx="4572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6477000" y="3505200"/>
            <a:ext cx="2286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096000" y="2895600"/>
            <a:ext cx="3048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5791200" y="2895600"/>
            <a:ext cx="3048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hlinkClick r:id="rId5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71" name="TextBox 70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79" name="TextBox 78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18334 0.14444 " pathEditMode="relative" ptsTypes="AA">
                                      <p:cBhvr>
                                        <p:cTn id="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67240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P</a:t>
            </a:r>
            <a:r>
              <a:rPr lang="en-US" sz="3200" u="sng" dirty="0" smtClean="0">
                <a:latin typeface="Algerian" pitchFamily="82" charset="0"/>
              </a:rPr>
              <a:t>l</a:t>
            </a:r>
            <a:r>
              <a:rPr lang="ro-RO" sz="3200" u="sng" dirty="0" smtClean="0">
                <a:latin typeface="Algerian" pitchFamily="82" charset="0"/>
              </a:rPr>
              <a:t>anul inclinat</a:t>
            </a:r>
            <a:r>
              <a:rPr lang="ro-RO" sz="2000" u="sng" dirty="0" smtClean="0">
                <a:latin typeface="+mj-lt"/>
              </a:rPr>
              <a:t>(</a:t>
            </a:r>
            <a:r>
              <a:rPr lang="en-GB" sz="2000" u="sng" dirty="0" err="1" smtClean="0">
                <a:latin typeface="+mj-lt"/>
              </a:rPr>
              <a:t>corpul</a:t>
            </a:r>
            <a:r>
              <a:rPr lang="en-GB" sz="2000" u="sng" dirty="0" smtClean="0">
                <a:latin typeface="+mj-lt"/>
              </a:rPr>
              <a:t> </a:t>
            </a:r>
            <a:r>
              <a:rPr lang="en-GB" sz="2000" u="sng" dirty="0" err="1" smtClean="0">
                <a:latin typeface="+mj-lt"/>
              </a:rPr>
              <a:t>coboara</a:t>
            </a:r>
            <a:r>
              <a:rPr lang="en-GB" sz="2000" u="sng" dirty="0" smtClean="0">
                <a:latin typeface="+mj-lt"/>
              </a:rPr>
              <a:t> </a:t>
            </a:r>
            <a:r>
              <a:rPr lang="en-GB" sz="2000" u="sng" dirty="0" err="1" smtClean="0">
                <a:latin typeface="+mj-lt"/>
              </a:rPr>
              <a:t>pe</a:t>
            </a:r>
            <a:r>
              <a:rPr lang="en-GB" sz="2000" u="sng" dirty="0" smtClean="0">
                <a:latin typeface="+mj-lt"/>
              </a:rPr>
              <a:t> plan </a:t>
            </a:r>
            <a:r>
              <a:rPr lang="en-GB" sz="2000" u="sng" dirty="0" err="1" smtClean="0">
                <a:latin typeface="+mj-lt"/>
              </a:rPr>
              <a:t>Gt</a:t>
            </a:r>
            <a:r>
              <a:rPr lang="en-GB" sz="2000" u="sng" dirty="0" smtClean="0">
                <a:latin typeface="+mj-lt"/>
              </a:rPr>
              <a:t>&lt;Ff</a:t>
            </a:r>
            <a:r>
              <a:rPr lang="ro-RO" sz="2000" u="sng" dirty="0" smtClean="0">
                <a:latin typeface="+mj-lt"/>
              </a:rPr>
              <a:t>)</a:t>
            </a:r>
            <a:endParaRPr lang="ro-RO" sz="3200" u="sng" dirty="0" smtClean="0">
              <a:latin typeface="+mj-lt"/>
            </a:endParaRPr>
          </a:p>
        </p:txBody>
      </p:sp>
      <p:sp>
        <p:nvSpPr>
          <p:cNvPr id="5" name="Right Triangle 4"/>
          <p:cNvSpPr/>
          <p:nvPr/>
        </p:nvSpPr>
        <p:spPr>
          <a:xfrm rot="16200000">
            <a:off x="1104900" y="1714500"/>
            <a:ext cx="3200400" cy="54102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Arc 67"/>
          <p:cNvSpPr/>
          <p:nvPr/>
        </p:nvSpPr>
        <p:spPr>
          <a:xfrm>
            <a:off x="685800" y="5410200"/>
            <a:ext cx="609600" cy="685800"/>
          </a:xfrm>
          <a:prstGeom prst="arc">
            <a:avLst>
              <a:gd name="adj1" fmla="val 16793005"/>
              <a:gd name="adj2" fmla="val 330873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486400"/>
            <a:ext cx="228600" cy="47625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74"/>
          <p:cNvGrpSpPr/>
          <p:nvPr/>
        </p:nvGrpSpPr>
        <p:grpSpPr>
          <a:xfrm>
            <a:off x="1752600" y="1066800"/>
            <a:ext cx="4495800" cy="4114800"/>
            <a:chOff x="1752600" y="1066800"/>
            <a:chExt cx="4495800" cy="4114800"/>
          </a:xfrm>
        </p:grpSpPr>
        <p:grpSp>
          <p:nvGrpSpPr>
            <p:cNvPr id="4" name="Group 51"/>
            <p:cNvGrpSpPr/>
            <p:nvPr/>
          </p:nvGrpSpPr>
          <p:grpSpPr>
            <a:xfrm>
              <a:off x="1752600" y="1066800"/>
              <a:ext cx="4495800" cy="4114800"/>
              <a:chOff x="1676400" y="1143000"/>
              <a:chExt cx="4495800" cy="4114800"/>
            </a:xfrm>
          </p:grpSpPr>
          <p:grpSp>
            <p:nvGrpSpPr>
              <p:cNvPr id="7" name="Group 46"/>
              <p:cNvGrpSpPr/>
              <p:nvPr/>
            </p:nvGrpSpPr>
            <p:grpSpPr>
              <a:xfrm>
                <a:off x="1676400" y="1143000"/>
                <a:ext cx="4495800" cy="4114800"/>
                <a:chOff x="1676400" y="1143000"/>
                <a:chExt cx="4495800" cy="4114800"/>
              </a:xfrm>
            </p:grpSpPr>
            <p:grpSp>
              <p:nvGrpSpPr>
                <p:cNvPr id="11" name="Group 42"/>
                <p:cNvGrpSpPr/>
                <p:nvPr/>
              </p:nvGrpSpPr>
              <p:grpSpPr>
                <a:xfrm>
                  <a:off x="1676400" y="1143000"/>
                  <a:ext cx="4495800" cy="4114800"/>
                  <a:chOff x="1524000" y="1219200"/>
                  <a:chExt cx="4495800" cy="4114800"/>
                </a:xfrm>
              </p:grpSpPr>
              <p:grpSp>
                <p:nvGrpSpPr>
                  <p:cNvPr id="12" name="Group 11"/>
                  <p:cNvGrpSpPr/>
                  <p:nvPr/>
                </p:nvGrpSpPr>
                <p:grpSpPr>
                  <a:xfrm>
                    <a:off x="3886200" y="4419600"/>
                    <a:ext cx="304800" cy="369332"/>
                    <a:chOff x="3886200" y="4419600"/>
                    <a:chExt cx="304800" cy="369332"/>
                  </a:xfrm>
                </p:grpSpPr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3886200" y="4419600"/>
                      <a:ext cx="3048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ro-RO" dirty="0" smtClean="0"/>
                        <a:t>G</a:t>
                      </a:r>
                      <a:endParaRPr lang="en-US" dirty="0"/>
                    </a:p>
                  </p:txBody>
                </p:sp>
                <p:cxnSp>
                  <p:nvCxnSpPr>
                    <p:cNvPr id="10" name="Straight Arrow Connector 9"/>
                    <p:cNvCxnSpPr/>
                    <p:nvPr/>
                  </p:nvCxnSpPr>
                  <p:spPr>
                    <a:xfrm flipV="1">
                      <a:off x="3962400" y="4419600"/>
                      <a:ext cx="228600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" name="Group 41"/>
                  <p:cNvGrpSpPr/>
                  <p:nvPr/>
                </p:nvGrpSpPr>
                <p:grpSpPr>
                  <a:xfrm>
                    <a:off x="1524000" y="1219200"/>
                    <a:ext cx="4495800" cy="4114800"/>
                    <a:chOff x="1524000" y="1219200"/>
                    <a:chExt cx="4495800" cy="4114800"/>
                  </a:xfrm>
                </p:grpSpPr>
                <p:grpSp>
                  <p:nvGrpSpPr>
                    <p:cNvPr id="15" name="Group 40"/>
                    <p:cNvGrpSpPr/>
                    <p:nvPr/>
                  </p:nvGrpSpPr>
                  <p:grpSpPr>
                    <a:xfrm>
                      <a:off x="2514600" y="1219200"/>
                      <a:ext cx="2590800" cy="4114800"/>
                      <a:chOff x="2514600" y="1219200"/>
                      <a:chExt cx="2590800" cy="4114800"/>
                    </a:xfrm>
                  </p:grpSpPr>
                  <p:sp>
                    <p:nvSpPr>
                      <p:cNvPr id="6" name="Rectangle 5"/>
                      <p:cNvSpPr/>
                      <p:nvPr/>
                    </p:nvSpPr>
                    <p:spPr>
                      <a:xfrm rot="19725301">
                        <a:off x="2734108" y="2914854"/>
                        <a:ext cx="1828874" cy="898922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8" name="Straight Arrow Connector 7"/>
                      <p:cNvCxnSpPr/>
                      <p:nvPr/>
                    </p:nvCxnSpPr>
                    <p:spPr>
                      <a:xfrm rot="5400000">
                        <a:off x="2743200" y="4267200"/>
                        <a:ext cx="1981200" cy="1588"/>
                      </a:xfrm>
                      <a:prstGeom prst="straightConnector1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6" name="Group 18"/>
                      <p:cNvGrpSpPr/>
                      <p:nvPr/>
                    </p:nvGrpSpPr>
                    <p:grpSpPr>
                      <a:xfrm>
                        <a:off x="2590800" y="1752600"/>
                        <a:ext cx="1144588" cy="1524000"/>
                        <a:chOff x="2590800" y="1752600"/>
                        <a:chExt cx="1144588" cy="1524000"/>
                      </a:xfrm>
                    </p:grpSpPr>
                    <p:cxnSp>
                      <p:nvCxnSpPr>
                        <p:cNvPr id="13" name="Straight Arrow Connector 12"/>
                        <p:cNvCxnSpPr/>
                        <p:nvPr/>
                      </p:nvCxnSpPr>
                      <p:spPr>
                        <a:xfrm rot="16200000" flipV="1">
                          <a:off x="2515394" y="2056606"/>
                          <a:ext cx="1524000" cy="915988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9" name="Group 15"/>
                        <p:cNvGrpSpPr/>
                        <p:nvPr/>
                      </p:nvGrpSpPr>
                      <p:grpSpPr>
                        <a:xfrm>
                          <a:off x="2590800" y="2514600"/>
                          <a:ext cx="304800" cy="369332"/>
                          <a:chOff x="3886200" y="4419600"/>
                          <a:chExt cx="304800" cy="369332"/>
                        </a:xfrm>
                      </p:grpSpPr>
                      <p:sp>
                        <p:nvSpPr>
                          <p:cNvPr id="17" name="TextBox 16"/>
                          <p:cNvSpPr txBox="1"/>
                          <p:nvPr/>
                        </p:nvSpPr>
                        <p:spPr>
                          <a:xfrm>
                            <a:off x="3886200" y="4419600"/>
                            <a:ext cx="304800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ro-RO" dirty="0" smtClean="0"/>
                              <a:t>N</a:t>
                            </a:r>
                            <a:endParaRPr lang="en-US" dirty="0"/>
                          </a:p>
                        </p:txBody>
                      </p:sp>
                      <p:cxnSp>
                        <p:nvCxnSpPr>
                          <p:cNvPr id="18" name="Straight Arrow Connector 17"/>
                          <p:cNvCxnSpPr/>
                          <p:nvPr/>
                        </p:nvCxnSpPr>
                        <p:spPr>
                          <a:xfrm flipV="1">
                            <a:off x="3962400" y="4419600"/>
                            <a:ext cx="228600" cy="1588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22" name="Straight Connector 21"/>
                      <p:cNvCxnSpPr/>
                      <p:nvPr/>
                    </p:nvCxnSpPr>
                    <p:spPr>
                      <a:xfrm rot="16200000" flipH="1">
                        <a:off x="1714500" y="2019300"/>
                        <a:ext cx="4114800" cy="251460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Straight Connector 37"/>
                      <p:cNvCxnSpPr/>
                      <p:nvPr/>
                    </p:nvCxnSpPr>
                    <p:spPr>
                      <a:xfrm flipV="1">
                        <a:off x="3733800" y="4648200"/>
                        <a:ext cx="914400" cy="60960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Straight Connector 38"/>
                      <p:cNvCxnSpPr>
                        <a:stCxn id="6" idx="1"/>
                      </p:cNvCxnSpPr>
                      <p:nvPr/>
                    </p:nvCxnSpPr>
                    <p:spPr>
                      <a:xfrm rot="10800000" flipH="1" flipV="1">
                        <a:off x="2866740" y="3838632"/>
                        <a:ext cx="867060" cy="1419168"/>
                      </a:xfrm>
                      <a:prstGeom prst="line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0" name="Group 64"/>
                      <p:cNvGrpSpPr/>
                      <p:nvPr/>
                    </p:nvGrpSpPr>
                    <p:grpSpPr>
                      <a:xfrm>
                        <a:off x="3810000" y="3276600"/>
                        <a:ext cx="1295400" cy="1447800"/>
                        <a:chOff x="3810000" y="3276600"/>
                        <a:chExt cx="1295400" cy="1447800"/>
                      </a:xfrm>
                    </p:grpSpPr>
                    <p:cxnSp>
                      <p:nvCxnSpPr>
                        <p:cNvPr id="51" name="Straight Arrow Connector 50"/>
                        <p:cNvCxnSpPr/>
                        <p:nvPr/>
                      </p:nvCxnSpPr>
                      <p:spPr>
                        <a:xfrm rot="16200000" flipH="1">
                          <a:off x="3505200" y="3581400"/>
                          <a:ext cx="1447800" cy="838200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3" name="Group 54"/>
                        <p:cNvGrpSpPr/>
                        <p:nvPr/>
                      </p:nvGrpSpPr>
                      <p:grpSpPr>
                        <a:xfrm>
                          <a:off x="4648200" y="4191000"/>
                          <a:ext cx="457200" cy="369332"/>
                          <a:chOff x="3886200" y="4419600"/>
                          <a:chExt cx="457200" cy="369332"/>
                        </a:xfrm>
                      </p:grpSpPr>
                      <p:sp>
                        <p:nvSpPr>
                          <p:cNvPr id="56" name="TextBox 55"/>
                          <p:cNvSpPr txBox="1"/>
                          <p:nvPr/>
                        </p:nvSpPr>
                        <p:spPr>
                          <a:xfrm>
                            <a:off x="3886200" y="4419600"/>
                            <a:ext cx="457200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ro-RO" dirty="0" smtClean="0"/>
                              <a:t>G</a:t>
                            </a:r>
                            <a:r>
                              <a:rPr lang="ro-RO" sz="1050" dirty="0" smtClean="0"/>
                              <a:t>N</a:t>
                            </a:r>
                            <a:endParaRPr lang="en-US" dirty="0"/>
                          </a:p>
                        </p:txBody>
                      </p:sp>
                      <p:cxnSp>
                        <p:nvCxnSpPr>
                          <p:cNvPr id="57" name="Straight Arrow Connector 56"/>
                          <p:cNvCxnSpPr/>
                          <p:nvPr/>
                        </p:nvCxnSpPr>
                        <p:spPr>
                          <a:xfrm flipV="1">
                            <a:off x="3962400" y="4419600"/>
                            <a:ext cx="381000" cy="1588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grpSp>
                    <p:nvGrpSpPr>
                      <p:cNvPr id="24" name="Group 62"/>
                      <p:cNvGrpSpPr/>
                      <p:nvPr/>
                    </p:nvGrpSpPr>
                    <p:grpSpPr>
                      <a:xfrm>
                        <a:off x="2866740" y="3276600"/>
                        <a:ext cx="943260" cy="562032"/>
                        <a:chOff x="2866740" y="3276600"/>
                        <a:chExt cx="943260" cy="562032"/>
                      </a:xfrm>
                    </p:grpSpPr>
                    <p:cxnSp>
                      <p:nvCxnSpPr>
                        <p:cNvPr id="48" name="Straight Arrow Connector 47"/>
                        <p:cNvCxnSpPr>
                          <a:endCxn id="6" idx="1"/>
                        </p:cNvCxnSpPr>
                        <p:nvPr/>
                      </p:nvCxnSpPr>
                      <p:spPr>
                        <a:xfrm rot="10800000" flipV="1">
                          <a:off x="2866740" y="3276600"/>
                          <a:ext cx="943260" cy="562032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5" name="Group 57"/>
                        <p:cNvGrpSpPr/>
                        <p:nvPr/>
                      </p:nvGrpSpPr>
                      <p:grpSpPr>
                        <a:xfrm>
                          <a:off x="2895600" y="3276600"/>
                          <a:ext cx="533400" cy="369332"/>
                          <a:chOff x="3886200" y="4419600"/>
                          <a:chExt cx="533400" cy="369332"/>
                        </a:xfrm>
                      </p:grpSpPr>
                      <p:sp>
                        <p:nvSpPr>
                          <p:cNvPr id="59" name="TextBox 58"/>
                          <p:cNvSpPr txBox="1"/>
                          <p:nvPr/>
                        </p:nvSpPr>
                        <p:spPr>
                          <a:xfrm>
                            <a:off x="3886200" y="4419600"/>
                            <a:ext cx="533400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ro-RO" dirty="0" smtClean="0"/>
                              <a:t>G</a:t>
                            </a:r>
                            <a:r>
                              <a:rPr lang="ro-RO" sz="1050" dirty="0" smtClean="0"/>
                              <a:t>T</a:t>
                            </a:r>
                            <a:endParaRPr lang="en-US" dirty="0"/>
                          </a:p>
                        </p:txBody>
                      </p:sp>
                      <p:cxnSp>
                        <p:nvCxnSpPr>
                          <p:cNvPr id="60" name="Straight Arrow Connector 59"/>
                          <p:cNvCxnSpPr/>
                          <p:nvPr/>
                        </p:nvCxnSpPr>
                        <p:spPr>
                          <a:xfrm flipV="1">
                            <a:off x="3962400" y="4419600"/>
                            <a:ext cx="304800" cy="1588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sp>
                    <p:nvSpPr>
                      <p:cNvPr id="69" name="Arc 68"/>
                      <p:cNvSpPr/>
                      <p:nvPr/>
                    </p:nvSpPr>
                    <p:spPr>
                      <a:xfrm rot="5922050">
                        <a:off x="3704440" y="3436000"/>
                        <a:ext cx="363521" cy="406890"/>
                      </a:xfrm>
                      <a:prstGeom prst="arc">
                        <a:avLst>
                          <a:gd name="adj1" fmla="val 16793005"/>
                          <a:gd name="adj2" fmla="val 3308739"/>
                        </a:avLst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21" name="Straight Connector 20"/>
                    <p:cNvCxnSpPr/>
                    <p:nvPr/>
                  </p:nvCxnSpPr>
                  <p:spPr>
                    <a:xfrm flipV="1">
                      <a:off x="1524000" y="1981200"/>
                      <a:ext cx="4495800" cy="2590800"/>
                    </a:xfrm>
                    <a:prstGeom prst="line">
                      <a:avLst/>
                    </a:prstGeom>
                    <a:ln w="381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" name="Straight Arrow Connector 44"/>
                <p:cNvCxnSpPr/>
                <p:nvPr/>
              </p:nvCxnSpPr>
              <p:spPr>
                <a:xfrm flipV="1">
                  <a:off x="4114800" y="2819400"/>
                  <a:ext cx="1295400" cy="76200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Rectangle 48"/>
              <p:cNvSpPr/>
              <p:nvPr/>
            </p:nvSpPr>
            <p:spPr>
              <a:xfrm>
                <a:off x="4876800" y="2667000"/>
                <a:ext cx="3609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o-RO" dirty="0" smtClean="0"/>
                  <a:t>Ff</a:t>
                </a:r>
                <a:endParaRPr lang="en-US" dirty="0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flipV="1">
                <a:off x="4963885" y="2710543"/>
                <a:ext cx="228600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/>
            <p:nvPr/>
          </p:nvCxnSpPr>
          <p:spPr>
            <a:xfrm rot="10800000" flipV="1">
              <a:off x="2743200" y="3124200"/>
              <a:ext cx="1219200" cy="76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2362200" y="320040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o-RO" dirty="0" smtClean="0"/>
                <a:t>F</a:t>
              </a:r>
              <a:endParaRPr lang="en-US" dirty="0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V="1">
              <a:off x="2438400" y="32004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" name="Rectangle 5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5603526" y="1371600"/>
            <a:ext cx="3540474" cy="3770769"/>
            <a:chOff x="5603526" y="1371600"/>
            <a:chExt cx="3540474" cy="3770769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03526" y="1371600"/>
              <a:ext cx="3540474" cy="714375"/>
            </a:xfrm>
            <a:prstGeom prst="rect">
              <a:avLst/>
            </a:prstGeom>
            <a:noFill/>
          </p:spPr>
        </p:pic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2133600"/>
              <a:ext cx="3505200" cy="714375"/>
            </a:xfrm>
            <a:prstGeom prst="rect">
              <a:avLst/>
            </a:prstGeom>
            <a:noFill/>
          </p:spPr>
        </p:pic>
        <p:sp>
          <p:nvSpPr>
            <p:cNvPr id="74" name="TextBox 73"/>
            <p:cNvSpPr txBox="1"/>
            <p:nvPr/>
          </p:nvSpPr>
          <p:spPr>
            <a:xfrm>
              <a:off x="5715000" y="2895600"/>
              <a:ext cx="3200400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dirty="0" smtClean="0"/>
                <a:t>N+Gn=0              N=Gn</a:t>
              </a:r>
            </a:p>
            <a:p>
              <a:endParaRPr lang="ro-RO" sz="2000" dirty="0" smtClean="0"/>
            </a:p>
            <a:p>
              <a:r>
                <a:rPr lang="ro-RO" sz="2000" dirty="0" smtClean="0"/>
                <a:t>Gt+Ff+F=0          </a:t>
              </a:r>
              <a:r>
                <a:rPr lang="en-GB" sz="2000" dirty="0" smtClean="0"/>
                <a:t>Ff-</a:t>
              </a:r>
              <a:r>
                <a:rPr lang="en-GB" sz="2000" dirty="0" err="1" smtClean="0"/>
                <a:t>Gt</a:t>
              </a:r>
              <a:r>
                <a:rPr lang="ro-RO" sz="2000" dirty="0" smtClean="0"/>
                <a:t>=F</a:t>
              </a:r>
            </a:p>
            <a:p>
              <a:endParaRPr lang="ro-RO" sz="2000" dirty="0" smtClean="0"/>
            </a:p>
            <a:p>
              <a:r>
                <a:rPr lang="ro-RO" sz="2000" dirty="0" smtClean="0"/>
                <a:t>F= μ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G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cos</a:t>
              </a:r>
              <a:r>
                <a:rPr lang="el-GR" sz="2000" dirty="0" smtClean="0"/>
                <a:t>α</a:t>
              </a:r>
              <a:r>
                <a:rPr lang="en-GB" sz="2000" dirty="0" smtClean="0"/>
                <a:t>-</a:t>
              </a:r>
              <a:r>
                <a:rPr lang="ro-RO" sz="2000" dirty="0" smtClean="0"/>
                <a:t>G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sin</a:t>
              </a:r>
              <a:r>
                <a:rPr lang="el-GR" sz="2000" dirty="0" smtClean="0"/>
                <a:t>α</a:t>
              </a:r>
              <a:endParaRPr lang="ro-RO" sz="2000" dirty="0" smtClean="0"/>
            </a:p>
            <a:p>
              <a:endParaRPr lang="ro-RO" sz="2000" dirty="0" smtClean="0"/>
            </a:p>
            <a:p>
              <a:r>
                <a:rPr lang="ro-RO" sz="2000" dirty="0" smtClean="0"/>
                <a:t>F=m</a:t>
              </a:r>
              <a:r>
                <a:rPr lang="el-GR" sz="2000" dirty="0" smtClean="0"/>
                <a:t>ˑ</a:t>
              </a:r>
              <a:r>
                <a:rPr lang="ro-RO" sz="2000" dirty="0" smtClean="0"/>
                <a:t>g(</a:t>
              </a:r>
              <a:r>
                <a:rPr lang="en-GB" sz="2000" dirty="0" err="1" smtClean="0"/>
                <a:t>cos</a:t>
              </a:r>
              <a:r>
                <a:rPr lang="el-GR" sz="2000" dirty="0" smtClean="0"/>
                <a:t>αˑ</a:t>
              </a:r>
              <a:r>
                <a:rPr lang="ro-RO" sz="2000" dirty="0" smtClean="0"/>
                <a:t>μ</a:t>
              </a:r>
              <a:r>
                <a:rPr lang="en-GB" sz="2000" dirty="0" smtClean="0"/>
                <a:t>-sin</a:t>
              </a:r>
              <a:r>
                <a:rPr lang="el-GR" sz="2000" dirty="0" smtClean="0"/>
                <a:t>α</a:t>
              </a:r>
              <a:r>
                <a:rPr lang="ro-RO" sz="2000" dirty="0" smtClean="0"/>
                <a:t>)</a:t>
              </a:r>
              <a:endParaRPr lang="en-US" sz="2000" dirty="0"/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172200" y="35052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flipV="1">
              <a:off x="5791200" y="3505200"/>
              <a:ext cx="3048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V="1">
              <a:off x="6934200" y="3733800"/>
              <a:ext cx="4572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V="1">
              <a:off x="6934200" y="3124200"/>
              <a:ext cx="4572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V="1">
              <a:off x="6477000" y="35052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6096000" y="2895600"/>
              <a:ext cx="3048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V="1">
              <a:off x="5791200" y="2895600"/>
              <a:ext cx="3048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hlinkClick r:id="rId5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75" name="TextBox 74">
            <a:hlinkClick r:id="" action="ppaction://hlinkshowjump?jump=previousslide"/>
          </p:cNvPr>
          <p:cNvSpPr txBox="1"/>
          <p:nvPr/>
        </p:nvSpPr>
        <p:spPr>
          <a:xfrm>
            <a:off x="6934200" y="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18334 0.14444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smtClean="0">
                <a:latin typeface="Algerian" pitchFamily="82" charset="0"/>
              </a:rPr>
              <a:t>Conditii de echilibru mecanisme simple</a:t>
            </a:r>
            <a:endParaRPr lang="en-US" sz="3200" dirty="0"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0668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800" dirty="0" smtClean="0">
                <a:latin typeface="Algerian" pitchFamily="82" charset="0"/>
              </a:rPr>
              <a:t>cuprins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609600" y="2590800"/>
            <a:ext cx="2819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Echilibrul corpurilor1</a:t>
            </a:r>
            <a:endParaRPr lang="en-US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609600" y="3200400"/>
            <a:ext cx="2819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Echilibrul corpurilor2</a:t>
            </a:r>
            <a:endParaRPr lang="en-US" dirty="0"/>
          </a:p>
        </p:txBody>
      </p:sp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609600" y="3810000"/>
            <a:ext cx="2819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Echilibrul corpurilor3</a:t>
            </a:r>
            <a:endParaRPr lang="en-US" dirty="0"/>
          </a:p>
        </p:txBody>
      </p:sp>
      <p:sp>
        <p:nvSpPr>
          <p:cNvPr id="10" name="TextBox 9">
            <a:hlinkClick r:id="rId5" action="ppaction://hlinksldjump"/>
          </p:cNvPr>
          <p:cNvSpPr txBox="1"/>
          <p:nvPr/>
        </p:nvSpPr>
        <p:spPr>
          <a:xfrm>
            <a:off x="609600" y="4419600"/>
            <a:ext cx="2819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Parghia de genul 1</a:t>
            </a:r>
            <a:endParaRPr lang="en-US" dirty="0"/>
          </a:p>
        </p:txBody>
      </p:sp>
      <p:sp>
        <p:nvSpPr>
          <p:cNvPr id="12" name="TextBox 11">
            <a:hlinkClick r:id="rId6" action="ppaction://hlinksldjump"/>
          </p:cNvPr>
          <p:cNvSpPr txBox="1"/>
          <p:nvPr/>
        </p:nvSpPr>
        <p:spPr>
          <a:xfrm>
            <a:off x="609600" y="5029200"/>
            <a:ext cx="2819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Parghia de genul 2</a:t>
            </a:r>
            <a:endParaRPr lang="en-US" dirty="0"/>
          </a:p>
        </p:txBody>
      </p:sp>
      <p:sp>
        <p:nvSpPr>
          <p:cNvPr id="13" name="TextBox 12">
            <a:hlinkClick r:id="rId7" action="ppaction://hlinksldjump"/>
          </p:cNvPr>
          <p:cNvSpPr txBox="1"/>
          <p:nvPr/>
        </p:nvSpPr>
        <p:spPr>
          <a:xfrm>
            <a:off x="609600" y="5562600"/>
            <a:ext cx="2819400" cy="381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scripetii</a:t>
            </a:r>
            <a:endParaRPr lang="en-US" dirty="0"/>
          </a:p>
        </p:txBody>
      </p:sp>
      <p:sp>
        <p:nvSpPr>
          <p:cNvPr id="14" name="TextBox 13">
            <a:hlinkClick r:id="rId8" action="ppaction://hlinksldjump"/>
          </p:cNvPr>
          <p:cNvSpPr txBox="1"/>
          <p:nvPr/>
        </p:nvSpPr>
        <p:spPr>
          <a:xfrm>
            <a:off x="5334000" y="2590800"/>
            <a:ext cx="2819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Plan inclinat descompunere</a:t>
            </a:r>
            <a:endParaRPr lang="en-US" dirty="0"/>
          </a:p>
        </p:txBody>
      </p:sp>
      <p:sp>
        <p:nvSpPr>
          <p:cNvPr id="16" name="TextBox 15">
            <a:hlinkClick r:id="rId9" action="ppaction://hlinksldjump"/>
          </p:cNvPr>
          <p:cNvSpPr txBox="1"/>
          <p:nvPr/>
        </p:nvSpPr>
        <p:spPr>
          <a:xfrm>
            <a:off x="5334000" y="3276600"/>
            <a:ext cx="28194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Plan inclinat unghiul de frecare</a:t>
            </a:r>
            <a:endParaRPr lang="en-US" dirty="0"/>
          </a:p>
        </p:txBody>
      </p:sp>
      <p:sp>
        <p:nvSpPr>
          <p:cNvPr id="17" name="TextBox 16">
            <a:hlinkClick r:id="rId10" action="ppaction://hlinksldjump"/>
          </p:cNvPr>
          <p:cNvSpPr txBox="1"/>
          <p:nvPr/>
        </p:nvSpPr>
        <p:spPr>
          <a:xfrm>
            <a:off x="5334000" y="4267200"/>
            <a:ext cx="2819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Plan inclinat urcare</a:t>
            </a:r>
            <a:endParaRPr lang="en-US" dirty="0"/>
          </a:p>
        </p:txBody>
      </p:sp>
      <p:sp>
        <p:nvSpPr>
          <p:cNvPr id="18" name="TextBox 17">
            <a:hlinkClick r:id="rId11" action="ppaction://hlinksldjump"/>
          </p:cNvPr>
          <p:cNvSpPr txBox="1"/>
          <p:nvPr/>
        </p:nvSpPr>
        <p:spPr>
          <a:xfrm>
            <a:off x="5334000" y="4953000"/>
            <a:ext cx="2819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Plan inclinat coborare Gt</a:t>
            </a:r>
            <a:r>
              <a:rPr lang="en-GB" dirty="0" smtClean="0"/>
              <a:t>&gt;Ff</a:t>
            </a:r>
            <a:endParaRPr lang="en-US" dirty="0"/>
          </a:p>
        </p:txBody>
      </p:sp>
      <p:sp>
        <p:nvSpPr>
          <p:cNvPr id="19" name="TextBox 18">
            <a:hlinkClick r:id="rId12" action="ppaction://hlinksldjump"/>
          </p:cNvPr>
          <p:cNvSpPr txBox="1"/>
          <p:nvPr/>
        </p:nvSpPr>
        <p:spPr>
          <a:xfrm>
            <a:off x="5334000" y="5638800"/>
            <a:ext cx="2819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dirty="0" smtClean="0"/>
              <a:t>Plan inclinat</a:t>
            </a:r>
            <a:r>
              <a:rPr lang="en-GB" dirty="0" smtClean="0"/>
              <a:t> </a:t>
            </a:r>
            <a:r>
              <a:rPr lang="en-GB" dirty="0" err="1" smtClean="0"/>
              <a:t>coborare</a:t>
            </a:r>
            <a:r>
              <a:rPr lang="en-GB" dirty="0" smtClean="0"/>
              <a:t> </a:t>
            </a:r>
            <a:r>
              <a:rPr lang="en-GB" dirty="0" err="1" smtClean="0"/>
              <a:t>Gt</a:t>
            </a:r>
            <a:r>
              <a:rPr lang="en-GB" dirty="0" smtClean="0"/>
              <a:t>&lt;Ff</a:t>
            </a:r>
            <a:endParaRPr lang="en-US" dirty="0"/>
          </a:p>
        </p:txBody>
      </p:sp>
      <p:sp>
        <p:nvSpPr>
          <p:cNvPr id="20" name="TextBox 19">
            <a:hlinkClick r:id="" action="ppaction://hlinkshowjump?jump=nextslide"/>
          </p:cNvPr>
          <p:cNvSpPr txBox="1"/>
          <p:nvPr/>
        </p:nvSpPr>
        <p:spPr>
          <a:xfrm>
            <a:off x="3886200" y="6396335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Echilibrul corpurilor1</a:t>
            </a:r>
            <a:endParaRPr lang="en-US" sz="3200" u="sng" dirty="0"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2057400" y="3581400"/>
            <a:ext cx="6400800" cy="158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914400" y="1447800"/>
            <a:ext cx="4191000" cy="4114006"/>
            <a:chOff x="2286000" y="1448594"/>
            <a:chExt cx="4191000" cy="4114006"/>
          </a:xfrm>
        </p:grpSpPr>
        <p:grpSp>
          <p:nvGrpSpPr>
            <p:cNvPr id="41" name="Group 40"/>
            <p:cNvGrpSpPr/>
            <p:nvPr/>
          </p:nvGrpSpPr>
          <p:grpSpPr>
            <a:xfrm>
              <a:off x="2286000" y="2057400"/>
              <a:ext cx="4191000" cy="3505200"/>
              <a:chOff x="2286000" y="2057400"/>
              <a:chExt cx="4191000" cy="35052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657600" y="3048000"/>
                <a:ext cx="17526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 rot="5400000">
                <a:off x="3391694" y="4456906"/>
                <a:ext cx="220980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rot="5400000">
                <a:off x="3371056" y="2496344"/>
                <a:ext cx="1588" cy="2171700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4495800" y="3352800"/>
                <a:ext cx="198120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>
              <a:xfrm>
                <a:off x="4038600" y="4495800"/>
                <a:ext cx="304800" cy="400110"/>
                <a:chOff x="4724400" y="4572000"/>
                <a:chExt cx="304800" cy="400110"/>
              </a:xfrm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4724400" y="4572000"/>
                  <a:ext cx="3048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o-RO" sz="2000" dirty="0" smtClean="0"/>
                    <a:t>G</a:t>
                  </a:r>
                </a:p>
              </p:txBody>
            </p:sp>
            <p:cxnSp>
              <p:nvCxnSpPr>
                <p:cNvPr id="28" name="Straight Arrow Connector 27"/>
                <p:cNvCxnSpPr/>
                <p:nvPr/>
              </p:nvCxnSpPr>
              <p:spPr>
                <a:xfrm>
                  <a:off x="4800600" y="4572000"/>
                  <a:ext cx="228600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oup 31"/>
              <p:cNvGrpSpPr/>
              <p:nvPr/>
            </p:nvGrpSpPr>
            <p:grpSpPr>
              <a:xfrm>
                <a:off x="5791200" y="2819400"/>
                <a:ext cx="304800" cy="400110"/>
                <a:chOff x="4724400" y="4572000"/>
                <a:chExt cx="304800" cy="400110"/>
              </a:xfrm>
            </p:grpSpPr>
            <p:sp>
              <p:nvSpPr>
                <p:cNvPr id="33" name="TextBox 32"/>
                <p:cNvSpPr txBox="1"/>
                <p:nvPr/>
              </p:nvSpPr>
              <p:spPr>
                <a:xfrm>
                  <a:off x="4724400" y="4572000"/>
                  <a:ext cx="3048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o-RO" sz="2000" dirty="0" smtClean="0"/>
                    <a:t>F</a:t>
                  </a:r>
                </a:p>
              </p:txBody>
            </p: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4800600" y="4572000"/>
                  <a:ext cx="228600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oup 34"/>
              <p:cNvGrpSpPr/>
              <p:nvPr/>
            </p:nvGrpSpPr>
            <p:grpSpPr>
              <a:xfrm>
                <a:off x="2819400" y="3048000"/>
                <a:ext cx="457200" cy="400110"/>
                <a:chOff x="4724400" y="4572000"/>
                <a:chExt cx="457200" cy="400110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724400" y="4572000"/>
                  <a:ext cx="4572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o-RO" sz="2000" dirty="0" smtClean="0"/>
                    <a:t>F</a:t>
                  </a:r>
                  <a:r>
                    <a:rPr lang="ro-RO" sz="1200" dirty="0" smtClean="0"/>
                    <a:t>f</a:t>
                  </a:r>
                  <a:endParaRPr lang="ro-RO" sz="2000" dirty="0" smtClean="0"/>
                </a:p>
              </p:txBody>
            </p:sp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4800600" y="4572000"/>
                  <a:ext cx="228600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oup 37"/>
              <p:cNvGrpSpPr/>
              <p:nvPr/>
            </p:nvGrpSpPr>
            <p:grpSpPr>
              <a:xfrm>
                <a:off x="3886200" y="2057400"/>
                <a:ext cx="304800" cy="400110"/>
                <a:chOff x="4724400" y="4572000"/>
                <a:chExt cx="304800" cy="400110"/>
              </a:xfrm>
            </p:grpSpPr>
            <p:sp>
              <p:nvSpPr>
                <p:cNvPr id="39" name="TextBox 38"/>
                <p:cNvSpPr txBox="1"/>
                <p:nvPr/>
              </p:nvSpPr>
              <p:spPr>
                <a:xfrm>
                  <a:off x="4724400" y="4572000"/>
                  <a:ext cx="3048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o-RO" sz="2000" dirty="0" smtClean="0"/>
                    <a:t>N</a:t>
                  </a:r>
                </a:p>
              </p:txBody>
            </p:sp>
            <p:cxnSp>
              <p:nvCxnSpPr>
                <p:cNvPr id="40" name="Straight Arrow Connector 39"/>
                <p:cNvCxnSpPr/>
                <p:nvPr/>
              </p:nvCxnSpPr>
              <p:spPr>
                <a:xfrm>
                  <a:off x="4800600" y="4572000"/>
                  <a:ext cx="228600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9" name="Straight Arrow Connector 18"/>
            <p:cNvCxnSpPr/>
            <p:nvPr/>
          </p:nvCxnSpPr>
          <p:spPr>
            <a:xfrm rot="5400000" flipH="1" flipV="1">
              <a:off x="3543300" y="2400300"/>
              <a:ext cx="1905000" cy="1588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762000" y="5791200"/>
            <a:ext cx="777240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 corp se afla in echilibru daca sta pe loc sau se misca cu viteza constanta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>
            <a:hlinkClick r:id="rId2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27" name="TextBox 26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29" name="TextBox 28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90169E-6 L 0.42916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Echilibrul corpurilor2</a:t>
            </a:r>
            <a:endParaRPr lang="en-US" sz="3200" u="sng" dirty="0"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1981200" y="3810000"/>
            <a:ext cx="6400800" cy="158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1"/>
          <p:cNvGrpSpPr/>
          <p:nvPr/>
        </p:nvGrpSpPr>
        <p:grpSpPr>
          <a:xfrm>
            <a:off x="914400" y="1676400"/>
            <a:ext cx="4191000" cy="4114006"/>
            <a:chOff x="2286000" y="1448594"/>
            <a:chExt cx="4191000" cy="4114006"/>
          </a:xfrm>
        </p:grpSpPr>
        <p:grpSp>
          <p:nvGrpSpPr>
            <p:cNvPr id="3" name="Group 40"/>
            <p:cNvGrpSpPr/>
            <p:nvPr/>
          </p:nvGrpSpPr>
          <p:grpSpPr>
            <a:xfrm>
              <a:off x="2286000" y="2057400"/>
              <a:ext cx="4191000" cy="3505200"/>
              <a:chOff x="2286000" y="2057400"/>
              <a:chExt cx="4191000" cy="35052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657600" y="3048000"/>
                <a:ext cx="17526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 rot="5400000">
                <a:off x="3391694" y="4456906"/>
                <a:ext cx="220980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rot="5400000">
                <a:off x="3371056" y="2496344"/>
                <a:ext cx="1588" cy="2171700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4495800" y="3352800"/>
                <a:ext cx="198120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Group 30"/>
              <p:cNvGrpSpPr/>
              <p:nvPr/>
            </p:nvGrpSpPr>
            <p:grpSpPr>
              <a:xfrm>
                <a:off x="4038600" y="4495800"/>
                <a:ext cx="304800" cy="400110"/>
                <a:chOff x="4724400" y="4572000"/>
                <a:chExt cx="304800" cy="400110"/>
              </a:xfrm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4724400" y="4572000"/>
                  <a:ext cx="3048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o-RO" sz="2000" dirty="0" smtClean="0"/>
                    <a:t>G</a:t>
                  </a:r>
                </a:p>
              </p:txBody>
            </p:sp>
            <p:cxnSp>
              <p:nvCxnSpPr>
                <p:cNvPr id="28" name="Straight Arrow Connector 27"/>
                <p:cNvCxnSpPr/>
                <p:nvPr/>
              </p:nvCxnSpPr>
              <p:spPr>
                <a:xfrm>
                  <a:off x="4800600" y="4572000"/>
                  <a:ext cx="228600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" name="Group 31"/>
              <p:cNvGrpSpPr/>
              <p:nvPr/>
            </p:nvGrpSpPr>
            <p:grpSpPr>
              <a:xfrm>
                <a:off x="5791200" y="2819400"/>
                <a:ext cx="304800" cy="400110"/>
                <a:chOff x="4724400" y="4572000"/>
                <a:chExt cx="304800" cy="400110"/>
              </a:xfrm>
            </p:grpSpPr>
            <p:sp>
              <p:nvSpPr>
                <p:cNvPr id="33" name="TextBox 32"/>
                <p:cNvSpPr txBox="1"/>
                <p:nvPr/>
              </p:nvSpPr>
              <p:spPr>
                <a:xfrm>
                  <a:off x="4724400" y="4572000"/>
                  <a:ext cx="3048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o-RO" sz="2000" dirty="0" smtClean="0"/>
                    <a:t>F</a:t>
                  </a:r>
                </a:p>
              </p:txBody>
            </p: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4800600" y="4572000"/>
                  <a:ext cx="228600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34"/>
              <p:cNvGrpSpPr/>
              <p:nvPr/>
            </p:nvGrpSpPr>
            <p:grpSpPr>
              <a:xfrm>
                <a:off x="2819400" y="3048000"/>
                <a:ext cx="457200" cy="400110"/>
                <a:chOff x="4724400" y="4572000"/>
                <a:chExt cx="457200" cy="400110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724400" y="4572000"/>
                  <a:ext cx="4572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o-RO" sz="2000" dirty="0" smtClean="0"/>
                    <a:t>F</a:t>
                  </a:r>
                  <a:r>
                    <a:rPr lang="ro-RO" sz="1200" dirty="0" smtClean="0"/>
                    <a:t>f</a:t>
                  </a:r>
                  <a:endParaRPr lang="ro-RO" sz="2000" dirty="0" smtClean="0"/>
                </a:p>
              </p:txBody>
            </p:sp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4800600" y="4572000"/>
                  <a:ext cx="228600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37"/>
              <p:cNvGrpSpPr/>
              <p:nvPr/>
            </p:nvGrpSpPr>
            <p:grpSpPr>
              <a:xfrm>
                <a:off x="3886200" y="2057400"/>
                <a:ext cx="304800" cy="400110"/>
                <a:chOff x="4724400" y="4572000"/>
                <a:chExt cx="304800" cy="400110"/>
              </a:xfrm>
            </p:grpSpPr>
            <p:sp>
              <p:nvSpPr>
                <p:cNvPr id="39" name="TextBox 38"/>
                <p:cNvSpPr txBox="1"/>
                <p:nvPr/>
              </p:nvSpPr>
              <p:spPr>
                <a:xfrm>
                  <a:off x="4724400" y="4572000"/>
                  <a:ext cx="3048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o-RO" sz="2000" dirty="0" smtClean="0"/>
                    <a:t>N</a:t>
                  </a:r>
                </a:p>
              </p:txBody>
            </p:sp>
            <p:cxnSp>
              <p:nvCxnSpPr>
                <p:cNvPr id="40" name="Straight Arrow Connector 39"/>
                <p:cNvCxnSpPr/>
                <p:nvPr/>
              </p:nvCxnSpPr>
              <p:spPr>
                <a:xfrm>
                  <a:off x="4800600" y="4572000"/>
                  <a:ext cx="228600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9" name="Straight Arrow Connector 18"/>
            <p:cNvCxnSpPr/>
            <p:nvPr/>
          </p:nvCxnSpPr>
          <p:spPr>
            <a:xfrm rot="5400000" flipH="1" flipV="1">
              <a:off x="3543300" y="2400300"/>
              <a:ext cx="1905000" cy="1588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228600" y="4267200"/>
            <a:ext cx="3429000" cy="646331"/>
            <a:chOff x="228600" y="4267200"/>
            <a:chExt cx="3429000" cy="646331"/>
          </a:xfrm>
        </p:grpSpPr>
        <p:sp>
          <p:nvSpPr>
            <p:cNvPr id="50" name="TextBox 49"/>
            <p:cNvSpPr txBox="1"/>
            <p:nvPr/>
          </p:nvSpPr>
          <p:spPr>
            <a:xfrm>
              <a:off x="228600" y="4267200"/>
              <a:ext cx="3429000" cy="64633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ro-RO" sz="16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endParaRPr>
            </a:p>
            <a:p>
              <a:endParaRPr lang="en-US" sz="2000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endParaRPr>
            </a:p>
          </p:txBody>
        </p:sp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4800" y="4419600"/>
              <a:ext cx="2590800" cy="381000"/>
            </a:xfrm>
            <a:prstGeom prst="rect">
              <a:avLst/>
            </a:prstGeom>
            <a:noFill/>
          </p:spPr>
        </p:pic>
      </p:grpSp>
      <p:sp>
        <p:nvSpPr>
          <p:cNvPr id="27" name="TextBox 26"/>
          <p:cNvSpPr txBox="1"/>
          <p:nvPr/>
        </p:nvSpPr>
        <p:spPr>
          <a:xfrm>
            <a:off x="228600" y="5181600"/>
            <a:ext cx="34290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G=N      F=F</a:t>
            </a:r>
            <a:r>
              <a:rPr lang="ro-RO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600" y="5867400"/>
            <a:ext cx="609600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 corp este in echilibru la translatie daca suma vectoriala a tuturor fortelor este egala cu 0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>
            <a:hlinkClick r:id="rId3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32" name="TextBox 31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35" name="TextBox 34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90169E-6 L 0.42916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 rot="10800000">
            <a:off x="1295400" y="3581400"/>
            <a:ext cx="4038600" cy="158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0" y="1371600"/>
            <a:ext cx="5373676" cy="4266406"/>
            <a:chOff x="381000" y="1371600"/>
            <a:chExt cx="5373676" cy="4266406"/>
          </a:xfrm>
        </p:grpSpPr>
        <p:grpSp>
          <p:nvGrpSpPr>
            <p:cNvPr id="4" name="Group 3"/>
            <p:cNvGrpSpPr/>
            <p:nvPr/>
          </p:nvGrpSpPr>
          <p:grpSpPr>
            <a:xfrm>
              <a:off x="381000" y="1371600"/>
              <a:ext cx="3879272" cy="4266406"/>
              <a:chOff x="2286000" y="1448594"/>
              <a:chExt cx="3810000" cy="4114006"/>
            </a:xfrm>
          </p:grpSpPr>
          <p:grpSp>
            <p:nvGrpSpPr>
              <p:cNvPr id="5" name="Group 40"/>
              <p:cNvGrpSpPr/>
              <p:nvPr/>
            </p:nvGrpSpPr>
            <p:grpSpPr>
              <a:xfrm>
                <a:off x="2286000" y="2057400"/>
                <a:ext cx="3810000" cy="3505200"/>
                <a:chOff x="2286000" y="2057400"/>
                <a:chExt cx="3810000" cy="3505200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3657600" y="3048000"/>
                  <a:ext cx="17526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" name="Straight Arrow Connector 7"/>
                <p:cNvCxnSpPr/>
                <p:nvPr/>
              </p:nvCxnSpPr>
              <p:spPr>
                <a:xfrm rot="5400000">
                  <a:off x="3391694" y="4456906"/>
                  <a:ext cx="2209800" cy="1588"/>
                </a:xfrm>
                <a:prstGeom prst="straightConnector1">
                  <a:avLst/>
                </a:prstGeom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 rot="5400000">
                  <a:off x="3371056" y="2496344"/>
                  <a:ext cx="1588" cy="2171700"/>
                </a:xfrm>
                <a:prstGeom prst="straightConnector1">
                  <a:avLst/>
                </a:prstGeom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Arrow Connector 9"/>
                <p:cNvCxnSpPr/>
                <p:nvPr/>
              </p:nvCxnSpPr>
              <p:spPr>
                <a:xfrm>
                  <a:off x="4495800" y="3352800"/>
                  <a:ext cx="1382486" cy="6223"/>
                </a:xfrm>
                <a:prstGeom prst="straightConnector1">
                  <a:avLst/>
                </a:prstGeom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Group 30"/>
                <p:cNvGrpSpPr/>
                <p:nvPr/>
              </p:nvGrpSpPr>
              <p:grpSpPr>
                <a:xfrm>
                  <a:off x="4038600" y="4495800"/>
                  <a:ext cx="304800" cy="400110"/>
                  <a:chOff x="4724400" y="4572000"/>
                  <a:chExt cx="304800" cy="400110"/>
                </a:xfrm>
              </p:grpSpPr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4724400" y="4572000"/>
                    <a:ext cx="3048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o-RO" sz="2000" dirty="0" smtClean="0"/>
                      <a:t>G</a:t>
                    </a:r>
                  </a:p>
                </p:txBody>
              </p:sp>
              <p:cxnSp>
                <p:nvCxnSpPr>
                  <p:cNvPr id="22" name="Straight Arrow Connector 21"/>
                  <p:cNvCxnSpPr/>
                  <p:nvPr/>
                </p:nvCxnSpPr>
                <p:spPr>
                  <a:xfrm>
                    <a:off x="4800600" y="4572000"/>
                    <a:ext cx="228600" cy="15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" name="Group 31"/>
                <p:cNvGrpSpPr/>
                <p:nvPr/>
              </p:nvGrpSpPr>
              <p:grpSpPr>
                <a:xfrm>
                  <a:off x="5791200" y="2819400"/>
                  <a:ext cx="304800" cy="400110"/>
                  <a:chOff x="4724400" y="4572000"/>
                  <a:chExt cx="304800" cy="400110"/>
                </a:xfrm>
              </p:grpSpPr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724400" y="4572000"/>
                    <a:ext cx="3048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o-RO" sz="2000" dirty="0" smtClean="0"/>
                      <a:t>T</a:t>
                    </a:r>
                  </a:p>
                </p:txBody>
              </p:sp>
              <p:cxnSp>
                <p:nvCxnSpPr>
                  <p:cNvPr id="20" name="Straight Arrow Connector 19"/>
                  <p:cNvCxnSpPr/>
                  <p:nvPr/>
                </p:nvCxnSpPr>
                <p:spPr>
                  <a:xfrm>
                    <a:off x="4800600" y="4572000"/>
                    <a:ext cx="228600" cy="15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" name="Group 34"/>
                <p:cNvGrpSpPr/>
                <p:nvPr/>
              </p:nvGrpSpPr>
              <p:grpSpPr>
                <a:xfrm>
                  <a:off x="2819400" y="3048000"/>
                  <a:ext cx="457200" cy="400110"/>
                  <a:chOff x="4724400" y="4572000"/>
                  <a:chExt cx="457200" cy="400110"/>
                </a:xfrm>
              </p:grpSpPr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4724400" y="4572000"/>
                    <a:ext cx="4572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o-RO" sz="2000" dirty="0" smtClean="0"/>
                      <a:t>F</a:t>
                    </a:r>
                    <a:r>
                      <a:rPr lang="ro-RO" sz="1200" dirty="0" smtClean="0"/>
                      <a:t>f</a:t>
                    </a:r>
                    <a:endParaRPr lang="ro-RO" sz="2000" dirty="0" smtClean="0"/>
                  </a:p>
                </p:txBody>
              </p:sp>
              <p:cxnSp>
                <p:nvCxnSpPr>
                  <p:cNvPr id="18" name="Straight Arrow Connector 17"/>
                  <p:cNvCxnSpPr/>
                  <p:nvPr/>
                </p:nvCxnSpPr>
                <p:spPr>
                  <a:xfrm>
                    <a:off x="4800600" y="4572000"/>
                    <a:ext cx="228600" cy="15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" name="Group 37"/>
                <p:cNvGrpSpPr/>
                <p:nvPr/>
              </p:nvGrpSpPr>
              <p:grpSpPr>
                <a:xfrm>
                  <a:off x="3886200" y="2057400"/>
                  <a:ext cx="304800" cy="400110"/>
                  <a:chOff x="4724400" y="4572000"/>
                  <a:chExt cx="304800" cy="400110"/>
                </a:xfrm>
              </p:grpSpPr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4724400" y="4572000"/>
                    <a:ext cx="3048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o-RO" sz="2000" dirty="0" smtClean="0"/>
                      <a:t>N</a:t>
                    </a:r>
                  </a:p>
                </p:txBody>
              </p:sp>
              <p:cxnSp>
                <p:nvCxnSpPr>
                  <p:cNvPr id="16" name="Straight Arrow Connector 15"/>
                  <p:cNvCxnSpPr/>
                  <p:nvPr/>
                </p:nvCxnSpPr>
                <p:spPr>
                  <a:xfrm>
                    <a:off x="4800600" y="4572000"/>
                    <a:ext cx="228600" cy="15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6" name="Straight Arrow Connector 5"/>
              <p:cNvCxnSpPr/>
              <p:nvPr/>
            </p:nvCxnSpPr>
            <p:spPr>
              <a:xfrm rot="5400000" flipH="1" flipV="1">
                <a:off x="3543300" y="2400300"/>
                <a:ext cx="190500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Arrow Connector 29"/>
            <p:cNvCxnSpPr>
              <a:stCxn id="33" idx="3"/>
            </p:cNvCxnSpPr>
            <p:nvPr/>
          </p:nvCxnSpPr>
          <p:spPr>
            <a:xfrm rot="10800000" flipV="1">
              <a:off x="3962401" y="3348153"/>
              <a:ext cx="1792275" cy="4647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Flowchart: Stored Data 32"/>
          <p:cNvSpPr/>
          <p:nvPr/>
        </p:nvSpPr>
        <p:spPr>
          <a:xfrm rot="8331739">
            <a:off x="5173716" y="3010652"/>
            <a:ext cx="803191" cy="322740"/>
          </a:xfrm>
          <a:prstGeom prst="flowChartOnlineStorag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0" y="6396335"/>
            <a:ext cx="32766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G=N      F=F</a:t>
            </a:r>
            <a:r>
              <a:rPr lang="ro-RO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0" y="5715000"/>
            <a:ext cx="3276600" cy="507831"/>
            <a:chOff x="228600" y="4191000"/>
            <a:chExt cx="3276600" cy="507831"/>
          </a:xfrm>
        </p:grpSpPr>
        <p:sp>
          <p:nvSpPr>
            <p:cNvPr id="42" name="TextBox 41"/>
            <p:cNvSpPr txBox="1"/>
            <p:nvPr/>
          </p:nvSpPr>
          <p:spPr>
            <a:xfrm>
              <a:off x="228600" y="4191000"/>
              <a:ext cx="3276600" cy="50783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ro-RO" sz="11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endParaRPr>
            </a:p>
            <a:p>
              <a:endParaRPr lang="en-US" sz="1600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endParaRPr>
            </a:p>
          </p:txBody>
        </p:sp>
        <p:pic>
          <p:nvPicPr>
            <p:cNvPr id="13313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1000" y="4241631"/>
              <a:ext cx="2523532" cy="406569"/>
            </a:xfrm>
            <a:prstGeom prst="rect">
              <a:avLst/>
            </a:prstGeom>
            <a:noFill/>
          </p:spPr>
        </p:pic>
      </p:grpSp>
      <p:cxnSp>
        <p:nvCxnSpPr>
          <p:cNvPr id="49" name="Straight Connector 48"/>
          <p:cNvCxnSpPr/>
          <p:nvPr/>
        </p:nvCxnSpPr>
        <p:spPr>
          <a:xfrm rot="5400000">
            <a:off x="4343400" y="4495800"/>
            <a:ext cx="2133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4844053" y="3124200"/>
            <a:ext cx="1126557" cy="3371910"/>
            <a:chOff x="4844053" y="3124201"/>
            <a:chExt cx="1126557" cy="3371909"/>
          </a:xfrm>
        </p:grpSpPr>
        <p:grpSp>
          <p:nvGrpSpPr>
            <p:cNvPr id="79" name="Group 3"/>
            <p:cNvGrpSpPr/>
            <p:nvPr/>
          </p:nvGrpSpPr>
          <p:grpSpPr>
            <a:xfrm>
              <a:off x="4844053" y="3124201"/>
              <a:ext cx="1126557" cy="3371909"/>
              <a:chOff x="3657600" y="521630"/>
              <a:chExt cx="1752600" cy="4552386"/>
            </a:xfrm>
          </p:grpSpPr>
          <p:grpSp>
            <p:nvGrpSpPr>
              <p:cNvPr id="81" name="Group 40"/>
              <p:cNvGrpSpPr/>
              <p:nvPr/>
            </p:nvGrpSpPr>
            <p:grpSpPr>
              <a:xfrm>
                <a:off x="3657600" y="521630"/>
                <a:ext cx="1752600" cy="4552386"/>
                <a:chOff x="3657600" y="521630"/>
                <a:chExt cx="1752600" cy="4552386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3657600" y="3048000"/>
                  <a:ext cx="17526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4" name="Straight Arrow Connector 83"/>
                <p:cNvCxnSpPr/>
                <p:nvPr/>
              </p:nvCxnSpPr>
              <p:spPr>
                <a:xfrm rot="5400000">
                  <a:off x="2377948" y="2682045"/>
                  <a:ext cx="4320832" cy="2"/>
                </a:xfrm>
                <a:prstGeom prst="straightConnector1">
                  <a:avLst/>
                </a:prstGeom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7" name="Group 30"/>
                <p:cNvGrpSpPr/>
                <p:nvPr/>
              </p:nvGrpSpPr>
              <p:grpSpPr>
                <a:xfrm>
                  <a:off x="3945635" y="4533831"/>
                  <a:ext cx="736853" cy="540185"/>
                  <a:chOff x="4631435" y="4610031"/>
                  <a:chExt cx="736853" cy="540185"/>
                </a:xfrm>
              </p:grpSpPr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4631435" y="4610031"/>
                    <a:ext cx="736853" cy="54018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o-RO" sz="2000" dirty="0" smtClean="0"/>
                      <a:t>G</a:t>
                    </a:r>
                    <a:r>
                      <a:rPr lang="ro-RO" sz="1050" dirty="0" smtClean="0"/>
                      <a:t>2</a:t>
                    </a:r>
                    <a:endParaRPr lang="ro-RO" sz="2000" dirty="0" smtClean="0"/>
                  </a:p>
                </p:txBody>
              </p:sp>
              <p:cxnSp>
                <p:nvCxnSpPr>
                  <p:cNvPr id="98" name="Straight Arrow Connector 97"/>
                  <p:cNvCxnSpPr>
                    <a:endCxn id="97" idx="0"/>
                  </p:cNvCxnSpPr>
                  <p:nvPr/>
                </p:nvCxnSpPr>
                <p:spPr>
                  <a:xfrm flipV="1">
                    <a:off x="4707635" y="4610031"/>
                    <a:ext cx="292227" cy="3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0" name="Group 37"/>
                <p:cNvGrpSpPr/>
                <p:nvPr/>
              </p:nvGrpSpPr>
              <p:grpSpPr>
                <a:xfrm>
                  <a:off x="3886200" y="2057400"/>
                  <a:ext cx="415071" cy="540185"/>
                  <a:chOff x="4724400" y="4572000"/>
                  <a:chExt cx="415071" cy="540185"/>
                </a:xfrm>
              </p:grpSpPr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4724400" y="4572000"/>
                    <a:ext cx="304800" cy="54018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o-RO" sz="2000" dirty="0" smtClean="0"/>
                      <a:t>T</a:t>
                    </a:r>
                  </a:p>
                </p:txBody>
              </p:sp>
              <p:cxnSp>
                <p:nvCxnSpPr>
                  <p:cNvPr id="92" name="Straight Arrow Connector 91"/>
                  <p:cNvCxnSpPr/>
                  <p:nvPr/>
                </p:nvCxnSpPr>
                <p:spPr>
                  <a:xfrm>
                    <a:off x="4800600" y="4572000"/>
                    <a:ext cx="338871" cy="7384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82" name="Straight Arrow Connector 81"/>
              <p:cNvCxnSpPr/>
              <p:nvPr/>
            </p:nvCxnSpPr>
            <p:spPr>
              <a:xfrm rot="5400000" flipH="1" flipV="1">
                <a:off x="3509594" y="3093555"/>
                <a:ext cx="2057536" cy="2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Arrow Connector 106"/>
            <p:cNvCxnSpPr/>
            <p:nvPr/>
          </p:nvCxnSpPr>
          <p:spPr>
            <a:xfrm rot="16200000" flipH="1">
              <a:off x="5220494" y="4152106"/>
              <a:ext cx="380206" cy="79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 rot="19110721">
            <a:off x="5362314" y="3040303"/>
            <a:ext cx="380967" cy="4598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 rot="17601141">
            <a:off x="5287502" y="3037949"/>
            <a:ext cx="2286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181600" y="3352800"/>
            <a:ext cx="228600" cy="228600"/>
          </a:xfrm>
          <a:prstGeom prst="ellips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7315200" y="6396335"/>
            <a:ext cx="18288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o-RO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=T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7315200" y="5715000"/>
            <a:ext cx="1828800" cy="461665"/>
            <a:chOff x="7315200" y="5715000"/>
            <a:chExt cx="1828800" cy="461665"/>
          </a:xfrm>
        </p:grpSpPr>
        <p:sp>
          <p:nvSpPr>
            <p:cNvPr id="59" name="TextBox 58"/>
            <p:cNvSpPr txBox="1"/>
            <p:nvPr/>
          </p:nvSpPr>
          <p:spPr>
            <a:xfrm>
              <a:off x="7315200" y="5715000"/>
              <a:ext cx="18288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91400" y="5715000"/>
              <a:ext cx="1378551" cy="428625"/>
            </a:xfrm>
            <a:prstGeom prst="rect">
              <a:avLst/>
            </a:prstGeom>
            <a:noFill/>
          </p:spPr>
        </p:pic>
      </p:grp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0" y="0"/>
            <a:ext cx="541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Echilibrul corpurilor</a:t>
            </a:r>
            <a:r>
              <a:rPr lang="en-GB" sz="3200" u="sng" dirty="0" smtClean="0">
                <a:latin typeface="Algerian" pitchFamily="82" charset="0"/>
              </a:rPr>
              <a:t>3</a:t>
            </a:r>
            <a:endParaRPr lang="en-US" sz="3200" u="sng" dirty="0">
              <a:latin typeface="Algerian" pitchFamily="82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419600" y="1905000"/>
            <a:ext cx="4876800" cy="707886"/>
            <a:chOff x="3200400" y="762000"/>
            <a:chExt cx="5276538" cy="707886"/>
          </a:xfrm>
        </p:grpSpPr>
        <p:sp>
          <p:nvSpPr>
            <p:cNvPr id="66" name="TextBox 65"/>
            <p:cNvSpPr txBox="1"/>
            <p:nvPr/>
          </p:nvSpPr>
          <p:spPr>
            <a:xfrm>
              <a:off x="3200400" y="762000"/>
              <a:ext cx="5029200" cy="64633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200400" y="762000"/>
              <a:ext cx="52765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dirty="0" smtClean="0">
                  <a:latin typeface="Times New Roman" pitchFamily="18" charset="0"/>
                  <a:cs typeface="Times New Roman" pitchFamily="18" charset="0"/>
                </a:rPr>
                <a:t>Pentru un sistem de corpuri conditiile de echilibru se pun pentru fiecare corp in parte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" name="Rounded Rectangle 60"/>
          <p:cNvSpPr/>
          <p:nvPr/>
        </p:nvSpPr>
        <p:spPr>
          <a:xfrm>
            <a:off x="5562600" y="2819400"/>
            <a:ext cx="32766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hlinkClick r:id="rId4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65" name="TextBox 64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67" name="TextBox 66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90169E-6 L 0.12292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22831E-6 L 3.33333E-6 0.1665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58" grpId="0" animBg="1"/>
      <p:bldP spid="5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Mecanisme simple</a:t>
            </a:r>
            <a:endParaRPr lang="en-US" sz="3200" u="sng" dirty="0">
              <a:latin typeface="Algerian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3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dirty="0" smtClean="0"/>
              <a:t>Pârghia de genul 1</a:t>
            </a:r>
            <a:endParaRPr lang="en-US" sz="2800" dirty="0"/>
          </a:p>
        </p:txBody>
      </p:sp>
      <p:sp>
        <p:nvSpPr>
          <p:cNvPr id="14" name="Isosceles Triangle 13"/>
          <p:cNvSpPr/>
          <p:nvPr/>
        </p:nvSpPr>
        <p:spPr>
          <a:xfrm>
            <a:off x="1600200" y="2514600"/>
            <a:ext cx="457200" cy="4572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52400" y="1828800"/>
            <a:ext cx="3429000" cy="2590800"/>
            <a:chOff x="152400" y="1828800"/>
            <a:chExt cx="3429000" cy="25908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28600" y="2514600"/>
              <a:ext cx="3200400" cy="1588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2819400" y="1828800"/>
              <a:ext cx="762000" cy="2590800"/>
              <a:chOff x="2819400" y="1828800"/>
              <a:chExt cx="762000" cy="2590800"/>
            </a:xfrm>
          </p:grpSpPr>
          <p:sp>
            <p:nvSpPr>
              <p:cNvPr id="16" name="Decagon 15"/>
              <p:cNvSpPr/>
              <p:nvPr/>
            </p:nvSpPr>
            <p:spPr>
              <a:xfrm>
                <a:off x="2819400" y="1828800"/>
                <a:ext cx="762000" cy="685800"/>
              </a:xfrm>
              <a:prstGeom prst="decagon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 rot="5400000">
                <a:off x="2096294" y="3313906"/>
                <a:ext cx="220980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152400" y="1828800"/>
              <a:ext cx="762000" cy="2590800"/>
              <a:chOff x="2819400" y="1828800"/>
              <a:chExt cx="762000" cy="2590800"/>
            </a:xfrm>
          </p:grpSpPr>
          <p:sp>
            <p:nvSpPr>
              <p:cNvPr id="20" name="Decagon 19"/>
              <p:cNvSpPr/>
              <p:nvPr/>
            </p:nvSpPr>
            <p:spPr>
              <a:xfrm>
                <a:off x="2819400" y="1828800"/>
                <a:ext cx="762000" cy="685800"/>
              </a:xfrm>
              <a:prstGeom prst="decagon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 rot="5400000">
                <a:off x="2096294" y="3313906"/>
                <a:ext cx="220980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TextBox 22"/>
          <p:cNvSpPr txBox="1"/>
          <p:nvPr/>
        </p:nvSpPr>
        <p:spPr>
          <a:xfrm>
            <a:off x="838200" y="3657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G</a:t>
            </a:r>
            <a:r>
              <a:rPr lang="ro-RO" sz="1100" dirty="0" smtClean="0"/>
              <a:t>1</a:t>
            </a:r>
            <a:endParaRPr lang="ro-RO" sz="2000" dirty="0" smtClean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914400" y="3657600"/>
            <a:ext cx="232756" cy="16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2514600" y="3657600"/>
            <a:ext cx="533400" cy="400110"/>
            <a:chOff x="2514600" y="3657600"/>
            <a:chExt cx="533400" cy="400110"/>
          </a:xfrm>
        </p:grpSpPr>
        <p:sp>
          <p:nvSpPr>
            <p:cNvPr id="22" name="TextBox 21"/>
            <p:cNvSpPr txBox="1"/>
            <p:nvPr/>
          </p:nvSpPr>
          <p:spPr>
            <a:xfrm>
              <a:off x="2514600" y="36576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dirty="0" smtClean="0"/>
                <a:t>G</a:t>
              </a:r>
              <a:r>
                <a:rPr lang="ro-RO" sz="1100" dirty="0" smtClean="0"/>
                <a:t>2</a:t>
              </a:r>
              <a:endParaRPr lang="ro-RO" sz="2000" dirty="0" smtClean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2590800" y="3657600"/>
              <a:ext cx="232756" cy="164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Isosceles Triangle 27"/>
          <p:cNvSpPr/>
          <p:nvPr/>
        </p:nvSpPr>
        <p:spPr>
          <a:xfrm>
            <a:off x="6400800" y="2514600"/>
            <a:ext cx="457200" cy="4572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419600" y="1752600"/>
            <a:ext cx="4419600" cy="2743200"/>
            <a:chOff x="228600" y="1752600"/>
            <a:chExt cx="4419600" cy="27432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228600" y="2514600"/>
              <a:ext cx="4419600" cy="1588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17"/>
            <p:cNvGrpSpPr/>
            <p:nvPr/>
          </p:nvGrpSpPr>
          <p:grpSpPr>
            <a:xfrm>
              <a:off x="2819400" y="1752600"/>
              <a:ext cx="762000" cy="2590800"/>
              <a:chOff x="2819400" y="1752600"/>
              <a:chExt cx="762000" cy="2590800"/>
            </a:xfrm>
          </p:grpSpPr>
          <p:sp>
            <p:nvSpPr>
              <p:cNvPr id="35" name="Decagon 34"/>
              <p:cNvSpPr/>
              <p:nvPr/>
            </p:nvSpPr>
            <p:spPr>
              <a:xfrm>
                <a:off x="2819400" y="1752600"/>
                <a:ext cx="762000" cy="762000"/>
              </a:xfrm>
              <a:prstGeom prst="decagon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 rot="5400000">
                <a:off x="2096294" y="3237706"/>
                <a:ext cx="220980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18"/>
            <p:cNvGrpSpPr/>
            <p:nvPr/>
          </p:nvGrpSpPr>
          <p:grpSpPr>
            <a:xfrm>
              <a:off x="381000" y="2057400"/>
              <a:ext cx="457200" cy="2438400"/>
              <a:chOff x="3048000" y="2057400"/>
              <a:chExt cx="457200" cy="2438400"/>
            </a:xfrm>
          </p:grpSpPr>
          <p:sp>
            <p:nvSpPr>
              <p:cNvPr id="33" name="Decagon 32"/>
              <p:cNvSpPr/>
              <p:nvPr/>
            </p:nvSpPr>
            <p:spPr>
              <a:xfrm>
                <a:off x="3048000" y="2057400"/>
                <a:ext cx="457200" cy="457200"/>
              </a:xfrm>
              <a:prstGeom prst="decagon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rot="5400000">
                <a:off x="2172494" y="3390106"/>
                <a:ext cx="220980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37"/>
          <p:cNvGrpSpPr/>
          <p:nvPr/>
        </p:nvGrpSpPr>
        <p:grpSpPr>
          <a:xfrm>
            <a:off x="6781800" y="3810000"/>
            <a:ext cx="533400" cy="400110"/>
            <a:chOff x="2514600" y="3657600"/>
            <a:chExt cx="533400" cy="400110"/>
          </a:xfrm>
        </p:grpSpPr>
        <p:sp>
          <p:nvSpPr>
            <p:cNvPr id="39" name="TextBox 38"/>
            <p:cNvSpPr txBox="1"/>
            <p:nvPr/>
          </p:nvSpPr>
          <p:spPr>
            <a:xfrm>
              <a:off x="2514600" y="36576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dirty="0" smtClean="0"/>
                <a:t>G</a:t>
              </a:r>
              <a:r>
                <a:rPr lang="ro-RO" sz="1100" dirty="0" smtClean="0"/>
                <a:t>2</a:t>
              </a:r>
              <a:endParaRPr lang="ro-RO" sz="2000" dirty="0" smtClean="0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590800" y="3657600"/>
              <a:ext cx="232756" cy="164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953000" y="3810000"/>
            <a:ext cx="533400" cy="400110"/>
            <a:chOff x="2514600" y="3657600"/>
            <a:chExt cx="533400" cy="400110"/>
          </a:xfrm>
        </p:grpSpPr>
        <p:sp>
          <p:nvSpPr>
            <p:cNvPr id="42" name="TextBox 41"/>
            <p:cNvSpPr txBox="1"/>
            <p:nvPr/>
          </p:nvSpPr>
          <p:spPr>
            <a:xfrm>
              <a:off x="2514600" y="36576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dirty="0" smtClean="0"/>
                <a:t>G</a:t>
              </a:r>
              <a:r>
                <a:rPr lang="ro-RO" sz="1100" dirty="0" smtClean="0"/>
                <a:t>1</a:t>
              </a:r>
              <a:endParaRPr lang="ro-RO" sz="2000" dirty="0" smtClean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2590800" y="3657600"/>
              <a:ext cx="232756" cy="164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228600" y="4495800"/>
            <a:ext cx="2895600" cy="461665"/>
            <a:chOff x="381000" y="4876800"/>
            <a:chExt cx="2895600" cy="461665"/>
          </a:xfrm>
        </p:grpSpPr>
        <p:sp>
          <p:nvSpPr>
            <p:cNvPr id="60" name="TextBox 59"/>
            <p:cNvSpPr txBox="1"/>
            <p:nvPr/>
          </p:nvSpPr>
          <p:spPr>
            <a:xfrm>
              <a:off x="381000" y="4876800"/>
              <a:ext cx="9906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1000" y="4876800"/>
              <a:ext cx="2895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ro-RO" sz="12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=G</a:t>
              </a:r>
              <a:r>
                <a:rPr lang="ro-RO" sz="12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4343400" y="4495800"/>
            <a:ext cx="2209800" cy="461666"/>
            <a:chOff x="4724400" y="4800600"/>
            <a:chExt cx="2209800" cy="461666"/>
          </a:xfrm>
        </p:grpSpPr>
        <p:sp>
          <p:nvSpPr>
            <p:cNvPr id="57" name="TextBox 56"/>
            <p:cNvSpPr txBox="1"/>
            <p:nvPr/>
          </p:nvSpPr>
          <p:spPr>
            <a:xfrm>
              <a:off x="4724400" y="4800601"/>
              <a:ext cx="22098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53000" y="4800600"/>
              <a:ext cx="1771650" cy="457200"/>
            </a:xfrm>
            <a:prstGeom prst="rect">
              <a:avLst/>
            </a:prstGeom>
            <a:noFill/>
          </p:spPr>
        </p:pic>
      </p:grp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48600" y="2057400"/>
            <a:ext cx="11430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6858000" y="4495800"/>
            <a:ext cx="2514600" cy="476310"/>
            <a:chOff x="4724400" y="5410200"/>
            <a:chExt cx="2514600" cy="476310"/>
          </a:xfrm>
        </p:grpSpPr>
        <p:sp>
          <p:nvSpPr>
            <p:cNvPr id="65" name="TextBox 64"/>
            <p:cNvSpPr txBox="1"/>
            <p:nvPr/>
          </p:nvSpPr>
          <p:spPr>
            <a:xfrm>
              <a:off x="4724400" y="5410200"/>
              <a:ext cx="22098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953000" y="5486400"/>
              <a:ext cx="228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419600" y="2514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A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6096000" y="2514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B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5438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C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4343400" y="5105400"/>
            <a:ext cx="18288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o-RO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=M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o-RO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28600" y="5105400"/>
            <a:ext cx="18288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o-RO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=M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o-RO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4572000"/>
            <a:ext cx="2076450" cy="381000"/>
          </a:xfrm>
          <a:prstGeom prst="rect">
            <a:avLst/>
          </a:prstGeom>
          <a:noFill/>
        </p:spPr>
      </p:pic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hlinkClick r:id="rId4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58" name="TextBox 57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59" name="TextBox 58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>
                                      <p:cBhvr>
                                        <p:cTn id="7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>
                                      <p:cBhvr>
                                        <p:cTn id="31" dur="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2" dur="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71" grpId="0" animBg="1"/>
      <p:bldP spid="7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dirty="0" smtClean="0"/>
              <a:t>Pârghia de genul 2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Mecanisme simple</a:t>
            </a:r>
            <a:endParaRPr lang="en-US" sz="3200" u="sng" dirty="0">
              <a:latin typeface="Algerian" pitchFamily="82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-1676400" y="1905000"/>
            <a:ext cx="6553200" cy="2667000"/>
            <a:chOff x="-1676400" y="1905000"/>
            <a:chExt cx="6553200" cy="26670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-1676400" y="3505200"/>
              <a:ext cx="6553200" cy="1588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ecagon 9"/>
            <p:cNvSpPr/>
            <p:nvPr/>
          </p:nvSpPr>
          <p:spPr>
            <a:xfrm>
              <a:off x="2362200" y="2819400"/>
              <a:ext cx="762000" cy="685800"/>
            </a:xfrm>
            <a:prstGeom prst="decagon">
              <a:avLst/>
            </a:prstGeom>
            <a:solidFill>
              <a:schemeClr val="tx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 rot="10800000">
              <a:off x="4191000" y="1905000"/>
              <a:ext cx="685800" cy="2134394"/>
              <a:chOff x="2438400" y="3124200"/>
              <a:chExt cx="685800" cy="2134394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rot="5400000">
                <a:off x="1638697" y="4457303"/>
                <a:ext cx="1600994" cy="1588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" name="Group 53"/>
              <p:cNvGrpSpPr/>
              <p:nvPr/>
            </p:nvGrpSpPr>
            <p:grpSpPr>
              <a:xfrm>
                <a:off x="2743200" y="4724400"/>
                <a:ext cx="304800" cy="381794"/>
                <a:chOff x="4876800" y="1676400"/>
                <a:chExt cx="304800" cy="381794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 rot="10800000">
                  <a:off x="4876800" y="16764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o-RO" dirty="0" smtClean="0"/>
                    <a:t>F</a:t>
                  </a:r>
                  <a:endParaRPr lang="en-US" dirty="0"/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>
                <a:xfrm rot="10800000" flipV="1">
                  <a:off x="4876800" y="2056606"/>
                  <a:ext cx="228600" cy="1588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2743200" y="31242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cxnSp>
          <p:nvCxnSpPr>
            <p:cNvPr id="24" name="Straight Arrow Connector 23"/>
            <p:cNvCxnSpPr/>
            <p:nvPr/>
          </p:nvCxnSpPr>
          <p:spPr>
            <a:xfrm rot="5400000">
              <a:off x="2058194" y="3885406"/>
              <a:ext cx="1371600" cy="1588"/>
            </a:xfrm>
            <a:prstGeom prst="straightConnector1">
              <a:avLst/>
            </a:prstGeom>
            <a:ln w="5715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3200400" y="2971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B 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124200" y="4343400"/>
            <a:ext cx="228600" cy="158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-55321200" y="1828800"/>
            <a:ext cx="56921400" cy="2667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1371600" y="3505200"/>
            <a:ext cx="457200" cy="4572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0" y="4419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G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3048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A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2971800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C 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533400" y="6172200"/>
            <a:ext cx="2514600" cy="476310"/>
            <a:chOff x="533400" y="6172200"/>
            <a:chExt cx="2514600" cy="476310"/>
          </a:xfrm>
        </p:grpSpPr>
        <p:grpSp>
          <p:nvGrpSpPr>
            <p:cNvPr id="21" name="Group 20"/>
            <p:cNvGrpSpPr/>
            <p:nvPr/>
          </p:nvGrpSpPr>
          <p:grpSpPr>
            <a:xfrm>
              <a:off x="533400" y="6172200"/>
              <a:ext cx="2514600" cy="476310"/>
              <a:chOff x="4724400" y="5410200"/>
              <a:chExt cx="2514600" cy="47631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724400" y="5410200"/>
                <a:ext cx="2209800" cy="46166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endParaRPr 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953000" y="5486400"/>
                <a:ext cx="2286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62000" y="6248400"/>
              <a:ext cx="1743075" cy="381000"/>
            </a:xfrm>
            <a:prstGeom prst="rect">
              <a:avLst/>
            </a:prstGeom>
            <a:noFill/>
          </p:spPr>
        </p:pic>
      </p:grp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533400" y="5562600"/>
            <a:ext cx="1905000" cy="461665"/>
            <a:chOff x="533400" y="5562600"/>
            <a:chExt cx="1905000" cy="461665"/>
          </a:xfrm>
        </p:grpSpPr>
        <p:sp>
          <p:nvSpPr>
            <p:cNvPr id="36" name="TextBox 35"/>
            <p:cNvSpPr txBox="1"/>
            <p:nvPr/>
          </p:nvSpPr>
          <p:spPr>
            <a:xfrm>
              <a:off x="533400" y="5562600"/>
              <a:ext cx="19050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5800" y="5562600"/>
              <a:ext cx="1590675" cy="428625"/>
            </a:xfrm>
            <a:prstGeom prst="rect">
              <a:avLst/>
            </a:prstGeom>
            <a:noFill/>
          </p:spPr>
        </p:pic>
      </p:grp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>
            <a:hlinkClick r:id="rId4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4191000" y="5638800"/>
            <a:ext cx="4648200" cy="830997"/>
            <a:chOff x="4191000" y="5638800"/>
            <a:chExt cx="4648200" cy="830997"/>
          </a:xfrm>
        </p:grpSpPr>
        <p:sp>
          <p:nvSpPr>
            <p:cNvPr id="42" name="TextBox 41"/>
            <p:cNvSpPr txBox="1"/>
            <p:nvPr/>
          </p:nvSpPr>
          <p:spPr>
            <a:xfrm>
              <a:off x="4191000" y="5638800"/>
              <a:ext cx="4648200" cy="83099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ro-RO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191000" y="5715000"/>
              <a:ext cx="4648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dirty="0" smtClean="0"/>
                <a:t>Pentru parghia de genul trei se inverseaza forta activa cu forta rezistiva</a:t>
              </a:r>
              <a:endParaRPr lang="en-US" sz="2000" dirty="0"/>
            </a:p>
          </p:txBody>
        </p:sp>
      </p:grpSp>
      <p:sp>
        <p:nvSpPr>
          <p:cNvPr id="45" name="TextBox 44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46" name="TextBox 45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lowchart: Or 33"/>
          <p:cNvSpPr/>
          <p:nvPr/>
        </p:nvSpPr>
        <p:spPr>
          <a:xfrm>
            <a:off x="5257800" y="3048000"/>
            <a:ext cx="1066800" cy="1066800"/>
          </a:xfrm>
          <a:prstGeom prst="flowChartOr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1219200" y="1752600"/>
            <a:ext cx="15240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Or 4"/>
          <p:cNvSpPr/>
          <p:nvPr/>
        </p:nvSpPr>
        <p:spPr>
          <a:xfrm>
            <a:off x="1371600" y="2286000"/>
            <a:ext cx="1066800" cy="1066800"/>
          </a:xfrm>
          <a:prstGeom prst="flowChartOr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372394" y="2285206"/>
            <a:ext cx="10668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258094" y="3999706"/>
            <a:ext cx="23622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81794" y="3809206"/>
            <a:ext cx="19812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2438400" y="3124200"/>
            <a:ext cx="685800" cy="2134394"/>
            <a:chOff x="2438400" y="3124200"/>
            <a:chExt cx="685800" cy="2134394"/>
          </a:xfrm>
        </p:grpSpPr>
        <p:cxnSp>
          <p:nvCxnSpPr>
            <p:cNvPr id="20" name="Straight Arrow Connector 19"/>
            <p:cNvCxnSpPr/>
            <p:nvPr/>
          </p:nvCxnSpPr>
          <p:spPr>
            <a:xfrm rot="5400000">
              <a:off x="1638697" y="4457303"/>
              <a:ext cx="1600994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/>
            <p:cNvGrpSpPr/>
            <p:nvPr/>
          </p:nvGrpSpPr>
          <p:grpSpPr>
            <a:xfrm>
              <a:off x="2743200" y="4724400"/>
              <a:ext cx="304800" cy="369332"/>
              <a:chOff x="4876800" y="1676400"/>
              <a:chExt cx="304800" cy="369332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4876800" y="16764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dirty="0" smtClean="0"/>
                  <a:t>F</a:t>
                </a:r>
                <a:endParaRPr lang="en-US" dirty="0"/>
              </a:p>
            </p:txBody>
          </p:sp>
          <p:cxnSp>
            <p:nvCxnSpPr>
              <p:cNvPr id="52" name="Straight Arrow Connector 51"/>
              <p:cNvCxnSpPr/>
              <p:nvPr/>
            </p:nvCxnSpPr>
            <p:spPr>
              <a:xfrm>
                <a:off x="4953000" y="1676400"/>
                <a:ext cx="228600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TextBox 58"/>
            <p:cNvSpPr txBox="1"/>
            <p:nvPr/>
          </p:nvSpPr>
          <p:spPr>
            <a:xfrm>
              <a:off x="2743200" y="3124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85800" y="4191000"/>
            <a:ext cx="914400" cy="2667000"/>
            <a:chOff x="685800" y="4191000"/>
            <a:chExt cx="914400" cy="2667000"/>
          </a:xfrm>
        </p:grpSpPr>
        <p:sp>
          <p:nvSpPr>
            <p:cNvPr id="22" name="Rectangle 21"/>
            <p:cNvSpPr/>
            <p:nvPr/>
          </p:nvSpPr>
          <p:spPr>
            <a:xfrm>
              <a:off x="1143000" y="4800600"/>
              <a:ext cx="457200" cy="152400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62000" y="4191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685800" y="5410200"/>
              <a:ext cx="304800" cy="369332"/>
              <a:chOff x="4876800" y="1676400"/>
              <a:chExt cx="304800" cy="36933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4876800" y="16764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dirty="0" smtClean="0"/>
                  <a:t>G</a:t>
                </a:r>
                <a:endParaRPr lang="en-US" dirty="0"/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>
                <a:off x="4953000" y="1676400"/>
                <a:ext cx="228600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/>
            <p:nvPr/>
          </p:nvCxnSpPr>
          <p:spPr>
            <a:xfrm rot="5400000">
              <a:off x="724694" y="6209506"/>
              <a:ext cx="1295400" cy="1588"/>
            </a:xfrm>
            <a:prstGeom prst="straightConnector1">
              <a:avLst/>
            </a:prstGeom>
            <a:ln w="5715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5562600" y="3581400"/>
            <a:ext cx="457200" cy="2590798"/>
            <a:chOff x="4572000" y="3733800"/>
            <a:chExt cx="457200" cy="2590798"/>
          </a:xfrm>
        </p:grpSpPr>
        <p:cxnSp>
          <p:nvCxnSpPr>
            <p:cNvPr id="83" name="Straight Connector 82"/>
            <p:cNvCxnSpPr/>
            <p:nvPr/>
          </p:nvCxnSpPr>
          <p:spPr>
            <a:xfrm rot="5400000">
              <a:off x="4147163" y="4387237"/>
              <a:ext cx="1308461" cy="1588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 66"/>
            <p:cNvGrpSpPr/>
            <p:nvPr/>
          </p:nvGrpSpPr>
          <p:grpSpPr>
            <a:xfrm>
              <a:off x="4572000" y="4737462"/>
              <a:ext cx="457200" cy="1587136"/>
              <a:chOff x="1143000" y="4800601"/>
              <a:chExt cx="457200" cy="2057399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1143000" y="4800601"/>
                <a:ext cx="457200" cy="106680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cxnSp>
            <p:nvCxnSpPr>
              <p:cNvPr id="73" name="Straight Arrow Connector 72"/>
              <p:cNvCxnSpPr/>
              <p:nvPr/>
            </p:nvCxnSpPr>
            <p:spPr>
              <a:xfrm rot="5400000">
                <a:off x="724694" y="6209506"/>
                <a:ext cx="1295400" cy="1588"/>
              </a:xfrm>
              <a:prstGeom prst="straightConnector1">
                <a:avLst/>
              </a:prstGeom>
              <a:ln w="5715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8" name="Straight Connector 87"/>
          <p:cNvCxnSpPr/>
          <p:nvPr/>
        </p:nvCxnSpPr>
        <p:spPr>
          <a:xfrm>
            <a:off x="4953000" y="1524000"/>
            <a:ext cx="1219200" cy="1588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4267994" y="2513806"/>
            <a:ext cx="19812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648200" y="685800"/>
            <a:ext cx="3276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5334000" y="2590800"/>
            <a:ext cx="19812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4572000" y="1905000"/>
            <a:ext cx="2514600" cy="4026932"/>
            <a:chOff x="4572000" y="1905000"/>
            <a:chExt cx="2514600" cy="4026932"/>
          </a:xfrm>
        </p:grpSpPr>
        <p:sp>
          <p:nvSpPr>
            <p:cNvPr id="102" name="TextBox 101"/>
            <p:cNvSpPr txBox="1"/>
            <p:nvPr/>
          </p:nvSpPr>
          <p:spPr>
            <a:xfrm>
              <a:off x="4572000" y="2362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629400" y="2895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096000" y="4191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172200" y="5562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dirty="0" smtClean="0"/>
                <a:t>G 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629400" y="1905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dirty="0" smtClean="0"/>
                <a:t>F</a:t>
              </a:r>
              <a:endParaRPr lang="en-US" dirty="0"/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>
              <a:off x="6248400" y="55626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6705600" y="19050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Straight Arrow Connector 50"/>
          <p:cNvCxnSpPr/>
          <p:nvPr/>
        </p:nvCxnSpPr>
        <p:spPr>
          <a:xfrm rot="5400000" flipH="1" flipV="1">
            <a:off x="5867797" y="1904603"/>
            <a:ext cx="915194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152400" y="5715000"/>
            <a:ext cx="1905000" cy="506442"/>
            <a:chOff x="2133600" y="5791200"/>
            <a:chExt cx="1746250" cy="506442"/>
          </a:xfrm>
        </p:grpSpPr>
        <p:sp>
          <p:nvSpPr>
            <p:cNvPr id="115" name="TextBox 114"/>
            <p:cNvSpPr txBox="1"/>
            <p:nvPr/>
          </p:nvSpPr>
          <p:spPr>
            <a:xfrm>
              <a:off x="2133600" y="5791200"/>
              <a:ext cx="174625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73300" y="5867400"/>
              <a:ext cx="1530350" cy="430242"/>
            </a:xfrm>
            <a:prstGeom prst="rect">
              <a:avLst/>
            </a:prstGeom>
            <a:noFill/>
          </p:spPr>
        </p:pic>
      </p:grp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6934200" y="4572000"/>
            <a:ext cx="1905000" cy="506442"/>
            <a:chOff x="2133600" y="5791200"/>
            <a:chExt cx="1746250" cy="506442"/>
          </a:xfrm>
        </p:grpSpPr>
        <p:sp>
          <p:nvSpPr>
            <p:cNvPr id="75" name="TextBox 74"/>
            <p:cNvSpPr txBox="1"/>
            <p:nvPr/>
          </p:nvSpPr>
          <p:spPr>
            <a:xfrm>
              <a:off x="2133600" y="5791200"/>
              <a:ext cx="174625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76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73300" y="5867400"/>
              <a:ext cx="1530350" cy="430242"/>
            </a:xfrm>
            <a:prstGeom prst="rect">
              <a:avLst/>
            </a:prstGeom>
            <a:noFill/>
          </p:spPr>
        </p:pic>
      </p:grpSp>
      <p:grpSp>
        <p:nvGrpSpPr>
          <p:cNvPr id="77" name="Group 76"/>
          <p:cNvGrpSpPr/>
          <p:nvPr/>
        </p:nvGrpSpPr>
        <p:grpSpPr>
          <a:xfrm>
            <a:off x="152400" y="6248400"/>
            <a:ext cx="1295400" cy="461665"/>
            <a:chOff x="381000" y="4876800"/>
            <a:chExt cx="1295400" cy="461665"/>
          </a:xfrm>
        </p:grpSpPr>
        <p:sp>
          <p:nvSpPr>
            <p:cNvPr id="82" name="TextBox 81"/>
            <p:cNvSpPr txBox="1"/>
            <p:nvPr/>
          </p:nvSpPr>
          <p:spPr>
            <a:xfrm>
              <a:off x="381000" y="4876800"/>
              <a:ext cx="12192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81000" y="48768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o-RO" sz="1400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=M</a:t>
              </a:r>
              <a:r>
                <a:rPr lang="ro-RO" sz="1400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24000" y="6248400"/>
            <a:ext cx="2895600" cy="461665"/>
            <a:chOff x="381000" y="4876800"/>
            <a:chExt cx="2895600" cy="461665"/>
          </a:xfrm>
        </p:grpSpPr>
        <p:sp>
          <p:nvSpPr>
            <p:cNvPr id="86" name="TextBox 85"/>
            <p:cNvSpPr txBox="1"/>
            <p:nvPr/>
          </p:nvSpPr>
          <p:spPr>
            <a:xfrm>
              <a:off x="381000" y="4876800"/>
              <a:ext cx="13716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81000" y="4876800"/>
              <a:ext cx="2895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ro-RO" sz="1400" dirty="0" smtClean="0">
                  <a:latin typeface="Times New Roman" pitchFamily="18" charset="0"/>
                  <a:cs typeface="Times New Roman" pitchFamily="18" charset="0"/>
                </a:rPr>
                <a:t>*</a:t>
              </a:r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r=F</a:t>
              </a:r>
              <a:r>
                <a:rPr lang="ro-RO" sz="1400" dirty="0" smtClean="0">
                  <a:latin typeface="Times New Roman" pitchFamily="18" charset="0"/>
                  <a:cs typeface="Times New Roman" pitchFamily="18" charset="0"/>
                </a:rPr>
                <a:t>*</a:t>
              </a:r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048000" y="6248400"/>
            <a:ext cx="2895600" cy="461665"/>
            <a:chOff x="381000" y="4876800"/>
            <a:chExt cx="2895600" cy="461665"/>
          </a:xfrm>
        </p:grpSpPr>
        <p:sp>
          <p:nvSpPr>
            <p:cNvPr id="92" name="TextBox 91"/>
            <p:cNvSpPr txBox="1"/>
            <p:nvPr/>
          </p:nvSpPr>
          <p:spPr>
            <a:xfrm>
              <a:off x="381000" y="4876800"/>
              <a:ext cx="9906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81000" y="4876800"/>
              <a:ext cx="2895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G=F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934200" y="5105400"/>
            <a:ext cx="2895600" cy="461665"/>
            <a:chOff x="381000" y="4876800"/>
            <a:chExt cx="2895600" cy="461665"/>
          </a:xfrm>
        </p:grpSpPr>
        <p:sp>
          <p:nvSpPr>
            <p:cNvPr id="100" name="TextBox 99"/>
            <p:cNvSpPr txBox="1"/>
            <p:nvPr/>
          </p:nvSpPr>
          <p:spPr>
            <a:xfrm>
              <a:off x="381000" y="4876800"/>
              <a:ext cx="12954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o-RO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o-RO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ro-RO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=M</a:t>
              </a:r>
              <a:r>
                <a:rPr lang="ro-RO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81000" y="4876800"/>
              <a:ext cx="2895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6934200" y="5715000"/>
            <a:ext cx="2895600" cy="461665"/>
            <a:chOff x="381000" y="4876800"/>
            <a:chExt cx="2895600" cy="461665"/>
          </a:xfrm>
        </p:grpSpPr>
        <p:sp>
          <p:nvSpPr>
            <p:cNvPr id="117" name="TextBox 116"/>
            <p:cNvSpPr txBox="1"/>
            <p:nvPr/>
          </p:nvSpPr>
          <p:spPr>
            <a:xfrm>
              <a:off x="381000" y="4876800"/>
              <a:ext cx="12954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81000" y="4876800"/>
              <a:ext cx="2895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ro-RO" sz="1400" dirty="0" smtClean="0">
                  <a:latin typeface="Times New Roman" pitchFamily="18" charset="0"/>
                  <a:cs typeface="Times New Roman" pitchFamily="18" charset="0"/>
                </a:rPr>
                <a:t>*</a:t>
              </a:r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r=F</a:t>
              </a:r>
              <a:r>
                <a:rPr lang="ro-RO" sz="1400" dirty="0" smtClean="0">
                  <a:latin typeface="Times New Roman" pitchFamily="18" charset="0"/>
                  <a:cs typeface="Times New Roman" pitchFamily="18" charset="0"/>
                </a:rPr>
                <a:t>*</a:t>
              </a:r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2r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934200" y="6248400"/>
            <a:ext cx="2895600" cy="461665"/>
            <a:chOff x="381000" y="4876800"/>
            <a:chExt cx="2895600" cy="461665"/>
          </a:xfrm>
        </p:grpSpPr>
        <p:sp>
          <p:nvSpPr>
            <p:cNvPr id="120" name="TextBox 119"/>
            <p:cNvSpPr txBox="1"/>
            <p:nvPr/>
          </p:nvSpPr>
          <p:spPr>
            <a:xfrm>
              <a:off x="381000" y="4876800"/>
              <a:ext cx="1295400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81000" y="4876800"/>
              <a:ext cx="2895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400" dirty="0" smtClean="0">
                  <a:latin typeface="Times New Roman" pitchFamily="18" charset="0"/>
                  <a:cs typeface="Times New Roman" pitchFamily="18" charset="0"/>
                </a:rPr>
                <a:t>G=2F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0" y="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Scripetii</a:t>
            </a:r>
            <a:endParaRPr lang="en-US" sz="3200" u="sng" dirty="0">
              <a:latin typeface="Algerian" pitchFamily="82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0" y="1219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dirty="0" smtClean="0"/>
              <a:t>Scripetele fix</a:t>
            </a:r>
            <a:endParaRPr lang="en-US" sz="28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705600" y="1219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dirty="0" smtClean="0"/>
              <a:t>Scripetele mobil</a:t>
            </a:r>
            <a:endParaRPr lang="en-US" sz="2800" dirty="0"/>
          </a:p>
        </p:txBody>
      </p:sp>
      <p:sp>
        <p:nvSpPr>
          <p:cNvPr id="70" name="TextBox 69">
            <a:hlinkClick r:id="rId3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71" name="TextBox 70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72" name="TextBox 71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46981E-6 L 0 -0.1721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3889E-18 -1.29771E-6 L -6.93889E-18 0.12213 " pathEditMode="relative" ptsTypes="AA">
                                      <p:cBhvr>
                                        <p:cTn id="1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043E-7 L -3.33333E-6 -0.0777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37335E-6 L -3.33333E-6 -0.0777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6109E-6 L -0.00417 -0.093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47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98959E-6 L 3.33333E-6 -0.1776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3.33333E-6 -0.0777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 -0.0666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45981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o-RO" sz="3200" u="sng" dirty="0" smtClean="0">
                <a:latin typeface="Algerian" pitchFamily="82" charset="0"/>
              </a:rPr>
              <a:t>P</a:t>
            </a:r>
            <a:r>
              <a:rPr lang="en-US" sz="3200" u="sng" dirty="0" smtClean="0">
                <a:latin typeface="Algerian" pitchFamily="82" charset="0"/>
              </a:rPr>
              <a:t>L</a:t>
            </a:r>
            <a:r>
              <a:rPr lang="ro-RO" sz="3200" u="sng" dirty="0" smtClean="0">
                <a:latin typeface="Algerian" pitchFamily="82" charset="0"/>
              </a:rPr>
              <a:t>anul inclinat</a:t>
            </a:r>
            <a:r>
              <a:rPr lang="ro-RO" sz="2000" u="sng" dirty="0" smtClean="0"/>
              <a:t>coborarea</a:t>
            </a:r>
            <a:endParaRPr lang="en-US" sz="2400" u="sng" dirty="0"/>
          </a:p>
        </p:txBody>
      </p:sp>
      <p:sp>
        <p:nvSpPr>
          <p:cNvPr id="5" name="Right Triangle 4"/>
          <p:cNvSpPr/>
          <p:nvPr/>
        </p:nvSpPr>
        <p:spPr>
          <a:xfrm rot="16200000">
            <a:off x="1181100" y="1790700"/>
            <a:ext cx="3200400" cy="5257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19725301">
            <a:off x="2734108" y="2914854"/>
            <a:ext cx="1828874" cy="8989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2743200" y="4267200"/>
            <a:ext cx="1981200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886200" y="4419600"/>
            <a:ext cx="304800" cy="369332"/>
            <a:chOff x="3886200" y="4419600"/>
            <a:chExt cx="30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3886200" y="4419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dirty="0" smtClean="0"/>
                <a:t>G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3962400" y="4419600"/>
              <a:ext cx="228600" cy="1588"/>
            </a:xfrm>
            <a:prstGeom prst="straightConnector1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590800" y="1752600"/>
            <a:ext cx="1144588" cy="1524000"/>
            <a:chOff x="2590800" y="1752600"/>
            <a:chExt cx="1144588" cy="1524000"/>
          </a:xfrm>
        </p:grpSpPr>
        <p:cxnSp>
          <p:nvCxnSpPr>
            <p:cNvPr id="13" name="Straight Arrow Connector 12"/>
            <p:cNvCxnSpPr/>
            <p:nvPr/>
          </p:nvCxnSpPr>
          <p:spPr>
            <a:xfrm rot="16200000" flipV="1">
              <a:off x="2515394" y="2056606"/>
              <a:ext cx="1524000" cy="91598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2590800" y="2514600"/>
              <a:ext cx="304800" cy="369332"/>
              <a:chOff x="3886200" y="4419600"/>
              <a:chExt cx="304800" cy="369332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3886200" y="4419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dirty="0" smtClean="0"/>
                  <a:t>N</a:t>
                </a:r>
                <a:endParaRPr lang="en-US" dirty="0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3962400" y="4419600"/>
                <a:ext cx="228600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1" name="Straight Connector 20"/>
          <p:cNvCxnSpPr/>
          <p:nvPr/>
        </p:nvCxnSpPr>
        <p:spPr>
          <a:xfrm flipV="1">
            <a:off x="1524000" y="1981200"/>
            <a:ext cx="4495800" cy="25908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1714500" y="2019300"/>
            <a:ext cx="4114800" cy="25146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733800" y="4648200"/>
            <a:ext cx="914400" cy="6096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1"/>
          </p:cNvCxnSpPr>
          <p:nvPr/>
        </p:nvCxnSpPr>
        <p:spPr>
          <a:xfrm rot="10800000" flipH="1" flipV="1">
            <a:off x="2866740" y="3838632"/>
            <a:ext cx="867060" cy="141916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3810000" y="3276600"/>
            <a:ext cx="1295400" cy="1447800"/>
            <a:chOff x="3810000" y="3276600"/>
            <a:chExt cx="1295400" cy="1447800"/>
          </a:xfrm>
        </p:grpSpPr>
        <p:cxnSp>
          <p:nvCxnSpPr>
            <p:cNvPr id="51" name="Straight Arrow Connector 50"/>
            <p:cNvCxnSpPr/>
            <p:nvPr/>
          </p:nvCxnSpPr>
          <p:spPr>
            <a:xfrm rot="16200000" flipH="1">
              <a:off x="3505200" y="3581400"/>
              <a:ext cx="1447800" cy="838200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54"/>
            <p:cNvGrpSpPr/>
            <p:nvPr/>
          </p:nvGrpSpPr>
          <p:grpSpPr>
            <a:xfrm>
              <a:off x="4648200" y="4191000"/>
              <a:ext cx="457200" cy="369332"/>
              <a:chOff x="3886200" y="4419600"/>
              <a:chExt cx="457200" cy="369332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3886200" y="4419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dirty="0" smtClean="0"/>
                  <a:t>G</a:t>
                </a:r>
                <a:r>
                  <a:rPr lang="ro-RO" sz="1050" dirty="0" smtClean="0"/>
                  <a:t>N</a:t>
                </a:r>
                <a:endParaRPr lang="en-US" dirty="0"/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 flipV="1">
                <a:off x="3962400" y="4419600"/>
                <a:ext cx="381000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Group 62"/>
          <p:cNvGrpSpPr/>
          <p:nvPr/>
        </p:nvGrpSpPr>
        <p:grpSpPr>
          <a:xfrm>
            <a:off x="2866740" y="3276600"/>
            <a:ext cx="943260" cy="562032"/>
            <a:chOff x="2866740" y="3276600"/>
            <a:chExt cx="943260" cy="562032"/>
          </a:xfrm>
        </p:grpSpPr>
        <p:cxnSp>
          <p:nvCxnSpPr>
            <p:cNvPr id="48" name="Straight Arrow Connector 47"/>
            <p:cNvCxnSpPr>
              <a:endCxn id="6" idx="1"/>
            </p:cNvCxnSpPr>
            <p:nvPr/>
          </p:nvCxnSpPr>
          <p:spPr>
            <a:xfrm rot="10800000" flipV="1">
              <a:off x="2866740" y="3276600"/>
              <a:ext cx="943260" cy="562032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8" name="Group 57"/>
            <p:cNvGrpSpPr/>
            <p:nvPr/>
          </p:nvGrpSpPr>
          <p:grpSpPr>
            <a:xfrm>
              <a:off x="2895600" y="3276600"/>
              <a:ext cx="533400" cy="369332"/>
              <a:chOff x="3886200" y="4419600"/>
              <a:chExt cx="533400" cy="369332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3886200" y="44196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dirty="0" smtClean="0"/>
                  <a:t>G</a:t>
                </a:r>
                <a:r>
                  <a:rPr lang="ro-RO" sz="1050" dirty="0" smtClean="0"/>
                  <a:t>T</a:t>
                </a:r>
                <a:endParaRPr lang="en-US" dirty="0"/>
              </a:p>
            </p:txBody>
          </p:sp>
          <p:cxnSp>
            <p:nvCxnSpPr>
              <p:cNvPr id="60" name="Straight Arrow Connector 59"/>
              <p:cNvCxnSpPr/>
              <p:nvPr/>
            </p:nvCxnSpPr>
            <p:spPr>
              <a:xfrm flipV="1">
                <a:off x="3962400" y="4419600"/>
                <a:ext cx="304800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Arc 67"/>
          <p:cNvSpPr/>
          <p:nvPr/>
        </p:nvSpPr>
        <p:spPr>
          <a:xfrm>
            <a:off x="685800" y="5410200"/>
            <a:ext cx="609600" cy="685800"/>
          </a:xfrm>
          <a:prstGeom prst="arc">
            <a:avLst>
              <a:gd name="adj1" fmla="val 16793005"/>
              <a:gd name="adj2" fmla="val 330873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c 68"/>
          <p:cNvSpPr/>
          <p:nvPr/>
        </p:nvSpPr>
        <p:spPr>
          <a:xfrm rot="5922050">
            <a:off x="3704440" y="3436000"/>
            <a:ext cx="363521" cy="406890"/>
          </a:xfrm>
          <a:prstGeom prst="arc">
            <a:avLst>
              <a:gd name="adj1" fmla="val 16793005"/>
              <a:gd name="adj2" fmla="val 330873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486400"/>
            <a:ext cx="228600" cy="47625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429000"/>
            <a:ext cx="3540474" cy="714375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4953000"/>
            <a:ext cx="3505200" cy="714375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>
            <a:hlinkClick r:id="rId5" action="ppaction://hlinksldjump"/>
          </p:cNvPr>
          <p:cNvSpPr txBox="1"/>
          <p:nvPr/>
        </p:nvSpPr>
        <p:spPr>
          <a:xfrm>
            <a:off x="8001000" y="0"/>
            <a:ext cx="1143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cuprins</a:t>
            </a:r>
            <a:endParaRPr lang="en-US" sz="2400" dirty="0"/>
          </a:p>
        </p:txBody>
      </p:sp>
      <p:sp>
        <p:nvSpPr>
          <p:cNvPr id="42" name="TextBox 41">
            <a:hlinkClick r:id="" action="ppaction://hlinkshowjump?jump=nextslide"/>
          </p:cNvPr>
          <p:cNvSpPr txBox="1"/>
          <p:nvPr/>
        </p:nvSpPr>
        <p:spPr>
          <a:xfrm>
            <a:off x="6858000" y="0"/>
            <a:ext cx="1066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inainte</a:t>
            </a:r>
            <a:endParaRPr lang="en-US" sz="2400" dirty="0"/>
          </a:p>
        </p:txBody>
      </p:sp>
      <p:sp>
        <p:nvSpPr>
          <p:cNvPr id="43" name="TextBox 42">
            <a:hlinkClick r:id="" action="ppaction://hlinkshowjump?jump=previousslide"/>
          </p:cNvPr>
          <p:cNvSpPr txBox="1"/>
          <p:nvPr/>
        </p:nvSpPr>
        <p:spPr>
          <a:xfrm>
            <a:off x="7467600" y="533400"/>
            <a:ext cx="99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400" dirty="0" smtClean="0"/>
              <a:t>inapoi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50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8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8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8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8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9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9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9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9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9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66 0.15541 " pathEditMode="relative" ptsTypes="AA">
                                      <p:cBhvr>
                                        <p:cTn id="10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68" grpId="0" animBg="1"/>
      <p:bldP spid="69" grpId="0" animBg="1"/>
      <p:bldP spid="69" grpId="1" animBg="1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395</Words>
  <Application>Microsoft Office PowerPoint</Application>
  <PresentationFormat>On-screen Show (4:3)</PresentationFormat>
  <Paragraphs>170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Median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scoala</dc:creator>
  <cp:lastModifiedBy>florina</cp:lastModifiedBy>
  <cp:revision>74</cp:revision>
  <dcterms:created xsi:type="dcterms:W3CDTF">2006-08-16T00:00:00Z</dcterms:created>
  <dcterms:modified xsi:type="dcterms:W3CDTF">2018-06-12T19:11:35Z</dcterms:modified>
</cp:coreProperties>
</file>