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1/30/2018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1/30/2018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yroidmanager.org/chapter/graves-disease-complication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hyroidmanager.org/chapter/disorders-of-the-thyroid-gland-in-infancy-childhood-and-adolescenc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hyroidmanager.org/chapter/adult-hypothyroidis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yroidmanager.org/chapter/the-iodine-deficiency-disorder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GLANDA TIROIDA</a:t>
            </a:r>
            <a:br>
              <a:rPr lang="en-US" dirty="0" smtClean="0"/>
            </a:br>
            <a:r>
              <a:rPr lang="en-US" dirty="0" smtClean="0"/>
              <a:t>HORMONII TIROIDIENI</a:t>
            </a:r>
            <a:br>
              <a:rPr lang="en-US" dirty="0" smtClean="0"/>
            </a:br>
            <a:r>
              <a:rPr lang="en-US" dirty="0" smtClean="0"/>
              <a:t>DISFUNCTII TIROIDIENE</a:t>
            </a:r>
            <a:endParaRPr lang="en-US" dirty="0"/>
          </a:p>
        </p:txBody>
      </p:sp>
    </p:spTree>
    <p:extLst>
      <p:ext uri="{BB962C8B-B14F-4D97-AF65-F5344CB8AC3E}">
        <p14:creationId xmlns:p14="http://schemas.microsoft.com/office/powerpoint/2010/main" val="752049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dirty="0" err="1" smtClean="0"/>
              <a:t>Disfunctii</a:t>
            </a:r>
            <a:r>
              <a:rPr lang="en-US" dirty="0" smtClean="0"/>
              <a:t> </a:t>
            </a:r>
            <a:r>
              <a:rPr lang="en-US" dirty="0" err="1" smtClean="0"/>
              <a:t>tiroidiene</a:t>
            </a:r>
            <a:endParaRPr lang="en-US" dirty="0"/>
          </a:p>
        </p:txBody>
      </p:sp>
      <p:sp>
        <p:nvSpPr>
          <p:cNvPr id="3" name="Content Placeholder 2"/>
          <p:cNvSpPr>
            <a:spLocks noGrp="1"/>
          </p:cNvSpPr>
          <p:nvPr>
            <p:ph idx="1"/>
          </p:nvPr>
        </p:nvSpPr>
        <p:spPr>
          <a:xfrm>
            <a:off x="457200" y="1143000"/>
            <a:ext cx="8229600" cy="5181600"/>
          </a:xfrm>
        </p:spPr>
        <p:txBody>
          <a:bodyPr/>
          <a:lstStyle/>
          <a:p>
            <a:r>
              <a:rPr lang="en-US" dirty="0" err="1" smtClean="0"/>
              <a:t>Hipersecretie</a:t>
            </a:r>
            <a:endParaRPr lang="en-US" dirty="0" smtClean="0"/>
          </a:p>
          <a:p>
            <a:pPr>
              <a:buFont typeface="Wingdings" pitchFamily="2" charset="2"/>
              <a:buChar char="v"/>
            </a:pPr>
            <a:r>
              <a:rPr lang="en-US" dirty="0"/>
              <a:t>	</a:t>
            </a:r>
            <a:r>
              <a:rPr lang="en-US" dirty="0" err="1" smtClean="0"/>
              <a:t>Boala</a:t>
            </a:r>
            <a:r>
              <a:rPr lang="en-US" dirty="0" smtClean="0"/>
              <a:t> </a:t>
            </a:r>
            <a:r>
              <a:rPr lang="en-US" dirty="0" err="1" smtClean="0"/>
              <a:t>Basedow</a:t>
            </a:r>
            <a:r>
              <a:rPr lang="en-US" dirty="0" smtClean="0"/>
              <a:t> – Graves (</a:t>
            </a:r>
            <a:r>
              <a:rPr lang="en-US" dirty="0" err="1" smtClean="0"/>
              <a:t>gusa</a:t>
            </a:r>
            <a:r>
              <a:rPr lang="en-US" dirty="0" smtClean="0"/>
              <a:t> </a:t>
            </a:r>
            <a:r>
              <a:rPr lang="en-US" dirty="0" err="1" smtClean="0"/>
              <a:t>exoftalmica</a:t>
            </a:r>
            <a:r>
              <a:rPr lang="en-US" dirty="0" smtClean="0"/>
              <a:t>)</a:t>
            </a:r>
          </a:p>
          <a:p>
            <a:pPr marL="0" lvl="1" indent="0">
              <a:buClr>
                <a:schemeClr val="accent3"/>
              </a:buClr>
              <a:buSzPct val="95000"/>
              <a:buNone/>
            </a:pPr>
            <a:r>
              <a:rPr lang="en-US" dirty="0" err="1" smtClean="0"/>
              <a:t>Manifestari</a:t>
            </a:r>
            <a:r>
              <a:rPr lang="en-US" dirty="0" smtClean="0"/>
              <a:t>: </a:t>
            </a:r>
            <a:r>
              <a:rPr lang="ro-RO" dirty="0"/>
              <a:t>scăderea în greutate, accelerarea bătăilor inimii, nervozitate, insomnie, stare nejustificată de </a:t>
            </a:r>
            <a:r>
              <a:rPr lang="ro-RO" dirty="0" smtClean="0"/>
              <a:t>frică</a:t>
            </a:r>
            <a:r>
              <a:rPr lang="en-US" dirty="0" smtClean="0"/>
              <a:t>, </a:t>
            </a:r>
            <a:r>
              <a:rPr lang="en-US" dirty="0" err="1" smtClean="0"/>
              <a:t>piele</a:t>
            </a:r>
            <a:r>
              <a:rPr lang="en-US" dirty="0" smtClean="0"/>
              <a:t> </a:t>
            </a:r>
            <a:r>
              <a:rPr lang="en-US" dirty="0" err="1" smtClean="0"/>
              <a:t>calda</a:t>
            </a:r>
            <a:r>
              <a:rPr lang="en-US" dirty="0" smtClean="0"/>
              <a:t> </a:t>
            </a:r>
            <a:r>
              <a:rPr lang="en-US" dirty="0" err="1" smtClean="0"/>
              <a:t>si</a:t>
            </a:r>
            <a:r>
              <a:rPr lang="en-US" dirty="0" smtClean="0"/>
              <a:t> </a:t>
            </a:r>
            <a:r>
              <a:rPr lang="en-US" dirty="0" err="1" smtClean="0"/>
              <a:t>umeda</a:t>
            </a:r>
            <a:r>
              <a:rPr lang="en-US" dirty="0" smtClean="0"/>
              <a:t>, </a:t>
            </a:r>
            <a:r>
              <a:rPr lang="en-US" dirty="0" err="1" smtClean="0"/>
              <a:t>protruzia</a:t>
            </a:r>
            <a:r>
              <a:rPr lang="en-US" dirty="0" smtClean="0"/>
              <a:t> </a:t>
            </a:r>
            <a:r>
              <a:rPr lang="en-US" dirty="0" err="1" smtClean="0"/>
              <a:t>globilor</a:t>
            </a:r>
            <a:r>
              <a:rPr lang="en-US" dirty="0" smtClean="0"/>
              <a:t> </a:t>
            </a:r>
            <a:r>
              <a:rPr lang="en-US" dirty="0" err="1" smtClean="0"/>
              <a:t>oculari</a:t>
            </a:r>
            <a:r>
              <a:rPr lang="en-US" dirty="0" smtClean="0"/>
              <a:t>.</a:t>
            </a:r>
            <a:endParaRPr lang="en-US" sz="2000" dirty="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200"/>
            <a:ext cx="2895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14800" y="3352800"/>
            <a:ext cx="4648200" cy="923330"/>
          </a:xfrm>
          <a:prstGeom prst="rect">
            <a:avLst/>
          </a:prstGeom>
          <a:noFill/>
        </p:spPr>
        <p:txBody>
          <a:bodyPr wrap="square" rtlCol="0">
            <a:spAutoFit/>
          </a:bodyPr>
          <a:lstStyle/>
          <a:p>
            <a:r>
              <a:rPr lang="ro-RO" dirty="0"/>
              <a:t>Pacientǎ cu exoftalmie </a:t>
            </a:r>
            <a:r>
              <a:rPr lang="ro-RO" dirty="0" smtClean="0"/>
              <a:t>severǎ</a:t>
            </a:r>
            <a:endParaRPr lang="en-US" dirty="0" smtClean="0"/>
          </a:p>
          <a:p>
            <a:r>
              <a:rPr lang="ro-RO" dirty="0"/>
              <a:t>(</a:t>
            </a:r>
            <a:r>
              <a:rPr lang="ro-RO" u="sng" dirty="0">
                <a:hlinkClick r:id="rId3"/>
              </a:rPr>
              <a:t>http://www.thyroidmanager.org/chapter/graves-disease-complications/</a:t>
            </a:r>
            <a:r>
              <a:rPr lang="ro-RO" dirty="0"/>
              <a:t>).</a:t>
            </a:r>
            <a:endParaRPr lang="en-US" dirty="0"/>
          </a:p>
        </p:txBody>
      </p:sp>
    </p:spTree>
    <p:extLst>
      <p:ext uri="{BB962C8B-B14F-4D97-AF65-F5344CB8AC3E}">
        <p14:creationId xmlns:p14="http://schemas.microsoft.com/office/powerpoint/2010/main" val="378457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err="1" smtClean="0"/>
              <a:t>Imaginea</a:t>
            </a:r>
            <a:r>
              <a:rPr lang="en-US" dirty="0" smtClean="0"/>
              <a:t> 1</a:t>
            </a:r>
            <a:endParaRPr lang="en-US" dirty="0"/>
          </a:p>
        </p:txBody>
      </p:sp>
      <p:sp>
        <p:nvSpPr>
          <p:cNvPr id="3" name="Content Placeholder 2"/>
          <p:cNvSpPr>
            <a:spLocks noGrp="1"/>
          </p:cNvSpPr>
          <p:nvPr>
            <p:ph idx="1"/>
          </p:nvPr>
        </p:nvSpPr>
        <p:spPr>
          <a:xfrm>
            <a:off x="457200" y="1219200"/>
            <a:ext cx="8229600" cy="5105400"/>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07" y="1824037"/>
            <a:ext cx="7227693" cy="405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556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err="1" smtClean="0"/>
              <a:t>Imaginea</a:t>
            </a:r>
            <a:r>
              <a:rPr lang="en-US" dirty="0" smtClean="0"/>
              <a:t> 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62175"/>
            <a:ext cx="4876800" cy="389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124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err="1" smtClean="0"/>
              <a:t>Imaginea</a:t>
            </a:r>
            <a:r>
              <a:rPr lang="en-US" dirty="0" smtClean="0"/>
              <a:t> 3</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396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391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err="1" smtClean="0"/>
              <a:t>Imaginea</a:t>
            </a:r>
            <a:r>
              <a:rPr lang="en-US" dirty="0" smtClean="0"/>
              <a:t> 4</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1"/>
            <a:ext cx="4648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001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err="1" smtClean="0"/>
              <a:t>Localizarea</a:t>
            </a:r>
            <a:r>
              <a:rPr lang="en-US" dirty="0" smtClean="0"/>
              <a:t> </a:t>
            </a:r>
            <a:r>
              <a:rPr lang="en-US" dirty="0" err="1" smtClean="0"/>
              <a:t>tiroidei</a:t>
            </a:r>
            <a:r>
              <a:rPr lang="en-US" dirty="0" smtClean="0"/>
              <a:t>; </a:t>
            </a:r>
            <a:r>
              <a:rPr lang="en-US" dirty="0" err="1" smtClean="0"/>
              <a:t>Configuratie</a:t>
            </a:r>
            <a:r>
              <a:rPr lang="en-US" dirty="0" smtClean="0"/>
              <a: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609601"/>
            <a:ext cx="398125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5029200"/>
            <a:ext cx="7620000" cy="1754326"/>
          </a:xfrm>
          <a:prstGeom prst="rect">
            <a:avLst/>
          </a:prstGeom>
          <a:noFill/>
        </p:spPr>
        <p:txBody>
          <a:bodyPr wrap="square" rtlCol="0">
            <a:spAutoFit/>
          </a:bodyPr>
          <a:lstStyle/>
          <a:p>
            <a:r>
              <a:rPr lang="ro-RO" dirty="0"/>
              <a:t>1. epiglotă, 2. osul hioid, 3. bursă mucoasă subhioidiană, 4. ligamentul tiroglos, rest al ductului omonim, indicând traiectul de descindere a glandei tiroide, 5. lobul piramidal Lalouette, 6. lobul lateral al glandei, 7. istmul glandei, 8. traheea, 9. ligamentul cricotiroidian, 10. M. cricotiroidian, 11. lama cartilajului tiroid, 12. ligamentul tirohioidian median, 13. membrana </a:t>
            </a:r>
            <a:r>
              <a:rPr lang="ro-RO" dirty="0" smtClean="0"/>
              <a:t>tirohioidiană</a:t>
            </a:r>
            <a:r>
              <a:rPr lang="en-US" dirty="0" smtClean="0"/>
              <a:t>  </a:t>
            </a:r>
            <a:r>
              <a:rPr lang="ro-RO" dirty="0"/>
              <a:t>(după V. Papilian, 2010</a:t>
            </a:r>
            <a:r>
              <a:rPr lang="ro-RO" dirty="0" smtClean="0"/>
              <a:t>)</a:t>
            </a:r>
            <a:endParaRPr lang="en-US" dirty="0"/>
          </a:p>
        </p:txBody>
      </p:sp>
    </p:spTree>
    <p:extLst>
      <p:ext uri="{BB962C8B-B14F-4D97-AF65-F5344CB8AC3E}">
        <p14:creationId xmlns:p14="http://schemas.microsoft.com/office/powerpoint/2010/main" val="3692893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4400" dirty="0" err="1" smtClean="0"/>
              <a:t>Structura</a:t>
            </a:r>
            <a:r>
              <a:rPr lang="en-US" sz="4400" dirty="0" smtClean="0"/>
              <a:t> </a:t>
            </a:r>
            <a:r>
              <a:rPr lang="en-US" sz="4400" dirty="0" err="1" smtClean="0"/>
              <a:t>interna</a:t>
            </a:r>
            <a:r>
              <a:rPr lang="en-US" sz="4400" dirty="0" smtClean="0"/>
              <a:t> a </a:t>
            </a:r>
            <a:r>
              <a:rPr lang="en-US" sz="4400" dirty="0" err="1" smtClean="0"/>
              <a:t>tiroidei</a:t>
            </a:r>
            <a:endParaRPr lang="en-US" sz="4400" dirty="0"/>
          </a:p>
        </p:txBody>
      </p:sp>
      <p:sp>
        <p:nvSpPr>
          <p:cNvPr id="3" name="Content Placeholder 2"/>
          <p:cNvSpPr>
            <a:spLocks noGrp="1"/>
          </p:cNvSpPr>
          <p:nvPr>
            <p:ph idx="1"/>
          </p:nvPr>
        </p:nvSpPr>
        <p:spPr>
          <a:xfrm>
            <a:off x="457200" y="1143000"/>
            <a:ext cx="8229600" cy="5181600"/>
          </a:xfrm>
        </p:spPr>
        <p:txBody>
          <a:bodyPr/>
          <a:lstStyle/>
          <a:p>
            <a:r>
              <a:rPr lang="en-US" dirty="0" err="1" smtClean="0"/>
              <a:t>Tiroida</a:t>
            </a:r>
            <a:r>
              <a:rPr lang="en-US" dirty="0" smtClean="0"/>
              <a:t> </a:t>
            </a:r>
            <a:r>
              <a:rPr lang="en-US" dirty="0" err="1" smtClean="0"/>
              <a:t>prezinta</a:t>
            </a:r>
            <a:r>
              <a:rPr lang="en-US" dirty="0" smtClean="0"/>
              <a:t> 2 </a:t>
            </a:r>
            <a:r>
              <a:rPr lang="en-US" dirty="0" err="1" smtClean="0"/>
              <a:t>lobi</a:t>
            </a:r>
            <a:r>
              <a:rPr lang="en-US" dirty="0" smtClean="0"/>
              <a:t> </a:t>
            </a:r>
            <a:r>
              <a:rPr lang="en-US" dirty="0" err="1" smtClean="0"/>
              <a:t>laterali</a:t>
            </a:r>
            <a:r>
              <a:rPr lang="en-US" dirty="0" smtClean="0"/>
              <a:t> </a:t>
            </a:r>
            <a:r>
              <a:rPr lang="en-US" dirty="0" err="1" smtClean="0"/>
              <a:t>uniti</a:t>
            </a:r>
            <a:r>
              <a:rPr lang="en-US" dirty="0" smtClean="0"/>
              <a:t> </a:t>
            </a:r>
            <a:r>
              <a:rPr lang="en-US" dirty="0" err="1" smtClean="0"/>
              <a:t>printr</a:t>
            </a:r>
            <a:r>
              <a:rPr lang="en-US" dirty="0" smtClean="0"/>
              <a:t>-o </a:t>
            </a:r>
            <a:r>
              <a:rPr lang="en-US" dirty="0" err="1" smtClean="0"/>
              <a:t>punte</a:t>
            </a:r>
            <a:r>
              <a:rPr lang="en-US" dirty="0" smtClean="0"/>
              <a:t> </a:t>
            </a:r>
            <a:r>
              <a:rPr lang="en-US" dirty="0" err="1" smtClean="0"/>
              <a:t>ingusta</a:t>
            </a:r>
            <a:r>
              <a:rPr lang="en-US" dirty="0" smtClean="0"/>
              <a:t>, </a:t>
            </a:r>
            <a:r>
              <a:rPr lang="en-US" dirty="0" err="1" smtClean="0"/>
              <a:t>transversala</a:t>
            </a:r>
            <a:r>
              <a:rPr lang="en-US" dirty="0" smtClean="0"/>
              <a:t> </a:t>
            </a:r>
            <a:r>
              <a:rPr lang="en-US" dirty="0" err="1" smtClean="0"/>
              <a:t>numita</a:t>
            </a:r>
            <a:r>
              <a:rPr lang="en-US" dirty="0" smtClean="0"/>
              <a:t> ISTM.</a:t>
            </a:r>
          </a:p>
          <a:p>
            <a:r>
              <a:rPr lang="en-US" dirty="0" err="1" smtClean="0"/>
              <a:t>Lobii</a:t>
            </a:r>
            <a:r>
              <a:rPr lang="en-US" dirty="0" smtClean="0"/>
              <a:t> </a:t>
            </a:r>
            <a:r>
              <a:rPr lang="en-US" dirty="0" err="1" smtClean="0"/>
              <a:t>tiroidieni</a:t>
            </a:r>
            <a:r>
              <a:rPr lang="en-US" dirty="0" smtClean="0"/>
              <a:t> </a:t>
            </a:r>
            <a:r>
              <a:rPr lang="en-US" dirty="0" err="1" smtClean="0"/>
              <a:t>sunt</a:t>
            </a:r>
            <a:r>
              <a:rPr lang="en-US" dirty="0" smtClean="0"/>
              <a:t> </a:t>
            </a:r>
            <a:r>
              <a:rPr lang="en-US" dirty="0" err="1" smtClean="0"/>
              <a:t>organizati</a:t>
            </a:r>
            <a:r>
              <a:rPr lang="en-US" dirty="0" smtClean="0"/>
              <a:t> in </a:t>
            </a:r>
            <a:r>
              <a:rPr lang="en-US" dirty="0" err="1" smtClean="0"/>
              <a:t>lobuli</a:t>
            </a:r>
            <a:endParaRPr lang="en-US" dirty="0" smtClean="0"/>
          </a:p>
          <a:p>
            <a:r>
              <a:rPr lang="en-US" dirty="0" err="1" smtClean="0"/>
              <a:t>Lobulii</a:t>
            </a:r>
            <a:r>
              <a:rPr lang="en-US" dirty="0" smtClean="0"/>
              <a:t> </a:t>
            </a:r>
            <a:r>
              <a:rPr lang="en-US" dirty="0" err="1" smtClean="0"/>
              <a:t>sunt</a:t>
            </a:r>
            <a:r>
              <a:rPr lang="en-US" dirty="0" smtClean="0"/>
              <a:t> </a:t>
            </a:r>
            <a:r>
              <a:rPr lang="en-US" dirty="0" err="1" smtClean="0"/>
              <a:t>organizati</a:t>
            </a:r>
            <a:r>
              <a:rPr lang="en-US" dirty="0" smtClean="0"/>
              <a:t> in </a:t>
            </a:r>
            <a:r>
              <a:rPr lang="en-US" dirty="0" err="1" smtClean="0"/>
              <a:t>foliculi</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124200"/>
            <a:ext cx="396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5715000"/>
            <a:ext cx="6248400" cy="646331"/>
          </a:xfrm>
          <a:prstGeom prst="rect">
            <a:avLst/>
          </a:prstGeom>
          <a:noFill/>
        </p:spPr>
        <p:txBody>
          <a:bodyPr wrap="square" rtlCol="0">
            <a:spAutoFit/>
          </a:bodyPr>
          <a:lstStyle/>
          <a:p>
            <a:r>
              <a:rPr lang="ro-RO" dirty="0"/>
              <a:t>Reprezentare schematică a foliculilor tiroidieni (după Guyton &amp; Hall, 2007). </a:t>
            </a:r>
            <a:endParaRPr lang="en-US" dirty="0"/>
          </a:p>
        </p:txBody>
      </p:sp>
    </p:spTree>
    <p:extLst>
      <p:ext uri="{BB962C8B-B14F-4D97-AF65-F5344CB8AC3E}">
        <p14:creationId xmlns:p14="http://schemas.microsoft.com/office/powerpoint/2010/main" val="1914728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err="1" smtClean="0"/>
              <a:t>Foliculii</a:t>
            </a:r>
            <a:r>
              <a:rPr lang="en-US" dirty="0" smtClean="0"/>
              <a:t> </a:t>
            </a:r>
            <a:r>
              <a:rPr lang="en-US" dirty="0" err="1" smtClean="0"/>
              <a:t>tiroidieni</a:t>
            </a:r>
            <a:endParaRPr lang="en-US" dirty="0"/>
          </a:p>
        </p:txBody>
      </p:sp>
      <p:sp>
        <p:nvSpPr>
          <p:cNvPr id="3" name="Content Placeholder 2"/>
          <p:cNvSpPr>
            <a:spLocks noGrp="1"/>
          </p:cNvSpPr>
          <p:nvPr>
            <p:ph idx="1"/>
          </p:nvPr>
        </p:nvSpPr>
        <p:spPr>
          <a:xfrm>
            <a:off x="457200" y="1066800"/>
            <a:ext cx="8229600" cy="5257800"/>
          </a:xfrm>
        </p:spPr>
        <p:txBody>
          <a:bodyPr/>
          <a:lstStyle/>
          <a:p>
            <a:pPr>
              <a:buFont typeface="Arial" pitchFamily="34" charset="0"/>
              <a:buChar char="•"/>
            </a:pPr>
            <a:r>
              <a:rPr lang="ro-RO" dirty="0"/>
              <a:t>Foliculii au dimensiuni variabile, între 20 și 500 </a:t>
            </a:r>
            <a:r>
              <a:rPr lang="ro-RO" dirty="0" smtClean="0"/>
              <a:t>microni</a:t>
            </a:r>
            <a:endParaRPr lang="en-US" dirty="0" smtClean="0"/>
          </a:p>
          <a:p>
            <a:pPr>
              <a:buFont typeface="Arial" pitchFamily="34" charset="0"/>
              <a:buChar char="•"/>
            </a:pPr>
            <a:r>
              <a:rPr lang="en-US" dirty="0" err="1" smtClean="0"/>
              <a:t>Foliculii</a:t>
            </a:r>
            <a:r>
              <a:rPr lang="en-US" dirty="0" smtClean="0"/>
              <a:t> </a:t>
            </a:r>
            <a:r>
              <a:rPr lang="en-US" dirty="0" err="1" smtClean="0"/>
              <a:t>sunt</a:t>
            </a:r>
            <a:r>
              <a:rPr lang="en-US" dirty="0" smtClean="0"/>
              <a:t> </a:t>
            </a:r>
            <a:r>
              <a:rPr lang="en-US" dirty="0" err="1" smtClean="0"/>
              <a:t>cavitati</a:t>
            </a:r>
            <a:r>
              <a:rPr lang="en-US" dirty="0" smtClean="0"/>
              <a:t> </a:t>
            </a:r>
            <a:r>
              <a:rPr lang="en-US" dirty="0" err="1" smtClean="0"/>
              <a:t>marginite</a:t>
            </a:r>
            <a:r>
              <a:rPr lang="en-US" dirty="0" smtClean="0"/>
              <a:t> de un </a:t>
            </a:r>
            <a:r>
              <a:rPr lang="en-US" dirty="0" err="1" smtClean="0"/>
              <a:t>singur</a:t>
            </a:r>
            <a:r>
              <a:rPr lang="en-US" dirty="0" smtClean="0"/>
              <a:t> </a:t>
            </a:r>
            <a:r>
              <a:rPr lang="en-US" dirty="0" err="1" smtClean="0"/>
              <a:t>strat</a:t>
            </a:r>
            <a:r>
              <a:rPr lang="en-US" dirty="0" smtClean="0"/>
              <a:t> de </a:t>
            </a:r>
            <a:r>
              <a:rPr lang="en-US" dirty="0" err="1" smtClean="0"/>
              <a:t>celule</a:t>
            </a:r>
            <a:r>
              <a:rPr lang="en-US" dirty="0" smtClean="0"/>
              <a:t> </a:t>
            </a:r>
            <a:r>
              <a:rPr lang="en-US" dirty="0" err="1" smtClean="0"/>
              <a:t>epiteliale</a:t>
            </a:r>
            <a:endParaRPr lang="en-US" dirty="0" smtClean="0"/>
          </a:p>
          <a:p>
            <a:pPr>
              <a:buFont typeface="Arial" pitchFamily="34" charset="0"/>
              <a:buChar char="•"/>
            </a:pPr>
            <a:r>
              <a:rPr lang="en-US" dirty="0" smtClean="0"/>
              <a:t>In </a:t>
            </a:r>
            <a:r>
              <a:rPr lang="en-US" dirty="0" err="1" smtClean="0"/>
              <a:t>centrul</a:t>
            </a:r>
            <a:r>
              <a:rPr lang="en-US" dirty="0" smtClean="0"/>
              <a:t> </a:t>
            </a:r>
            <a:r>
              <a:rPr lang="en-US" dirty="0" err="1" smtClean="0"/>
              <a:t>foliculului</a:t>
            </a:r>
            <a:r>
              <a:rPr lang="en-US" dirty="0" smtClean="0"/>
              <a:t> se </a:t>
            </a:r>
            <a:r>
              <a:rPr lang="en-US" dirty="0" err="1" smtClean="0"/>
              <a:t>gaseste</a:t>
            </a:r>
            <a:r>
              <a:rPr lang="en-US" dirty="0" smtClean="0"/>
              <a:t> un </a:t>
            </a:r>
            <a:r>
              <a:rPr lang="en-US" dirty="0" err="1" smtClean="0"/>
              <a:t>lichid</a:t>
            </a:r>
            <a:r>
              <a:rPr lang="en-US" dirty="0" smtClean="0"/>
              <a:t> </a:t>
            </a:r>
            <a:r>
              <a:rPr lang="en-US" dirty="0" err="1" smtClean="0"/>
              <a:t>vascos</a:t>
            </a:r>
            <a:r>
              <a:rPr lang="en-US" dirty="0" smtClean="0"/>
              <a:t> – COLOID</a:t>
            </a:r>
          </a:p>
          <a:p>
            <a:pPr>
              <a:buFont typeface="Arial" pitchFamily="34" charset="0"/>
              <a:buChar char="•"/>
            </a:pPr>
            <a:r>
              <a:rPr lang="en-US" dirty="0" err="1" smtClean="0"/>
              <a:t>Principalul</a:t>
            </a:r>
            <a:r>
              <a:rPr lang="en-US" dirty="0" smtClean="0"/>
              <a:t> constituent al </a:t>
            </a:r>
            <a:r>
              <a:rPr lang="en-US" dirty="0" err="1" smtClean="0"/>
              <a:t>colidului</a:t>
            </a:r>
            <a:r>
              <a:rPr lang="en-US" dirty="0" smtClean="0"/>
              <a:t> </a:t>
            </a:r>
            <a:r>
              <a:rPr lang="en-US" dirty="0" err="1" smtClean="0"/>
              <a:t>este</a:t>
            </a:r>
            <a:r>
              <a:rPr lang="en-US" dirty="0" smtClean="0"/>
              <a:t> </a:t>
            </a:r>
            <a:r>
              <a:rPr lang="en-US" dirty="0" smtClean="0"/>
              <a:t>TIREOGLOBULINA </a:t>
            </a:r>
            <a:r>
              <a:rPr lang="en-US" dirty="0" smtClean="0"/>
              <a:t>– </a:t>
            </a:r>
            <a:r>
              <a:rPr lang="en-US" dirty="0" err="1" smtClean="0"/>
              <a:t>prohormonul</a:t>
            </a:r>
            <a:r>
              <a:rPr lang="en-US" dirty="0" smtClean="0"/>
              <a:t> </a:t>
            </a:r>
            <a:r>
              <a:rPr lang="en-US" dirty="0" err="1" smtClean="0"/>
              <a:t>hormonilor</a:t>
            </a:r>
            <a:r>
              <a:rPr lang="en-US" dirty="0" smtClean="0"/>
              <a:t> </a:t>
            </a:r>
            <a:r>
              <a:rPr lang="en-US" dirty="0" err="1" smtClean="0"/>
              <a:t>tiroidieni</a:t>
            </a:r>
            <a:endParaRPr lang="en-US" dirty="0" smtClean="0"/>
          </a:p>
          <a:p>
            <a:pPr>
              <a:buFont typeface="Arial" pitchFamily="34" charset="0"/>
              <a:buChar char="•"/>
            </a:pPr>
            <a:r>
              <a:rPr lang="en-US" dirty="0" err="1" smtClean="0"/>
              <a:t>Prin</a:t>
            </a:r>
            <a:r>
              <a:rPr lang="en-US" dirty="0" smtClean="0"/>
              <a:t> </a:t>
            </a:r>
            <a:r>
              <a:rPr lang="en-US" dirty="0" err="1" smtClean="0"/>
              <a:t>iodarea</a:t>
            </a:r>
            <a:r>
              <a:rPr lang="en-US" dirty="0" smtClean="0"/>
              <a:t> </a:t>
            </a:r>
            <a:r>
              <a:rPr lang="en-US" dirty="0" err="1" smtClean="0"/>
              <a:t>aminoacidului</a:t>
            </a:r>
            <a:r>
              <a:rPr lang="en-US" dirty="0" smtClean="0"/>
              <a:t> </a:t>
            </a:r>
            <a:r>
              <a:rPr lang="en-US" dirty="0" smtClean="0"/>
              <a:t>TIROZINA </a:t>
            </a:r>
            <a:r>
              <a:rPr lang="en-US" dirty="0" smtClean="0"/>
              <a:t>din </a:t>
            </a:r>
            <a:r>
              <a:rPr lang="en-US" dirty="0" err="1" smtClean="0"/>
              <a:t>structura</a:t>
            </a:r>
            <a:r>
              <a:rPr lang="en-US" dirty="0" smtClean="0"/>
              <a:t> </a:t>
            </a:r>
            <a:r>
              <a:rPr lang="en-US" dirty="0" err="1" smtClean="0"/>
              <a:t>tireoglobulinei</a:t>
            </a:r>
            <a:r>
              <a:rPr lang="en-US" dirty="0" smtClean="0"/>
              <a:t> </a:t>
            </a:r>
            <a:r>
              <a:rPr lang="en-US" dirty="0" smtClean="0"/>
              <a:t>se </a:t>
            </a:r>
            <a:r>
              <a:rPr lang="en-US" dirty="0" err="1" smtClean="0"/>
              <a:t>formeaza</a:t>
            </a:r>
            <a:r>
              <a:rPr lang="en-US" dirty="0" smtClean="0"/>
              <a:t> </a:t>
            </a:r>
            <a:r>
              <a:rPr lang="en-US" dirty="0" err="1" smtClean="0"/>
              <a:t>hormonii</a:t>
            </a:r>
            <a:r>
              <a:rPr lang="en-US" dirty="0" smtClean="0"/>
              <a:t> </a:t>
            </a:r>
            <a:r>
              <a:rPr lang="en-US" dirty="0" err="1" smtClean="0"/>
              <a:t>tiroidieni</a:t>
            </a:r>
            <a:endParaRPr lang="en-US" dirty="0"/>
          </a:p>
        </p:txBody>
      </p:sp>
    </p:spTree>
    <p:extLst>
      <p:ext uri="{BB962C8B-B14F-4D97-AF65-F5344CB8AC3E}">
        <p14:creationId xmlns:p14="http://schemas.microsoft.com/office/powerpoint/2010/main" val="1417858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err="1" smtClean="0"/>
              <a:t>Hormonii</a:t>
            </a:r>
            <a:r>
              <a:rPr lang="en-US" dirty="0" smtClean="0"/>
              <a:t> </a:t>
            </a:r>
            <a:r>
              <a:rPr lang="en-US" dirty="0" err="1" smtClean="0"/>
              <a:t>torodieni</a:t>
            </a:r>
            <a:endParaRPr lang="en-US" dirty="0"/>
          </a:p>
        </p:txBody>
      </p:sp>
      <p:sp>
        <p:nvSpPr>
          <p:cNvPr id="3" name="Content Placeholder 2"/>
          <p:cNvSpPr>
            <a:spLocks noGrp="1"/>
          </p:cNvSpPr>
          <p:nvPr>
            <p:ph idx="1"/>
          </p:nvPr>
        </p:nvSpPr>
        <p:spPr>
          <a:xfrm>
            <a:off x="457200" y="1143000"/>
            <a:ext cx="8229600" cy="5181600"/>
          </a:xfrm>
        </p:spPr>
        <p:txBody>
          <a:bodyPr>
            <a:normAutofit/>
          </a:bodyPr>
          <a:lstStyle/>
          <a:p>
            <a:r>
              <a:rPr lang="en-US" dirty="0" smtClean="0"/>
              <a:t>TIROXINA </a:t>
            </a:r>
          </a:p>
          <a:p>
            <a:r>
              <a:rPr lang="en-US" dirty="0" smtClean="0"/>
              <a:t>TRIIODOTIRONINA </a:t>
            </a:r>
          </a:p>
          <a:p>
            <a:pPr algn="just"/>
            <a:r>
              <a:rPr lang="en-US" dirty="0" smtClean="0"/>
              <a:t>CALCITONINA – </a:t>
            </a:r>
            <a:r>
              <a:rPr lang="en-US" dirty="0" err="1" smtClean="0"/>
              <a:t>secretata</a:t>
            </a:r>
            <a:r>
              <a:rPr lang="en-US" dirty="0" smtClean="0"/>
              <a:t> de </a:t>
            </a:r>
            <a:r>
              <a:rPr lang="en-US" dirty="0" err="1" smtClean="0"/>
              <a:t>celulele</a:t>
            </a:r>
            <a:r>
              <a:rPr lang="en-US" dirty="0" smtClean="0"/>
              <a:t> </a:t>
            </a:r>
            <a:r>
              <a:rPr lang="en-US" dirty="0" err="1" smtClean="0"/>
              <a:t>parafoliculare</a:t>
            </a:r>
            <a:r>
              <a:rPr lang="en-US" dirty="0" smtClean="0"/>
              <a:t> </a:t>
            </a:r>
            <a:r>
              <a:rPr lang="en-US" dirty="0" err="1" smtClean="0"/>
              <a:t>dispuse</a:t>
            </a:r>
            <a:r>
              <a:rPr lang="en-US" dirty="0" smtClean="0"/>
              <a:t> </a:t>
            </a:r>
            <a:r>
              <a:rPr lang="en-US" dirty="0" err="1" smtClean="0"/>
              <a:t>intre</a:t>
            </a:r>
            <a:r>
              <a:rPr lang="en-US" dirty="0" smtClean="0"/>
              <a:t> </a:t>
            </a:r>
            <a:r>
              <a:rPr lang="en-US" dirty="0" err="1" smtClean="0"/>
              <a:t>foliculi</a:t>
            </a:r>
            <a:endParaRPr lang="en-US" dirty="0"/>
          </a:p>
          <a:p>
            <a:pPr algn="just"/>
            <a:r>
              <a:rPr lang="en-US" dirty="0" err="1" smtClean="0"/>
              <a:t>Functia</a:t>
            </a:r>
            <a:r>
              <a:rPr lang="en-US" dirty="0" smtClean="0"/>
              <a:t> </a:t>
            </a:r>
            <a:r>
              <a:rPr lang="en-US" dirty="0" err="1" smtClean="0"/>
              <a:t>tiroidiana</a:t>
            </a:r>
            <a:r>
              <a:rPr lang="en-US" dirty="0" smtClean="0"/>
              <a:t> </a:t>
            </a:r>
            <a:r>
              <a:rPr lang="en-US" dirty="0" err="1" smtClean="0"/>
              <a:t>este</a:t>
            </a:r>
            <a:r>
              <a:rPr lang="en-US" dirty="0"/>
              <a:t> </a:t>
            </a:r>
            <a:r>
              <a:rPr lang="en-US" dirty="0" err="1" smtClean="0"/>
              <a:t>controlata</a:t>
            </a:r>
            <a:r>
              <a:rPr lang="en-US" dirty="0" smtClean="0"/>
              <a:t> in principal de TSH – </a:t>
            </a:r>
            <a:r>
              <a:rPr lang="en-US" dirty="0" err="1" smtClean="0"/>
              <a:t>hormonul</a:t>
            </a:r>
            <a:r>
              <a:rPr lang="en-US" dirty="0" smtClean="0"/>
              <a:t> </a:t>
            </a:r>
            <a:r>
              <a:rPr lang="en-US" dirty="0" err="1" smtClean="0"/>
              <a:t>tireostimulant</a:t>
            </a:r>
            <a:r>
              <a:rPr lang="en-US" dirty="0" smtClean="0"/>
              <a:t> </a:t>
            </a:r>
            <a:r>
              <a:rPr lang="en-US" dirty="0" err="1" smtClean="0"/>
              <a:t>secretat</a:t>
            </a:r>
            <a:r>
              <a:rPr lang="en-US" dirty="0" smtClean="0"/>
              <a:t> de </a:t>
            </a:r>
            <a:r>
              <a:rPr lang="en-US" dirty="0" err="1" smtClean="0"/>
              <a:t>hipofiza</a:t>
            </a:r>
            <a:endParaRPr lang="en-US" dirty="0" smtClean="0"/>
          </a:p>
          <a:p>
            <a:pPr algn="just"/>
            <a:r>
              <a:rPr lang="ro-RO" dirty="0"/>
              <a:t>Efectele </a:t>
            </a:r>
            <a:r>
              <a:rPr lang="en-US" dirty="0" err="1" smtClean="0"/>
              <a:t>hormonilor</a:t>
            </a:r>
            <a:r>
              <a:rPr lang="en-US" dirty="0" smtClean="0"/>
              <a:t> </a:t>
            </a:r>
            <a:r>
              <a:rPr lang="en-US" dirty="0" err="1" smtClean="0"/>
              <a:t>principali</a:t>
            </a:r>
            <a:r>
              <a:rPr lang="en-US" dirty="0" smtClean="0"/>
              <a:t> </a:t>
            </a:r>
            <a:r>
              <a:rPr lang="ro-RO" dirty="0" smtClean="0"/>
              <a:t>sunt </a:t>
            </a:r>
            <a:r>
              <a:rPr lang="ro-RO" dirty="0"/>
              <a:t>calitativ similare, dar diferă prin rapiditatea și intensitatea </a:t>
            </a:r>
            <a:r>
              <a:rPr lang="ro-RO" dirty="0" smtClean="0"/>
              <a:t>acțiunii</a:t>
            </a:r>
            <a:r>
              <a:rPr lang="en-US" dirty="0" smtClean="0"/>
              <a:t>. </a:t>
            </a:r>
          </a:p>
          <a:p>
            <a:pPr algn="just"/>
            <a:r>
              <a:rPr lang="ro-RO" dirty="0"/>
              <a:t>Triiodotironina este de aproximativ patru ori mai puternică decât tiroxina, dar este prezentă în sânge în cantități mult mai mici </a:t>
            </a:r>
            <a:endParaRPr lang="en-US" dirty="0"/>
          </a:p>
        </p:txBody>
      </p:sp>
    </p:spTree>
    <p:extLst>
      <p:ext uri="{BB962C8B-B14F-4D97-AF65-F5344CB8AC3E}">
        <p14:creationId xmlns:p14="http://schemas.microsoft.com/office/powerpoint/2010/main" val="318445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err="1" smtClean="0"/>
              <a:t>Actiunile</a:t>
            </a:r>
            <a:r>
              <a:rPr lang="en-US" dirty="0" smtClean="0"/>
              <a:t> </a:t>
            </a:r>
            <a:r>
              <a:rPr lang="en-US" dirty="0" err="1" smtClean="0"/>
              <a:t>hormonilor</a:t>
            </a:r>
            <a:r>
              <a:rPr lang="en-US" dirty="0" smtClean="0"/>
              <a:t> </a:t>
            </a:r>
            <a:r>
              <a:rPr lang="en-US" dirty="0" err="1" smtClean="0"/>
              <a:t>tiroidieni</a:t>
            </a:r>
            <a:endParaRPr lang="en-US" dirty="0"/>
          </a:p>
        </p:txBody>
      </p:sp>
      <p:sp>
        <p:nvSpPr>
          <p:cNvPr id="3" name="Content Placeholder 2"/>
          <p:cNvSpPr>
            <a:spLocks noGrp="1"/>
          </p:cNvSpPr>
          <p:nvPr>
            <p:ph idx="1"/>
          </p:nvPr>
        </p:nvSpPr>
        <p:spPr>
          <a:xfrm>
            <a:off x="457200" y="1371600"/>
            <a:ext cx="8229600" cy="4953000"/>
          </a:xfrm>
        </p:spPr>
        <p:txBody>
          <a:bodyPr/>
          <a:lstStyle/>
          <a:p>
            <a:pPr lvl="0" algn="just"/>
            <a:r>
              <a:rPr lang="ro-RO" dirty="0"/>
              <a:t>intensifică metabolismul bazal având efect calorigen;</a:t>
            </a:r>
            <a:endParaRPr lang="en-US" dirty="0"/>
          </a:p>
          <a:p>
            <a:pPr lvl="0" algn="just"/>
            <a:r>
              <a:rPr lang="ro-RO" dirty="0"/>
              <a:t>au rol în creșterea și dezvoltarea organismului, în special a sistemului nervos;</a:t>
            </a:r>
            <a:endParaRPr lang="en-US" dirty="0"/>
          </a:p>
          <a:p>
            <a:pPr lvl="0" algn="just"/>
            <a:r>
              <a:rPr lang="ro-RO" dirty="0"/>
              <a:t>stimulează catabolismul proteic și creșterea eliminărilor de azot;</a:t>
            </a:r>
            <a:endParaRPr lang="en-US" dirty="0"/>
          </a:p>
          <a:p>
            <a:pPr lvl="0" algn="just"/>
            <a:r>
              <a:rPr lang="ro-RO" dirty="0"/>
              <a:t>determină </a:t>
            </a:r>
            <a:r>
              <a:rPr lang="ro-RO" b="1" dirty="0"/>
              <a:t>hiperglicemie</a:t>
            </a:r>
            <a:r>
              <a:rPr lang="ro-RO" dirty="0"/>
              <a:t>;</a:t>
            </a:r>
            <a:endParaRPr lang="en-US" dirty="0"/>
          </a:p>
          <a:p>
            <a:pPr lvl="0" algn="just"/>
            <a:r>
              <a:rPr lang="ro-RO" dirty="0"/>
              <a:t>stimulează </a:t>
            </a:r>
            <a:r>
              <a:rPr lang="ro-RO" b="1" dirty="0"/>
              <a:t>lipoliza</a:t>
            </a:r>
            <a:r>
              <a:rPr lang="ro-RO" dirty="0"/>
              <a:t>;</a:t>
            </a:r>
            <a:endParaRPr lang="en-US" dirty="0"/>
          </a:p>
          <a:p>
            <a:pPr lvl="0" algn="just"/>
            <a:r>
              <a:rPr lang="ro-RO" dirty="0"/>
              <a:t>produc iritabilitate, neliniște;</a:t>
            </a:r>
            <a:endParaRPr lang="en-US" dirty="0"/>
          </a:p>
          <a:p>
            <a:endParaRPr lang="en-US" dirty="0"/>
          </a:p>
        </p:txBody>
      </p:sp>
    </p:spTree>
    <p:extLst>
      <p:ext uri="{BB962C8B-B14F-4D97-AF65-F5344CB8AC3E}">
        <p14:creationId xmlns:p14="http://schemas.microsoft.com/office/powerpoint/2010/main" val="4142156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err="1" smtClean="0"/>
              <a:t>Disfunctii</a:t>
            </a:r>
            <a:r>
              <a:rPr lang="en-US" dirty="0" smtClean="0"/>
              <a:t> </a:t>
            </a:r>
            <a:r>
              <a:rPr lang="en-US" dirty="0" err="1" smtClean="0"/>
              <a:t>tiroidiene</a:t>
            </a:r>
            <a:r>
              <a:rPr lang="en-US" dirty="0" smtClean="0"/>
              <a:t> </a:t>
            </a:r>
            <a:endParaRPr lang="en-US" dirty="0"/>
          </a:p>
        </p:txBody>
      </p:sp>
      <p:sp>
        <p:nvSpPr>
          <p:cNvPr id="3" name="Content Placeholder 2"/>
          <p:cNvSpPr>
            <a:spLocks noGrp="1"/>
          </p:cNvSpPr>
          <p:nvPr>
            <p:ph idx="1"/>
          </p:nvPr>
        </p:nvSpPr>
        <p:spPr>
          <a:xfrm>
            <a:off x="457200" y="1371600"/>
            <a:ext cx="8229600" cy="4953000"/>
          </a:xfrm>
        </p:spPr>
        <p:txBody>
          <a:bodyPr/>
          <a:lstStyle/>
          <a:p>
            <a:r>
              <a:rPr lang="en-US" dirty="0" err="1" smtClean="0"/>
              <a:t>Hiposecretia</a:t>
            </a:r>
            <a:r>
              <a:rPr lang="en-US" dirty="0" smtClean="0"/>
              <a:t> </a:t>
            </a:r>
          </a:p>
          <a:p>
            <a:pPr>
              <a:buFont typeface="Wingdings" pitchFamily="2" charset="2"/>
              <a:buChar char="v"/>
            </a:pPr>
            <a:r>
              <a:rPr lang="en-US" dirty="0" smtClean="0"/>
              <a:t> La </a:t>
            </a:r>
            <a:r>
              <a:rPr lang="en-US" dirty="0" err="1" smtClean="0"/>
              <a:t>copil</a:t>
            </a:r>
            <a:r>
              <a:rPr lang="en-US" dirty="0" smtClean="0"/>
              <a:t> - </a:t>
            </a:r>
            <a:r>
              <a:rPr lang="en-US" dirty="0"/>
              <a:t>	</a:t>
            </a:r>
            <a:r>
              <a:rPr lang="en-US" dirty="0" err="1"/>
              <a:t>n</a:t>
            </a:r>
            <a:r>
              <a:rPr lang="en-US" dirty="0" err="1" smtClean="0"/>
              <a:t>anismul</a:t>
            </a:r>
            <a:r>
              <a:rPr lang="en-US" dirty="0" smtClean="0"/>
              <a:t> </a:t>
            </a:r>
            <a:r>
              <a:rPr lang="en-US" dirty="0" err="1" smtClean="0"/>
              <a:t>tiroidian</a:t>
            </a:r>
            <a:endParaRPr lang="en-US" dirty="0" smtClean="0"/>
          </a:p>
          <a:p>
            <a:pPr marL="0" lvl="0" indent="0">
              <a:buNone/>
            </a:pPr>
            <a:r>
              <a:rPr lang="en-US" dirty="0" err="1" smtClean="0"/>
              <a:t>Manifestari</a:t>
            </a:r>
            <a:r>
              <a:rPr lang="en-US" dirty="0" smtClean="0"/>
              <a:t>: </a:t>
            </a:r>
            <a:r>
              <a:rPr lang="ro-RO" sz="2400" dirty="0"/>
              <a:t>încetinirea creşterii, copilul rămâne pitic şi disproporţionat, împiedică dezvoltarea normală SN ajungându-se până la cretinism</a:t>
            </a:r>
            <a:r>
              <a:rPr lang="ro-RO" sz="2400" dirty="0" smtClean="0"/>
              <a:t>;</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429000"/>
            <a:ext cx="2095500" cy="3190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3581400"/>
            <a:ext cx="4800600" cy="2031325"/>
          </a:xfrm>
          <a:prstGeom prst="rect">
            <a:avLst/>
          </a:prstGeom>
          <a:noFill/>
        </p:spPr>
        <p:txBody>
          <a:bodyPr wrap="square" rtlCol="0">
            <a:spAutoFit/>
          </a:bodyPr>
          <a:lstStyle/>
          <a:p>
            <a:r>
              <a:rPr lang="ro-RO" dirty="0"/>
              <a:t>Copil cu vârsta de 3 luni cu cretinism congenital diagnosticat clinic când a început să prezinte mișcări lente și lipsa poftei de </a:t>
            </a:r>
            <a:r>
              <a:rPr lang="ro-RO" dirty="0" smtClean="0"/>
              <a:t>mâncare</a:t>
            </a:r>
            <a:r>
              <a:rPr lang="en-US" dirty="0" smtClean="0"/>
              <a:t>. </a:t>
            </a:r>
            <a:r>
              <a:rPr lang="ro-RO" dirty="0"/>
              <a:t>(</a:t>
            </a:r>
            <a:r>
              <a:rPr lang="ro-RO" u="sng" dirty="0">
                <a:hlinkClick r:id="rId3"/>
              </a:rPr>
              <a:t>http://www.thyroidmanager.org/chapter/disorders-of-the-thyroid-gland-in-infancy-childhood-and-adolescence/</a:t>
            </a:r>
            <a:r>
              <a:rPr lang="ro-RO" dirty="0"/>
              <a:t>).</a:t>
            </a:r>
            <a:endParaRPr lang="en-US" dirty="0"/>
          </a:p>
        </p:txBody>
      </p:sp>
    </p:spTree>
    <p:extLst>
      <p:ext uri="{BB962C8B-B14F-4D97-AF65-F5344CB8AC3E}">
        <p14:creationId xmlns:p14="http://schemas.microsoft.com/office/powerpoint/2010/main" val="42530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err="1" smtClean="0"/>
              <a:t>Disfunctii</a:t>
            </a:r>
            <a:r>
              <a:rPr lang="en-US" dirty="0" smtClean="0"/>
              <a:t> </a:t>
            </a:r>
            <a:r>
              <a:rPr lang="en-US" dirty="0" err="1" smtClean="0"/>
              <a:t>tiroidiene</a:t>
            </a:r>
            <a:endParaRPr lang="en-US" dirty="0"/>
          </a:p>
        </p:txBody>
      </p:sp>
      <p:sp>
        <p:nvSpPr>
          <p:cNvPr id="3" name="Content Placeholder 2"/>
          <p:cNvSpPr>
            <a:spLocks noGrp="1"/>
          </p:cNvSpPr>
          <p:nvPr>
            <p:ph idx="1"/>
          </p:nvPr>
        </p:nvSpPr>
        <p:spPr>
          <a:xfrm>
            <a:off x="457200" y="990600"/>
            <a:ext cx="8229600" cy="5562600"/>
          </a:xfrm>
        </p:spPr>
        <p:txBody>
          <a:bodyPr/>
          <a:lstStyle/>
          <a:p>
            <a:r>
              <a:rPr lang="en-US" dirty="0" err="1" smtClean="0"/>
              <a:t>Hiposecretia</a:t>
            </a:r>
            <a:endParaRPr lang="en-US" dirty="0" smtClean="0"/>
          </a:p>
          <a:p>
            <a:pPr>
              <a:buFont typeface="Wingdings" pitchFamily="2" charset="2"/>
              <a:buChar char="v"/>
            </a:pPr>
            <a:r>
              <a:rPr lang="en-US" dirty="0"/>
              <a:t>	</a:t>
            </a:r>
            <a:r>
              <a:rPr lang="en-US" dirty="0" smtClean="0"/>
              <a:t>La adult  - </a:t>
            </a:r>
            <a:r>
              <a:rPr lang="en-US" dirty="0" err="1" smtClean="0"/>
              <a:t>Mixedem</a:t>
            </a:r>
            <a:r>
              <a:rPr lang="en-US" dirty="0" smtClean="0"/>
              <a:t> </a:t>
            </a:r>
          </a:p>
          <a:p>
            <a:pPr marL="0" lvl="0" indent="0">
              <a:buNone/>
            </a:pPr>
            <a:r>
              <a:rPr lang="en-US" dirty="0" err="1" smtClean="0"/>
              <a:t>Manifestari</a:t>
            </a:r>
            <a:r>
              <a:rPr lang="en-US" dirty="0" smtClean="0"/>
              <a:t>: </a:t>
            </a:r>
            <a:r>
              <a:rPr lang="ro-RO" sz="2400" dirty="0"/>
              <a:t>scăderea temperaturii corpului, diminuarea forţei musculare, scăderea capacităţii intelectuale şi încetinirea funcţiilor respiratorii, circulatorii şi </a:t>
            </a:r>
            <a:r>
              <a:rPr lang="ro-RO" sz="2400" dirty="0" smtClean="0"/>
              <a:t>digestive</a:t>
            </a:r>
            <a:r>
              <a:rPr lang="en-US" sz="2400" dirty="0" smtClean="0"/>
              <a:t>, </a:t>
            </a:r>
            <a:r>
              <a:rPr lang="en-US" sz="2400" dirty="0" err="1" smtClean="0"/>
              <a:t>cresterea</a:t>
            </a:r>
            <a:r>
              <a:rPr lang="en-US" sz="2400" dirty="0" smtClean="0"/>
              <a:t> in </a:t>
            </a:r>
            <a:r>
              <a:rPr lang="en-US" sz="2400" dirty="0" err="1" smtClean="0"/>
              <a:t>greutate</a:t>
            </a:r>
            <a:r>
              <a:rPr lang="en-US" sz="2400" dirty="0" smtClean="0"/>
              <a:t>, </a:t>
            </a:r>
            <a:r>
              <a:rPr lang="en-US" sz="2400" dirty="0" err="1" smtClean="0"/>
              <a:t>piele</a:t>
            </a:r>
            <a:r>
              <a:rPr lang="en-US" sz="2400" dirty="0" smtClean="0"/>
              <a:t> </a:t>
            </a:r>
            <a:r>
              <a:rPr lang="en-US" sz="2400" dirty="0" err="1" smtClean="0"/>
              <a:t>uscata</a:t>
            </a:r>
            <a:r>
              <a:rPr lang="en-US" sz="2400" dirty="0" smtClean="0"/>
              <a:t> </a:t>
            </a:r>
            <a:r>
              <a:rPr lang="en-US" sz="2400" dirty="0" err="1" smtClean="0"/>
              <a:t>si</a:t>
            </a:r>
            <a:r>
              <a:rPr lang="en-US" sz="2400" dirty="0" smtClean="0"/>
              <a:t> </a:t>
            </a:r>
            <a:r>
              <a:rPr lang="en-US" sz="2400" dirty="0" err="1" smtClean="0"/>
              <a:t>ingrosata</a:t>
            </a:r>
            <a:r>
              <a:rPr lang="en-US" sz="2400" dirty="0" smtClean="0"/>
              <a:t>, </a:t>
            </a:r>
            <a:r>
              <a:rPr lang="en-US" sz="2400" dirty="0" err="1" smtClean="0"/>
              <a:t>edeme</a:t>
            </a:r>
            <a:r>
              <a:rPr lang="en-US" sz="2400" dirty="0" smtClean="0"/>
              <a:t> </a:t>
            </a:r>
            <a:r>
              <a:rPr lang="en-US" dirty="0" smtClean="0"/>
              <a:t>.</a:t>
            </a:r>
            <a:endParaRPr lang="en-US" dirty="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733800"/>
            <a:ext cx="2362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6019800"/>
            <a:ext cx="8305800" cy="646331"/>
          </a:xfrm>
          <a:prstGeom prst="rect">
            <a:avLst/>
          </a:prstGeom>
          <a:noFill/>
        </p:spPr>
        <p:txBody>
          <a:bodyPr wrap="square" rtlCol="0">
            <a:spAutoFit/>
          </a:bodyPr>
          <a:lstStyle/>
          <a:p>
            <a:r>
              <a:rPr lang="ro-RO" dirty="0"/>
              <a:t>Mixedem sever </a:t>
            </a:r>
            <a:r>
              <a:rPr lang="ro-RO" dirty="0" smtClean="0"/>
              <a:t>: </a:t>
            </a:r>
            <a:r>
              <a:rPr lang="ro-RO" dirty="0"/>
              <a:t>facies cu aspect infiltrat, edeme suborbitale, piele îngroșată și uscată (</a:t>
            </a:r>
            <a:r>
              <a:rPr lang="ro-RO" u="sng" dirty="0">
                <a:hlinkClick r:id="rId3"/>
              </a:rPr>
              <a:t>http://www.thyroidmanager.org/chapter/adult-hypothyroidism/</a:t>
            </a:r>
            <a:r>
              <a:rPr lang="ro-RO" dirty="0"/>
              <a:t>).</a:t>
            </a:r>
            <a:endParaRPr lang="en-US" dirty="0"/>
          </a:p>
        </p:txBody>
      </p:sp>
    </p:spTree>
    <p:extLst>
      <p:ext uri="{BB962C8B-B14F-4D97-AF65-F5344CB8AC3E}">
        <p14:creationId xmlns:p14="http://schemas.microsoft.com/office/powerpoint/2010/main" val="164820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err="1" smtClean="0"/>
              <a:t>Disfunctii</a:t>
            </a:r>
            <a:r>
              <a:rPr lang="en-US" dirty="0" smtClean="0"/>
              <a:t> </a:t>
            </a:r>
            <a:r>
              <a:rPr lang="en-US" dirty="0" err="1" smtClean="0"/>
              <a:t>tiroidiene</a:t>
            </a:r>
            <a:endParaRPr lang="en-US" dirty="0"/>
          </a:p>
        </p:txBody>
      </p:sp>
      <p:sp>
        <p:nvSpPr>
          <p:cNvPr id="3" name="Content Placeholder 2"/>
          <p:cNvSpPr>
            <a:spLocks noGrp="1"/>
          </p:cNvSpPr>
          <p:nvPr>
            <p:ph idx="1"/>
          </p:nvPr>
        </p:nvSpPr>
        <p:spPr>
          <a:xfrm>
            <a:off x="457200" y="1143000"/>
            <a:ext cx="8229600" cy="5181600"/>
          </a:xfrm>
        </p:spPr>
        <p:txBody>
          <a:bodyPr/>
          <a:lstStyle/>
          <a:p>
            <a:r>
              <a:rPr lang="en-US" dirty="0" err="1" smtClean="0"/>
              <a:t>Hiposecretie</a:t>
            </a:r>
            <a:endParaRPr lang="en-US" dirty="0" smtClean="0"/>
          </a:p>
          <a:p>
            <a:pPr>
              <a:buFont typeface="Wingdings" pitchFamily="2" charset="2"/>
              <a:buChar char="v"/>
            </a:pPr>
            <a:r>
              <a:rPr lang="en-US" dirty="0"/>
              <a:t>	</a:t>
            </a:r>
            <a:r>
              <a:rPr lang="en-US" dirty="0" err="1" smtClean="0"/>
              <a:t>Gusa</a:t>
            </a:r>
            <a:r>
              <a:rPr lang="en-US" dirty="0" smtClean="0"/>
              <a:t> </a:t>
            </a:r>
            <a:r>
              <a:rPr lang="en-US" dirty="0" err="1" smtClean="0"/>
              <a:t>endemica</a:t>
            </a:r>
            <a:r>
              <a:rPr lang="en-US" dirty="0" smtClean="0"/>
              <a:t> – </a:t>
            </a:r>
            <a:r>
              <a:rPr lang="en-US" dirty="0" err="1" smtClean="0"/>
              <a:t>cauzata</a:t>
            </a:r>
            <a:r>
              <a:rPr lang="en-US" dirty="0" smtClean="0"/>
              <a:t> de </a:t>
            </a:r>
            <a:r>
              <a:rPr lang="en-US" dirty="0" err="1" smtClean="0"/>
              <a:t>lipsa</a:t>
            </a:r>
            <a:r>
              <a:rPr lang="en-US" dirty="0" smtClean="0"/>
              <a:t> </a:t>
            </a:r>
            <a:r>
              <a:rPr lang="en-US" dirty="0" err="1" smtClean="0"/>
              <a:t>iodului</a:t>
            </a:r>
            <a:r>
              <a:rPr lang="en-US" dirty="0" smtClean="0"/>
              <a:t> </a:t>
            </a:r>
            <a:endParaRPr lang="en-US" dirty="0"/>
          </a:p>
        </p:txBody>
      </p:sp>
      <p:pic>
        <p:nvPicPr>
          <p:cNvPr id="3074" name="Picture 2" descr=" Three women from the Himalayas with large grade 2 multinodular goi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438400"/>
            <a:ext cx="465772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38200" y="5486400"/>
            <a:ext cx="7696200" cy="923330"/>
          </a:xfrm>
          <a:prstGeom prst="rect">
            <a:avLst/>
          </a:prstGeom>
          <a:noFill/>
        </p:spPr>
        <p:txBody>
          <a:bodyPr wrap="square" rtlCol="0">
            <a:spAutoFit/>
          </a:bodyPr>
          <a:lstStyle/>
          <a:p>
            <a:r>
              <a:rPr lang="ro-RO" dirty="0"/>
              <a:t>Trei femei din Himalaya cu gușă multinodulară cauzată de deficitul de iod (</a:t>
            </a:r>
            <a:r>
              <a:rPr lang="ro-RO" u="sng" dirty="0">
                <a:hlinkClick r:id="rId3"/>
              </a:rPr>
              <a:t>http://www.thyroidmanager.org/chapter/the-iodine-deficiency-disorders/</a:t>
            </a:r>
            <a:r>
              <a:rPr lang="ro-RO" dirty="0"/>
              <a:t>).</a:t>
            </a:r>
            <a:endParaRPr lang="en-US" dirty="0"/>
          </a:p>
        </p:txBody>
      </p:sp>
    </p:spTree>
    <p:extLst>
      <p:ext uri="{BB962C8B-B14F-4D97-AF65-F5344CB8AC3E}">
        <p14:creationId xmlns:p14="http://schemas.microsoft.com/office/powerpoint/2010/main" val="2322499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TotalTime>
  <Words>398</Words>
  <Application>Microsoft Office PowerPoint</Application>
  <PresentationFormat>On-screen Show (4:3)</PresentationFormat>
  <Paragraphs>52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Constantia</vt:lpstr>
      <vt:lpstr>Wingdings</vt:lpstr>
      <vt:lpstr>Wingdings 2</vt:lpstr>
      <vt:lpstr>Flow</vt:lpstr>
      <vt:lpstr>GLANDA TIROIDA HORMONII TIROIDIENI DISFUNCTII TIROIDIENE</vt:lpstr>
      <vt:lpstr>Localizarea tiroidei; Configuratie </vt:lpstr>
      <vt:lpstr>Structura interna a tiroidei</vt:lpstr>
      <vt:lpstr>Foliculii tiroidieni</vt:lpstr>
      <vt:lpstr>Hormonii torodieni</vt:lpstr>
      <vt:lpstr>Actiunile hormonilor tiroidieni</vt:lpstr>
      <vt:lpstr>Disfunctii tiroidiene </vt:lpstr>
      <vt:lpstr>Disfunctii tiroidiene</vt:lpstr>
      <vt:lpstr>Disfunctii tiroidiene</vt:lpstr>
      <vt:lpstr>Disfunctii tiroidiene</vt:lpstr>
      <vt:lpstr>Imaginea 1</vt:lpstr>
      <vt:lpstr>Imaginea 2</vt:lpstr>
      <vt:lpstr>Imaginea 3</vt:lpstr>
      <vt:lpstr>Imaginea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GLANDA TIROIDA HORMONII TIROIDIENI DISFUNCTII TIROIDIENE</dc:title>
  <dc:creator/>
  <cp:lastModifiedBy>Cris</cp:lastModifiedBy>
  <cp:revision>9</cp:revision>
  <dcterms:created xsi:type="dcterms:W3CDTF">2006-08-16T00:00:00Z</dcterms:created>
  <dcterms:modified xsi:type="dcterms:W3CDTF">2018-01-30T18:25:48Z</dcterms:modified>
</cp:coreProperties>
</file>