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38F2DE1-9C56-4E41-9FDE-6FA43D26CB99}" type="datetimeFigureOut">
              <a:rPr lang="en-US" smtClean="0"/>
              <a:pPr/>
              <a:t>11/20/2012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D1AC4BF-EE79-4123-A091-475B958B9B1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F2DE1-9C56-4E41-9FDE-6FA43D26CB99}"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AC4BF-EE79-4123-A091-475B958B9B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F2DE1-9C56-4E41-9FDE-6FA43D26CB99}"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AC4BF-EE79-4123-A091-475B958B9B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F2DE1-9C56-4E41-9FDE-6FA43D26CB99}"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AC4BF-EE79-4123-A091-475B958B9B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8F2DE1-9C56-4E41-9FDE-6FA43D26CB99}"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D1AC4BF-EE79-4123-A091-475B958B9B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8F2DE1-9C56-4E41-9FDE-6FA43D26CB99}" type="datetimeFigureOut">
              <a:rPr lang="en-US" smtClean="0"/>
              <a:pPr/>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AC4BF-EE79-4123-A091-475B958B9B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8F2DE1-9C56-4E41-9FDE-6FA43D26CB99}" type="datetimeFigureOut">
              <a:rPr lang="en-US" smtClean="0"/>
              <a:pPr/>
              <a:t>11/20/2012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AC4BF-EE79-4123-A091-475B958B9B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8F2DE1-9C56-4E41-9FDE-6FA43D26CB99}" type="datetimeFigureOut">
              <a:rPr lang="en-US" smtClean="0"/>
              <a:pPr/>
              <a:t>11/20/2012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AC4BF-EE79-4123-A091-475B958B9B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F2DE1-9C56-4E41-9FDE-6FA43D26CB99}" type="datetimeFigureOut">
              <a:rPr lang="en-US" smtClean="0"/>
              <a:pPr/>
              <a:t>11/20/2012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1AC4BF-EE79-4123-A091-475B958B9B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8F2DE1-9C56-4E41-9FDE-6FA43D26CB99}" type="datetimeFigureOut">
              <a:rPr lang="en-US" smtClean="0"/>
              <a:pPr/>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AC4BF-EE79-4123-A091-475B958B9B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8F2DE1-9C56-4E41-9FDE-6FA43D26CB99}" type="datetimeFigureOut">
              <a:rPr lang="en-US" smtClean="0"/>
              <a:pPr/>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AC4BF-EE79-4123-A091-475B958B9B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38F2DE1-9C56-4E41-9FDE-6FA43D26CB99}" type="datetimeFigureOut">
              <a:rPr lang="en-US" smtClean="0"/>
              <a:pPr/>
              <a:t>11/20/2012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D1AC4BF-EE79-4123-A091-475B958B9B1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ro.wikipedia.org/wiki/Sonda_Magellan" TargetMode="External"/><Relationship Id="rId2" Type="http://schemas.openxmlformats.org/officeDocument/2006/relationships/hyperlink" Target="http://ro.wikipedia.org/wiki/Galileo_sonda_spatial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533400"/>
            <a:ext cx="8229600" cy="1524000"/>
          </a:xfrm>
        </p:spPr>
        <p:txBody>
          <a:bodyPr/>
          <a:lstStyle/>
          <a:p>
            <a:r>
              <a:rPr lang="en-US" dirty="0" err="1" smtClean="0"/>
              <a:t>Sonde</a:t>
            </a:r>
            <a:r>
              <a:rPr lang="en-US" dirty="0" smtClean="0"/>
              <a:t> </a:t>
            </a:r>
            <a:r>
              <a:rPr lang="en-US" dirty="0" err="1" smtClean="0"/>
              <a:t>spatiale</a:t>
            </a:r>
            <a:endParaRPr lang="en-US" dirty="0"/>
          </a:p>
        </p:txBody>
      </p:sp>
      <p:sp>
        <p:nvSpPr>
          <p:cNvPr id="3" name="Subtitle 2"/>
          <p:cNvSpPr>
            <a:spLocks noGrp="1"/>
          </p:cNvSpPr>
          <p:nvPr>
            <p:ph type="subTitle" idx="1"/>
          </p:nvPr>
        </p:nvSpPr>
        <p:spPr>
          <a:xfrm>
            <a:off x="1371600" y="2057400"/>
            <a:ext cx="6400800" cy="4572000"/>
          </a:xfrm>
        </p:spPr>
        <p:txBody>
          <a:bodyPr>
            <a:normAutofit lnSpcReduction="10000"/>
          </a:bodyPr>
          <a:lstStyle/>
          <a:p>
            <a:r>
              <a:rPr lang="en-US" dirty="0" smtClean="0">
                <a:solidFill>
                  <a:schemeClr val="accent1">
                    <a:lumMod val="60000"/>
                    <a:lumOff val="40000"/>
                  </a:schemeClr>
                </a:solidFill>
              </a:rPr>
              <a:t>Pioneer</a:t>
            </a:r>
          </a:p>
          <a:p>
            <a:r>
              <a:rPr lang="en-US" dirty="0" smtClean="0">
                <a:solidFill>
                  <a:schemeClr val="accent1">
                    <a:lumMod val="60000"/>
                    <a:lumOff val="40000"/>
                  </a:schemeClr>
                </a:solidFill>
              </a:rPr>
              <a:t>     Voyager</a:t>
            </a:r>
          </a:p>
          <a:p>
            <a:r>
              <a:rPr lang="en-US" dirty="0" smtClean="0">
                <a:solidFill>
                  <a:schemeClr val="accent1">
                    <a:lumMod val="60000"/>
                    <a:lumOff val="40000"/>
                  </a:schemeClr>
                </a:solidFill>
              </a:rPr>
              <a:t>         Galileo</a:t>
            </a:r>
          </a:p>
          <a:p>
            <a:r>
              <a:rPr lang="en-US" dirty="0" smtClean="0">
                <a:solidFill>
                  <a:schemeClr val="accent1">
                    <a:lumMod val="60000"/>
                    <a:lumOff val="40000"/>
                  </a:schemeClr>
                </a:solidFill>
              </a:rPr>
              <a:t>                   Magellan</a:t>
            </a:r>
          </a:p>
          <a:p>
            <a:endParaRPr lang="en-US" dirty="0" smtClean="0">
              <a:solidFill>
                <a:schemeClr val="accent1">
                  <a:lumMod val="60000"/>
                  <a:lumOff val="40000"/>
                </a:schemeClr>
              </a:solidFill>
            </a:endParaRPr>
          </a:p>
          <a:p>
            <a:endParaRPr lang="en-US" dirty="0" smtClean="0">
              <a:solidFill>
                <a:schemeClr val="accent1">
                  <a:lumMod val="60000"/>
                  <a:lumOff val="40000"/>
                </a:schemeClr>
              </a:solidFill>
            </a:endParaRPr>
          </a:p>
          <a:p>
            <a:r>
              <a:rPr lang="en-US" dirty="0" smtClean="0">
                <a:solidFill>
                  <a:schemeClr val="accent1">
                    <a:lumMod val="60000"/>
                    <a:lumOff val="40000"/>
                  </a:schemeClr>
                </a:solidFill>
              </a:rPr>
              <a:t>BOGDAN IONELA</a:t>
            </a:r>
          </a:p>
          <a:p>
            <a:r>
              <a:rPr lang="en-US" dirty="0" err="1" smtClean="0">
                <a:solidFill>
                  <a:schemeClr val="accent1">
                    <a:lumMod val="60000"/>
                    <a:lumOff val="40000"/>
                  </a:schemeClr>
                </a:solidFill>
              </a:rPr>
              <a:t>Clasa</a:t>
            </a:r>
            <a:r>
              <a:rPr lang="en-US" dirty="0" smtClean="0">
                <a:solidFill>
                  <a:schemeClr val="accent1">
                    <a:lumMod val="60000"/>
                    <a:lumOff val="40000"/>
                  </a:schemeClr>
                </a:solidFill>
              </a:rPr>
              <a:t> a XI-a B</a:t>
            </a:r>
          </a:p>
          <a:p>
            <a:r>
              <a:rPr lang="en-US" dirty="0" err="1" smtClean="0">
                <a:solidFill>
                  <a:schemeClr val="accent1">
                    <a:lumMod val="60000"/>
                    <a:lumOff val="40000"/>
                  </a:schemeClr>
                </a:solidFill>
              </a:rPr>
              <a:t>Profesor</a:t>
            </a:r>
            <a:r>
              <a:rPr lang="en-US" dirty="0" smtClean="0">
                <a:solidFill>
                  <a:schemeClr val="accent1">
                    <a:lumMod val="60000"/>
                    <a:lumOff val="40000"/>
                  </a:schemeClr>
                </a:solidFill>
              </a:rPr>
              <a:t>: Andrei </a:t>
            </a:r>
            <a:r>
              <a:rPr lang="en-US" smtClean="0">
                <a:solidFill>
                  <a:schemeClr val="accent1">
                    <a:lumMod val="60000"/>
                    <a:lumOff val="40000"/>
                  </a:schemeClr>
                </a:solidFill>
              </a:rPr>
              <a:t>Florina</a:t>
            </a:r>
            <a:endParaRPr lang="en-US" dirty="0" smtClean="0">
              <a:solidFill>
                <a:schemeClr val="accent1">
                  <a:lumMod val="60000"/>
                  <a:lumOff val="40000"/>
                </a:schemeClr>
              </a:solidFill>
            </a:endParaRPr>
          </a:p>
          <a:p>
            <a:endParaRPr lang="en-US" dirty="0"/>
          </a:p>
        </p:txBody>
      </p:sp>
    </p:spTree>
  </p:cSld>
  <p:clrMapOvr>
    <a:masterClrMapping/>
  </p:clrMapOvr>
  <p:transition advClick="0" advTm="2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Voyager 2</a:t>
            </a:r>
            <a:endParaRPr lang="en-US" dirty="0"/>
          </a:p>
        </p:txBody>
      </p:sp>
      <p:sp>
        <p:nvSpPr>
          <p:cNvPr id="3" name="Content Placeholder 2"/>
          <p:cNvSpPr>
            <a:spLocks noGrp="1"/>
          </p:cNvSpPr>
          <p:nvPr>
            <p:ph idx="1"/>
          </p:nvPr>
        </p:nvSpPr>
        <p:spPr>
          <a:xfrm>
            <a:off x="457200" y="1066800"/>
            <a:ext cx="8229600" cy="5562600"/>
          </a:xfrm>
        </p:spPr>
        <p:txBody>
          <a:bodyPr>
            <a:normAutofit/>
          </a:bodyPr>
          <a:lstStyle/>
          <a:p>
            <a:r>
              <a:rPr lang="vi-VN" sz="2400" b="1" i="1" dirty="0" smtClean="0"/>
              <a:t>Voyager 2 este o sondă spațială, lansată la 20 august 1977 (înaintea lui Voyager 1) de NASA. Este identică cu Voyager 1 și este singura sondă care a vizitat toate cele patru planete mari ale sistemului solar: Jupiter, Saturn, Uranus și Neptun, datorită unei alinieri a acestor planete.</a:t>
            </a:r>
            <a:endParaRPr lang="en-US" sz="2400" b="1" i="1" dirty="0" smtClean="0"/>
          </a:p>
          <a:p>
            <a:endParaRPr lang="en-US" sz="2400" b="1" i="1" dirty="0" smtClean="0"/>
          </a:p>
          <a:p>
            <a:r>
              <a:rPr lang="vi-VN" sz="2400" b="1" i="1" dirty="0" smtClean="0"/>
              <a:t>Sonda va ajunge în spațiul interstelar, iar în anul 2020 se estimează că va înceta să transmită date, datorită epuizării sursei de energie de la bordul ei</a:t>
            </a:r>
            <a:r>
              <a:rPr lang="en-US" sz="2400" b="1" i="1" dirty="0" smtClean="0"/>
              <a:t>.</a:t>
            </a:r>
          </a:p>
          <a:p>
            <a:endParaRPr lang="en-US" sz="2400" b="1" i="1" dirty="0" smtClean="0"/>
          </a:p>
          <a:p>
            <a:r>
              <a:rPr lang="vi-VN" sz="2400" b="1" i="1" dirty="0" smtClean="0"/>
              <a:t>Voyager 2 are la bord și un disc de aur, pe care sunt imprimate imagini și sunete de pe Pământ, pentru eventualele civilizații extraterestre care o vor întâln</a:t>
            </a:r>
            <a:r>
              <a:rPr lang="en-US" sz="2400" b="1" i="1" dirty="0" err="1" smtClean="0"/>
              <a:t>i</a:t>
            </a:r>
            <a:r>
              <a:rPr lang="en-US" sz="2400" b="1" i="1" dirty="0" smtClean="0"/>
              <a:t>.</a:t>
            </a:r>
            <a:endParaRPr lang="en-US" sz="2400" b="1" i="1" dirty="0"/>
          </a:p>
        </p:txBody>
      </p:sp>
    </p:spTree>
  </p:cSld>
  <p:clrMapOvr>
    <a:masterClrMapping/>
  </p:clrMapOvr>
  <p:transition advClick="0" advTm="20000">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Voyager 2</a:t>
            </a:r>
            <a:endParaRPr lang="en-US" dirty="0"/>
          </a:p>
        </p:txBody>
      </p:sp>
      <p:pic>
        <p:nvPicPr>
          <p:cNvPr id="4" name="Content Placeholder 3" descr="766px-Voyager.jpg"/>
          <p:cNvPicPr>
            <a:picLocks noGrp="1" noChangeAspect="1"/>
          </p:cNvPicPr>
          <p:nvPr>
            <p:ph idx="1"/>
          </p:nvPr>
        </p:nvPicPr>
        <p:blipFill>
          <a:blip r:embed="rId2"/>
          <a:stretch>
            <a:fillRect/>
          </a:stretch>
        </p:blipFill>
        <p:spPr>
          <a:xfrm>
            <a:off x="990600" y="1066800"/>
            <a:ext cx="7010400" cy="5562600"/>
          </a:xfrm>
        </p:spPr>
      </p:pic>
    </p:spTree>
  </p:cSld>
  <p:clrMapOvr>
    <a:masterClrMapping/>
  </p:clrMapOvr>
  <p:transition advClick="0" advTm="20000">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Sonda</a:t>
            </a:r>
            <a:r>
              <a:rPr lang="en-US" dirty="0" smtClean="0"/>
              <a:t> </a:t>
            </a:r>
            <a:r>
              <a:rPr lang="en-US" dirty="0" err="1" smtClean="0"/>
              <a:t>spatiala</a:t>
            </a:r>
            <a:r>
              <a:rPr lang="en-US" dirty="0" smtClean="0"/>
              <a:t> Galileo</a:t>
            </a:r>
            <a:endParaRPr lang="en-US" dirty="0"/>
          </a:p>
        </p:txBody>
      </p:sp>
      <p:sp>
        <p:nvSpPr>
          <p:cNvPr id="3" name="Content Placeholder 2"/>
          <p:cNvSpPr>
            <a:spLocks noGrp="1"/>
          </p:cNvSpPr>
          <p:nvPr>
            <p:ph idx="1"/>
          </p:nvPr>
        </p:nvSpPr>
        <p:spPr>
          <a:xfrm>
            <a:off x="457200" y="990600"/>
            <a:ext cx="8229600" cy="5638800"/>
          </a:xfrm>
        </p:spPr>
        <p:txBody>
          <a:bodyPr>
            <a:normAutofit/>
          </a:bodyPr>
          <a:lstStyle/>
          <a:p>
            <a:r>
              <a:rPr lang="vi-VN" sz="2400" b="1" i="1" dirty="0" smtClean="0"/>
              <a:t>Galileo a fost o sondă spațială fără echipaj uman, trimisă de NASA cu scopul de a studia planeta Jupiter și sateliții săi.</a:t>
            </a:r>
            <a:endParaRPr lang="en-US" sz="2400" b="1" i="1" dirty="0" smtClean="0"/>
          </a:p>
          <a:p>
            <a:endParaRPr lang="en-US" sz="2400" b="1" i="1" dirty="0" smtClean="0"/>
          </a:p>
          <a:p>
            <a:r>
              <a:rPr lang="vi-VN" sz="2400" b="1" i="1" dirty="0" smtClean="0"/>
              <a:t>Numită după astronomul Galileo Galilei, sonda a fost lansată la 18 octombrie 1989 de către naveta spațială Atlantis în cadrul misiunii STS-34.</a:t>
            </a:r>
            <a:endParaRPr lang="en-US" sz="2400" b="1" i="1" dirty="0" smtClean="0"/>
          </a:p>
          <a:p>
            <a:endParaRPr lang="en-US" sz="2400" b="1" i="1" dirty="0" smtClean="0"/>
          </a:p>
          <a:p>
            <a:r>
              <a:rPr lang="vi-VN" sz="2400" b="1" i="1" dirty="0" smtClean="0"/>
              <a:t>Galileo a ajuns lângă planeta Jupiter, la 7 decembrie 1995, cu ajutorul asistenței gravitaționale oferită de gravitația planetelor Venus și Pământ, devenind prima navă spațială terestră pe orbită în jurul lui Jupiter.</a:t>
            </a:r>
            <a:endParaRPr lang="en-US" sz="2400" b="1" i="1" dirty="0"/>
          </a:p>
        </p:txBody>
      </p:sp>
    </p:spTree>
  </p:cSld>
  <p:clrMapOvr>
    <a:masterClrMapping/>
  </p:clrMapOvr>
  <p:transition advClick="0" advTm="20000">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80px-Galileo_Preparations_-_GPN-2000-000672.jpg"/>
          <p:cNvPicPr>
            <a:picLocks noGrp="1" noChangeAspect="1"/>
          </p:cNvPicPr>
          <p:nvPr>
            <p:ph idx="1"/>
          </p:nvPr>
        </p:nvPicPr>
        <p:blipFill>
          <a:blip r:embed="rId2"/>
          <a:stretch>
            <a:fillRect/>
          </a:stretch>
        </p:blipFill>
        <p:spPr>
          <a:xfrm>
            <a:off x="1219200" y="533400"/>
            <a:ext cx="6553200" cy="5867400"/>
          </a:xfrm>
        </p:spPr>
      </p:pic>
    </p:spTree>
  </p:cSld>
  <p:clrMapOvr>
    <a:masterClrMapping/>
  </p:clrMapOvr>
  <p:transition advClick="0" advTm="20000">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err="1" smtClean="0"/>
              <a:t>Sonda</a:t>
            </a:r>
            <a:r>
              <a:rPr lang="en-US" dirty="0" smtClean="0"/>
              <a:t> </a:t>
            </a:r>
            <a:r>
              <a:rPr lang="en-US" dirty="0" err="1" smtClean="0"/>
              <a:t>spatiala</a:t>
            </a:r>
            <a:r>
              <a:rPr lang="en-US" dirty="0" smtClean="0"/>
              <a:t> Magellan</a:t>
            </a:r>
            <a:endParaRPr lang="en-US" dirty="0"/>
          </a:p>
        </p:txBody>
      </p:sp>
      <p:sp>
        <p:nvSpPr>
          <p:cNvPr id="3" name="Content Placeholder 2"/>
          <p:cNvSpPr>
            <a:spLocks noGrp="1"/>
          </p:cNvSpPr>
          <p:nvPr>
            <p:ph idx="1"/>
          </p:nvPr>
        </p:nvSpPr>
        <p:spPr>
          <a:xfrm>
            <a:off x="457200" y="990600"/>
            <a:ext cx="8229600" cy="5318760"/>
          </a:xfrm>
        </p:spPr>
        <p:txBody>
          <a:bodyPr>
            <a:normAutofit/>
          </a:bodyPr>
          <a:lstStyle/>
          <a:p>
            <a:r>
              <a:rPr lang="vi-VN" sz="2400" b="1" i="1" dirty="0" smtClean="0"/>
              <a:t>Sonda Magellan</a:t>
            </a:r>
            <a:r>
              <a:rPr lang="en-US" sz="2400" b="1" i="1" dirty="0" smtClean="0"/>
              <a:t>,</a:t>
            </a:r>
            <a:r>
              <a:rPr lang="vi-VN" sz="2400" b="1" i="1" dirty="0" smtClean="0"/>
              <a:t>a fost o sondă spațială robot având o greutate de 1.035 kilograme, lansată de NASA</a:t>
            </a:r>
            <a:r>
              <a:rPr lang="en-US" sz="2400" b="1" i="1" dirty="0" smtClean="0"/>
              <a:t> </a:t>
            </a:r>
            <a:r>
              <a:rPr lang="vi-VN" sz="2400" b="1" i="1" dirty="0" smtClean="0"/>
              <a:t>la 4 mai 1989, ca să cartografieze suprafața planetei Venus prin tehnica radar și să măsoare gravitația planetei.</a:t>
            </a:r>
            <a:endParaRPr lang="en-US" sz="2400" b="1" i="1" dirty="0" smtClean="0"/>
          </a:p>
          <a:p>
            <a:endParaRPr lang="en-US" sz="2400" b="1" i="1" dirty="0" smtClean="0"/>
          </a:p>
          <a:p>
            <a:r>
              <a:rPr lang="vi-VN" sz="2400" b="1" i="1" dirty="0" smtClean="0"/>
              <a:t>A fost prima misiune interplanetară lansată de pe o navetă spațială. Magellan a fost cea de a patra misiune NASA trimisă spre Venus</a:t>
            </a:r>
            <a:r>
              <a:rPr lang="en-US" sz="2400" b="1" i="1" dirty="0" smtClean="0"/>
              <a:t>.</a:t>
            </a:r>
          </a:p>
          <a:p>
            <a:endParaRPr lang="it-IT" sz="2400" b="1" i="1" dirty="0" smtClean="0"/>
          </a:p>
          <a:p>
            <a:r>
              <a:rPr lang="it-IT" sz="2400" b="1" i="1" dirty="0" smtClean="0"/>
              <a:t>Durata misiunii: 10 august 1990-12 octombrie 1994 (4 ani, 2 luni, 2 zile)</a:t>
            </a:r>
            <a:endParaRPr lang="en-US" sz="2400" b="1" i="1" dirty="0"/>
          </a:p>
        </p:txBody>
      </p:sp>
    </p:spTree>
  </p:cSld>
  <p:clrMapOvr>
    <a:masterClrMapping/>
  </p:clrMapOvr>
  <p:transition advClick="0" advTm="20000">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46px-Magellan_at_Kennedy_Space_Center.jpg"/>
          <p:cNvPicPr>
            <a:picLocks noGrp="1" noChangeAspect="1"/>
          </p:cNvPicPr>
          <p:nvPr>
            <p:ph idx="1"/>
          </p:nvPr>
        </p:nvPicPr>
        <p:blipFill>
          <a:blip r:embed="rId2"/>
          <a:stretch>
            <a:fillRect/>
          </a:stretch>
        </p:blipFill>
        <p:spPr>
          <a:xfrm>
            <a:off x="2133600" y="0"/>
            <a:ext cx="4572000" cy="5562600"/>
          </a:xfrm>
        </p:spPr>
      </p:pic>
      <p:sp>
        <p:nvSpPr>
          <p:cNvPr id="5" name="TextBox 4"/>
          <p:cNvSpPr txBox="1"/>
          <p:nvPr/>
        </p:nvSpPr>
        <p:spPr>
          <a:xfrm>
            <a:off x="990600" y="5638800"/>
            <a:ext cx="6858000" cy="369332"/>
          </a:xfrm>
          <a:prstGeom prst="rect">
            <a:avLst/>
          </a:prstGeom>
          <a:noFill/>
        </p:spPr>
        <p:txBody>
          <a:bodyPr wrap="square" rtlCol="0">
            <a:spAutoFit/>
          </a:bodyPr>
          <a:lstStyle/>
          <a:p>
            <a:r>
              <a:rPr lang="en-US" dirty="0" smtClean="0"/>
              <a:t>                         </a:t>
            </a:r>
            <a:r>
              <a:rPr lang="en-US" b="1" i="1" dirty="0" smtClean="0"/>
              <a:t>Magellan la Kennedy Space Center</a:t>
            </a:r>
            <a:endParaRPr lang="en-US" b="1" i="1" dirty="0"/>
          </a:p>
        </p:txBody>
      </p:sp>
    </p:spTree>
  </p:cSld>
  <p:clrMapOvr>
    <a:masterClrMapping/>
  </p:clrMapOvr>
  <p:transition advClick="0" advTm="20000">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56960"/>
          </a:xfrm>
        </p:spPr>
        <p:txBody>
          <a:bodyPr/>
          <a:lstStyle/>
          <a:p>
            <a:r>
              <a:rPr lang="en-US" b="1" i="1" dirty="0" err="1" smtClean="0"/>
              <a:t>Bibliografie</a:t>
            </a:r>
            <a:r>
              <a:rPr lang="en-US" b="1" i="1" dirty="0" smtClean="0"/>
              <a:t>:</a:t>
            </a:r>
          </a:p>
          <a:p>
            <a:r>
              <a:rPr lang="en-US" b="1" i="1" dirty="0" smtClean="0">
                <a:hlinkClick r:id="rId2"/>
              </a:rPr>
              <a:t>http://ro.wikipedia.org/wiki/Galileo_sonda_spatiala</a:t>
            </a:r>
            <a:endParaRPr lang="en-US" b="1" i="1" dirty="0" smtClean="0"/>
          </a:p>
          <a:p>
            <a:r>
              <a:rPr lang="en-US" b="1" i="1" dirty="0" smtClean="0">
                <a:hlinkClick r:id="rId3"/>
              </a:rPr>
              <a:t>http://ro.wikipedia.org/wiki/Sonda_Magellan</a:t>
            </a:r>
            <a:endParaRPr lang="en-US" b="1" i="1" dirty="0" smtClean="0"/>
          </a:p>
          <a:p>
            <a:endParaRPr lang="en-US" b="1" i="1" dirty="0" smtClean="0"/>
          </a:p>
        </p:txBody>
      </p:sp>
    </p:spTree>
  </p:cSld>
  <p:clrMapOvr>
    <a:masterClrMapping/>
  </p:clrMapOvr>
  <p:transition advClick="0" advTm="20000">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Sonda</a:t>
            </a:r>
            <a:r>
              <a:rPr lang="en-US" dirty="0" smtClean="0"/>
              <a:t> </a:t>
            </a:r>
            <a:r>
              <a:rPr lang="en-US" dirty="0" err="1" smtClean="0"/>
              <a:t>spatiala</a:t>
            </a:r>
            <a:endParaRPr lang="en-US" dirty="0"/>
          </a:p>
        </p:txBody>
      </p:sp>
      <p:sp>
        <p:nvSpPr>
          <p:cNvPr id="3" name="Content Placeholder 2"/>
          <p:cNvSpPr>
            <a:spLocks noGrp="1"/>
          </p:cNvSpPr>
          <p:nvPr>
            <p:ph idx="1"/>
          </p:nvPr>
        </p:nvSpPr>
        <p:spPr/>
        <p:txBody>
          <a:bodyPr>
            <a:normAutofit/>
          </a:bodyPr>
          <a:lstStyle/>
          <a:p>
            <a:r>
              <a:rPr lang="vi-VN" sz="2600" b="1" i="1" dirty="0" smtClean="0"/>
              <a:t>Sondele spațiale sunt obiecte artificiale trimise dincolo de zona gravitațională terestră. Prima sondă spațială a fost Luna-1 (Lunik-1) lansată la 2 ianuarie 1959 spre Lună.</a:t>
            </a:r>
            <a:endParaRPr lang="en-US" sz="2600" b="1" i="1" dirty="0" smtClean="0"/>
          </a:p>
          <a:p>
            <a:r>
              <a:rPr lang="vi-VN" sz="2600" b="1" i="1" dirty="0" smtClean="0"/>
              <a:t>Sondele spațiale sunt misiuni spațiale fără echipaj uman la bord, fiind astfel mai simplu de realizat și prezentând riscuri mai mici.</a:t>
            </a:r>
            <a:endParaRPr lang="en-US" sz="2600" b="1" i="1" dirty="0" smtClean="0"/>
          </a:p>
          <a:p>
            <a:r>
              <a:rPr lang="vi-VN" sz="2600" b="1" i="1" dirty="0" smtClean="0"/>
              <a:t>Modelele recente pot fi pe de-o parte conduse prin radio de pe Pământ, dar dacă sunt trimise la mari depărtări, unde semnalele radio ajung abia după minute, ore sau chiar zile de la transmitere</a:t>
            </a:r>
            <a:r>
              <a:rPr lang="en-US" sz="2600" b="1" i="1" dirty="0" smtClean="0"/>
              <a:t>.</a:t>
            </a:r>
            <a:endParaRPr lang="en-US" sz="2600" b="1" i="1" dirty="0"/>
          </a:p>
        </p:txBody>
      </p:sp>
    </p:spTree>
  </p:cSld>
  <p:clrMapOvr>
    <a:masterClrMapping/>
  </p:clrMapOvr>
  <p:transition advClick="0" advTm="20000">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57px-MRO_01.jpg"/>
          <p:cNvPicPr>
            <a:picLocks noGrp="1" noChangeAspect="1"/>
          </p:cNvPicPr>
          <p:nvPr>
            <p:ph idx="1"/>
          </p:nvPr>
        </p:nvPicPr>
        <p:blipFill>
          <a:blip r:embed="rId2"/>
          <a:stretch>
            <a:fillRect/>
          </a:stretch>
        </p:blipFill>
        <p:spPr>
          <a:xfrm>
            <a:off x="609600" y="457200"/>
            <a:ext cx="7848600" cy="5943600"/>
          </a:xfrm>
        </p:spPr>
      </p:pic>
    </p:spTree>
  </p:cSld>
  <p:clrMapOvr>
    <a:masterClrMapping/>
  </p:clrMapOvr>
  <p:transition advClick="0" advTm="20000">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Sonda</a:t>
            </a:r>
            <a:r>
              <a:rPr lang="en-US" dirty="0" smtClean="0"/>
              <a:t> </a:t>
            </a:r>
            <a:r>
              <a:rPr lang="en-US" dirty="0" err="1" smtClean="0"/>
              <a:t>spatiala</a:t>
            </a:r>
            <a:r>
              <a:rPr lang="en-US" dirty="0" smtClean="0"/>
              <a:t> Pioneer 10</a:t>
            </a:r>
            <a:br>
              <a:rPr lang="en-US" dirty="0" smtClean="0"/>
            </a:br>
            <a:endParaRPr lang="en-US" dirty="0"/>
          </a:p>
        </p:txBody>
      </p:sp>
      <p:sp>
        <p:nvSpPr>
          <p:cNvPr id="3" name="Content Placeholder 2"/>
          <p:cNvSpPr>
            <a:spLocks noGrp="1"/>
          </p:cNvSpPr>
          <p:nvPr>
            <p:ph idx="1"/>
          </p:nvPr>
        </p:nvSpPr>
        <p:spPr>
          <a:xfrm>
            <a:off x="457200" y="990600"/>
            <a:ext cx="8229600" cy="5562600"/>
          </a:xfrm>
        </p:spPr>
        <p:txBody>
          <a:bodyPr>
            <a:normAutofit lnSpcReduction="10000"/>
          </a:bodyPr>
          <a:lstStyle/>
          <a:p>
            <a:r>
              <a:rPr lang="it-IT" sz="2400" b="1" i="1" dirty="0" smtClean="0"/>
              <a:t>Sonda a fost lansata la 2 martie 1972.</a:t>
            </a:r>
          </a:p>
          <a:p>
            <a:r>
              <a:rPr lang="en-US" sz="2400" b="1" i="1" dirty="0" smtClean="0"/>
              <a:t>In 13 </a:t>
            </a:r>
            <a:r>
              <a:rPr lang="en-US" sz="2400" b="1" i="1" dirty="0" err="1" smtClean="0"/>
              <a:t>iunie</a:t>
            </a:r>
            <a:r>
              <a:rPr lang="en-US" sz="2400" b="1" i="1" dirty="0" smtClean="0"/>
              <a:t> 1983, </a:t>
            </a:r>
            <a:r>
              <a:rPr lang="en-US" sz="2400" b="1" i="1" dirty="0" err="1" smtClean="0"/>
              <a:t>sonda</a:t>
            </a:r>
            <a:r>
              <a:rPr lang="en-US" sz="2400" b="1" i="1" dirty="0" smtClean="0"/>
              <a:t> </a:t>
            </a:r>
            <a:r>
              <a:rPr lang="en-US" sz="2400" b="1" i="1" dirty="0" err="1" smtClean="0"/>
              <a:t>spatiala</a:t>
            </a:r>
            <a:r>
              <a:rPr lang="en-US" sz="2400" b="1" i="1" dirty="0" smtClean="0"/>
              <a:t> Pioneer 10 a </a:t>
            </a:r>
            <a:r>
              <a:rPr lang="en-US" sz="2400" b="1" i="1" dirty="0" err="1" smtClean="0"/>
              <a:t>strabatut</a:t>
            </a:r>
            <a:r>
              <a:rPr lang="en-US" sz="2400" b="1" i="1" dirty="0" smtClean="0"/>
              <a:t> </a:t>
            </a:r>
            <a:r>
              <a:rPr lang="en-US" sz="2400" b="1" i="1" dirty="0" err="1" smtClean="0"/>
              <a:t>orbita</a:t>
            </a:r>
            <a:r>
              <a:rPr lang="en-US" sz="2400" b="1" i="1" dirty="0" smtClean="0"/>
              <a:t> </a:t>
            </a:r>
            <a:r>
              <a:rPr lang="en-US" sz="2400" b="1" i="1" dirty="0" err="1" smtClean="0"/>
              <a:t>planetei</a:t>
            </a:r>
            <a:r>
              <a:rPr lang="en-US" sz="2400" b="1" i="1" dirty="0" smtClean="0"/>
              <a:t> </a:t>
            </a:r>
            <a:r>
              <a:rPr lang="en-US" sz="2400" b="1" i="1" dirty="0" err="1" smtClean="0"/>
              <a:t>Neptun</a:t>
            </a:r>
            <a:r>
              <a:rPr lang="en-US" sz="2400" b="1" i="1" dirty="0" smtClean="0"/>
              <a:t> </a:t>
            </a:r>
            <a:r>
              <a:rPr lang="en-US" sz="2400" b="1" i="1" dirty="0" err="1" smtClean="0"/>
              <a:t>si</a:t>
            </a:r>
            <a:r>
              <a:rPr lang="en-US" sz="2400" b="1" i="1" dirty="0" smtClean="0"/>
              <a:t> a </a:t>
            </a:r>
            <a:r>
              <a:rPr lang="en-US" sz="2400" b="1" i="1" dirty="0" err="1" smtClean="0"/>
              <a:t>devenit</a:t>
            </a:r>
            <a:r>
              <a:rPr lang="en-US" sz="2400" b="1" i="1" dirty="0" smtClean="0"/>
              <a:t> </a:t>
            </a:r>
            <a:r>
              <a:rPr lang="en-US" sz="2400" b="1" i="1" dirty="0" err="1" smtClean="0"/>
              <a:t>primul</a:t>
            </a:r>
            <a:r>
              <a:rPr lang="en-US" sz="2400" b="1" i="1" dirty="0" smtClean="0"/>
              <a:t> </a:t>
            </a:r>
            <a:r>
              <a:rPr lang="en-US" sz="2400" b="1" i="1" dirty="0" err="1" smtClean="0"/>
              <a:t>obiect</a:t>
            </a:r>
            <a:r>
              <a:rPr lang="en-US" sz="2400" b="1" i="1" dirty="0" smtClean="0"/>
              <a:t> </a:t>
            </a:r>
            <a:r>
              <a:rPr lang="en-US" sz="2400" b="1" i="1" dirty="0" err="1" smtClean="0"/>
              <a:t>construit</a:t>
            </a:r>
            <a:r>
              <a:rPr lang="en-US" sz="2400" b="1" i="1" dirty="0" smtClean="0"/>
              <a:t> de </a:t>
            </a:r>
            <a:r>
              <a:rPr lang="en-US" sz="2400" b="1" i="1" dirty="0" err="1" smtClean="0"/>
              <a:t>om</a:t>
            </a:r>
            <a:r>
              <a:rPr lang="en-US" sz="2400" b="1" i="1" dirty="0" smtClean="0"/>
              <a:t> care a </a:t>
            </a:r>
            <a:r>
              <a:rPr lang="en-US" sz="2400" b="1" i="1" dirty="0" err="1" smtClean="0"/>
              <a:t>parasit</a:t>
            </a:r>
            <a:r>
              <a:rPr lang="en-US" sz="2400" b="1" i="1" dirty="0" smtClean="0"/>
              <a:t> </a:t>
            </a:r>
            <a:r>
              <a:rPr lang="en-US" sz="2400" b="1" i="1" dirty="0" err="1" smtClean="0"/>
              <a:t>sistemul</a:t>
            </a:r>
            <a:r>
              <a:rPr lang="en-US" sz="2400" b="1" i="1" dirty="0" smtClean="0"/>
              <a:t> </a:t>
            </a:r>
            <a:r>
              <a:rPr lang="en-US" sz="2400" b="1" i="1" dirty="0" err="1" smtClean="0"/>
              <a:t>nostru</a:t>
            </a:r>
            <a:r>
              <a:rPr lang="en-US" sz="2400" b="1" i="1" dirty="0" smtClean="0"/>
              <a:t> solar.</a:t>
            </a:r>
          </a:p>
          <a:p>
            <a:r>
              <a:rPr lang="en-US" sz="2400" b="1" i="1" dirty="0" smtClean="0"/>
              <a:t>Ea se </a:t>
            </a:r>
            <a:r>
              <a:rPr lang="en-US" sz="2400" b="1" i="1" dirty="0" err="1" smtClean="0"/>
              <a:t>deplaseaza</a:t>
            </a:r>
            <a:r>
              <a:rPr lang="en-US" sz="2400" b="1" i="1" dirty="0" smtClean="0"/>
              <a:t> in </a:t>
            </a:r>
            <a:r>
              <a:rPr lang="en-US" sz="2400" b="1" i="1" dirty="0" err="1" smtClean="0"/>
              <a:t>linie</a:t>
            </a:r>
            <a:r>
              <a:rPr lang="en-US" sz="2400" b="1" i="1" dirty="0" smtClean="0"/>
              <a:t> </a:t>
            </a:r>
            <a:r>
              <a:rPr lang="en-US" sz="2400" b="1" i="1" dirty="0" err="1" smtClean="0"/>
              <a:t>dreapta</a:t>
            </a:r>
            <a:r>
              <a:rPr lang="en-US" sz="2400" b="1" i="1" dirty="0" smtClean="0"/>
              <a:t> </a:t>
            </a:r>
            <a:r>
              <a:rPr lang="en-US" sz="2400" b="1" i="1" dirty="0" err="1" smtClean="0"/>
              <a:t>fata</a:t>
            </a:r>
            <a:r>
              <a:rPr lang="en-US" sz="2400" b="1" i="1" dirty="0" smtClean="0"/>
              <a:t> de </a:t>
            </a:r>
            <a:r>
              <a:rPr lang="en-US" sz="2400" b="1" i="1" dirty="0" err="1" smtClean="0"/>
              <a:t>Soare</a:t>
            </a:r>
            <a:r>
              <a:rPr lang="en-US" sz="2400" b="1" i="1" dirty="0" smtClean="0"/>
              <a:t>, la o </a:t>
            </a:r>
            <a:r>
              <a:rPr lang="en-US" sz="2400" b="1" i="1" dirty="0" err="1" smtClean="0"/>
              <a:t>viteza</a:t>
            </a:r>
            <a:r>
              <a:rPr lang="en-US" sz="2400" b="1" i="1" dirty="0" smtClean="0"/>
              <a:t> </a:t>
            </a:r>
            <a:r>
              <a:rPr lang="en-US" sz="2400" b="1" i="1" dirty="0" err="1" smtClean="0"/>
              <a:t>constanta</a:t>
            </a:r>
            <a:r>
              <a:rPr lang="en-US" sz="2400" b="1" i="1" dirty="0" smtClean="0"/>
              <a:t> de </a:t>
            </a:r>
            <a:r>
              <a:rPr lang="en-US" sz="2400" b="1" i="1" dirty="0" err="1" smtClean="0"/>
              <a:t>aproximativ</a:t>
            </a:r>
            <a:r>
              <a:rPr lang="en-US" sz="2400" b="1" i="1" dirty="0" smtClean="0"/>
              <a:t> 12 km/sec.</a:t>
            </a:r>
          </a:p>
          <a:p>
            <a:r>
              <a:rPr lang="en-US" sz="2400" b="1" i="1" dirty="0" smtClean="0"/>
              <a:t>La 30 de </a:t>
            </a:r>
            <a:r>
              <a:rPr lang="en-US" sz="2400" b="1" i="1" dirty="0" err="1" smtClean="0"/>
              <a:t>ani</a:t>
            </a:r>
            <a:r>
              <a:rPr lang="en-US" sz="2400" b="1" i="1" dirty="0" smtClean="0"/>
              <a:t> de la </a:t>
            </a:r>
            <a:r>
              <a:rPr lang="en-US" sz="2400" b="1" i="1" dirty="0" err="1" smtClean="0"/>
              <a:t>lansarea</a:t>
            </a:r>
            <a:r>
              <a:rPr lang="en-US" sz="2400" b="1" i="1" dirty="0" smtClean="0"/>
              <a:t> </a:t>
            </a:r>
            <a:r>
              <a:rPr lang="en-US" sz="2400" b="1" i="1" dirty="0" err="1" smtClean="0"/>
              <a:t>sa</a:t>
            </a:r>
            <a:r>
              <a:rPr lang="en-US" sz="2400" b="1" i="1" dirty="0" smtClean="0"/>
              <a:t>, </a:t>
            </a:r>
            <a:r>
              <a:rPr lang="en-US" sz="2400" b="1" i="1" dirty="0" err="1" smtClean="0"/>
              <a:t>pe</a:t>
            </a:r>
            <a:r>
              <a:rPr lang="en-US" sz="2400" b="1" i="1" dirty="0" smtClean="0"/>
              <a:t> 27 </a:t>
            </a:r>
            <a:r>
              <a:rPr lang="en-US" sz="2400" b="1" i="1" dirty="0" err="1" smtClean="0"/>
              <a:t>aprilie</a:t>
            </a:r>
            <a:r>
              <a:rPr lang="en-US" sz="2400" b="1" i="1" dirty="0" smtClean="0"/>
              <a:t> 2002, NASA a </a:t>
            </a:r>
            <a:r>
              <a:rPr lang="en-US" sz="2400" b="1" i="1" dirty="0" err="1" smtClean="0"/>
              <a:t>primit</a:t>
            </a:r>
            <a:r>
              <a:rPr lang="en-US" sz="2400" b="1" i="1" dirty="0" smtClean="0"/>
              <a:t> cu </a:t>
            </a:r>
            <a:r>
              <a:rPr lang="en-US" sz="2400" b="1" i="1" dirty="0" err="1" smtClean="0"/>
              <a:t>succes</a:t>
            </a:r>
            <a:r>
              <a:rPr lang="en-US" sz="2400" b="1" i="1" dirty="0" smtClean="0"/>
              <a:t> </a:t>
            </a:r>
            <a:r>
              <a:rPr lang="en-US" sz="2400" b="1" i="1" dirty="0" err="1" smtClean="0"/>
              <a:t>informatiile</a:t>
            </a:r>
            <a:r>
              <a:rPr lang="en-US" sz="2400" b="1" i="1" dirty="0" smtClean="0"/>
              <a:t> de </a:t>
            </a:r>
            <a:r>
              <a:rPr lang="en-US" sz="2400" b="1" i="1" dirty="0" err="1" smtClean="0"/>
              <a:t>telemetrie</a:t>
            </a:r>
            <a:r>
              <a:rPr lang="en-US" sz="2400" b="1" i="1" dirty="0" smtClean="0"/>
              <a:t> </a:t>
            </a:r>
            <a:r>
              <a:rPr lang="en-US" sz="2400" b="1" i="1" dirty="0" err="1" smtClean="0"/>
              <a:t>trimise</a:t>
            </a:r>
            <a:r>
              <a:rPr lang="en-US" sz="2400" b="1" i="1" dirty="0" smtClean="0"/>
              <a:t> de </a:t>
            </a:r>
            <a:r>
              <a:rPr lang="en-US" sz="2400" b="1" i="1" dirty="0" err="1" smtClean="0"/>
              <a:t>pe</a:t>
            </a:r>
            <a:r>
              <a:rPr lang="en-US" sz="2400" b="1" i="1" dirty="0" smtClean="0"/>
              <a:t> Pioneer 10, </a:t>
            </a:r>
            <a:r>
              <a:rPr lang="en-US" sz="2400" b="1" i="1" dirty="0" err="1" smtClean="0"/>
              <a:t>aceasta</a:t>
            </a:r>
            <a:r>
              <a:rPr lang="en-US" sz="2400" b="1" i="1" dirty="0" smtClean="0"/>
              <a:t> </a:t>
            </a:r>
            <a:r>
              <a:rPr lang="en-US" sz="2400" b="1" i="1" dirty="0" err="1" smtClean="0"/>
              <a:t>aflandu</a:t>
            </a:r>
            <a:r>
              <a:rPr lang="en-US" sz="2400" b="1" i="1" dirty="0" smtClean="0"/>
              <a:t>-se la o </a:t>
            </a:r>
            <a:r>
              <a:rPr lang="en-US" sz="2400" b="1" i="1" dirty="0" err="1" smtClean="0"/>
              <a:t>distanta</a:t>
            </a:r>
            <a:r>
              <a:rPr lang="en-US" sz="2400" b="1" i="1" dirty="0" smtClean="0"/>
              <a:t> de 7,57 mile de </a:t>
            </a:r>
            <a:r>
              <a:rPr lang="en-US" sz="2400" b="1" i="1" dirty="0" err="1" smtClean="0"/>
              <a:t>Pamant</a:t>
            </a:r>
            <a:r>
              <a:rPr lang="en-US" sz="2400" b="1" i="1" dirty="0" smtClean="0"/>
              <a:t>, </a:t>
            </a:r>
            <a:r>
              <a:rPr lang="en-US" sz="2400" b="1" i="1" dirty="0" err="1" smtClean="0"/>
              <a:t>timpul</a:t>
            </a:r>
            <a:r>
              <a:rPr lang="en-US" sz="2400" b="1" i="1" dirty="0" smtClean="0"/>
              <a:t> in care a </a:t>
            </a:r>
            <a:r>
              <a:rPr lang="en-US" sz="2400" b="1" i="1" dirty="0" err="1" smtClean="0"/>
              <a:t>fost</a:t>
            </a:r>
            <a:r>
              <a:rPr lang="en-US" sz="2400" b="1" i="1" dirty="0" smtClean="0"/>
              <a:t> </a:t>
            </a:r>
            <a:r>
              <a:rPr lang="en-US" sz="2400" b="1" i="1" dirty="0" err="1" smtClean="0"/>
              <a:t>primit</a:t>
            </a:r>
            <a:r>
              <a:rPr lang="en-US" sz="2400" b="1" i="1" dirty="0" smtClean="0"/>
              <a:t> </a:t>
            </a:r>
            <a:r>
              <a:rPr lang="en-US" sz="2400" b="1" i="1" dirty="0" err="1" smtClean="0"/>
              <a:t>semnalul</a:t>
            </a:r>
            <a:r>
              <a:rPr lang="en-US" sz="2400" b="1" i="1" dirty="0" smtClean="0"/>
              <a:t> </a:t>
            </a:r>
            <a:r>
              <a:rPr lang="en-US" sz="2400" b="1" i="1" dirty="0" err="1" smtClean="0"/>
              <a:t>fiind</a:t>
            </a:r>
            <a:r>
              <a:rPr lang="en-US" sz="2400" b="1" i="1" dirty="0" smtClean="0"/>
              <a:t> (in </a:t>
            </a:r>
            <a:r>
              <a:rPr lang="en-US" sz="2400" b="1" i="1" dirty="0" err="1" smtClean="0"/>
              <a:t>raport</a:t>
            </a:r>
            <a:r>
              <a:rPr lang="en-US" sz="2400" b="1" i="1" dirty="0" smtClean="0"/>
              <a:t> cu </a:t>
            </a:r>
            <a:r>
              <a:rPr lang="en-US" sz="2400" b="1" i="1" dirty="0" err="1" smtClean="0"/>
              <a:t>viteza</a:t>
            </a:r>
            <a:r>
              <a:rPr lang="en-US" sz="2400" b="1" i="1" dirty="0" smtClean="0"/>
              <a:t> </a:t>
            </a:r>
            <a:r>
              <a:rPr lang="en-US" sz="2400" b="1" i="1" dirty="0" err="1" smtClean="0"/>
              <a:t>luminii</a:t>
            </a:r>
            <a:r>
              <a:rPr lang="en-US" sz="2400" b="1" i="1" dirty="0" smtClean="0"/>
              <a:t>) de 22 de ore </a:t>
            </a:r>
            <a:r>
              <a:rPr lang="en-US" sz="2400" b="1" i="1" dirty="0" err="1" smtClean="0"/>
              <a:t>si</a:t>
            </a:r>
            <a:r>
              <a:rPr lang="en-US" sz="2400" b="1" i="1" dirty="0" smtClean="0"/>
              <a:t> 35 de minute.</a:t>
            </a:r>
          </a:p>
          <a:p>
            <a:r>
              <a:rPr lang="en-US" sz="2400" b="1" i="1" dirty="0" smtClean="0"/>
              <a:t>In </a:t>
            </a:r>
            <a:r>
              <a:rPr lang="en-US" sz="2400" b="1" i="1" dirty="0" err="1" smtClean="0"/>
              <a:t>prezent</a:t>
            </a:r>
            <a:r>
              <a:rPr lang="en-US" sz="2400" b="1" i="1" dirty="0" smtClean="0"/>
              <a:t>, </a:t>
            </a:r>
            <a:r>
              <a:rPr lang="en-US" sz="2400" b="1" i="1" dirty="0" err="1" smtClean="0"/>
              <a:t>naveta</a:t>
            </a:r>
            <a:r>
              <a:rPr lang="en-US" sz="2400" b="1" i="1" dirty="0" smtClean="0"/>
              <a:t> </a:t>
            </a:r>
            <a:r>
              <a:rPr lang="en-US" sz="2400" b="1" i="1" dirty="0" err="1" smtClean="0"/>
              <a:t>spatiala</a:t>
            </a:r>
            <a:r>
              <a:rPr lang="en-US" sz="2400" b="1" i="1" dirty="0" smtClean="0"/>
              <a:t> se </a:t>
            </a:r>
            <a:r>
              <a:rPr lang="en-US" sz="2400" b="1" i="1" dirty="0" err="1" smtClean="0"/>
              <a:t>indreapta</a:t>
            </a:r>
            <a:r>
              <a:rPr lang="en-US" sz="2400" b="1" i="1" dirty="0" smtClean="0"/>
              <a:t> </a:t>
            </a:r>
            <a:r>
              <a:rPr lang="en-US" sz="2400" b="1" i="1" dirty="0" err="1" smtClean="0"/>
              <a:t>spre</a:t>
            </a:r>
            <a:r>
              <a:rPr lang="en-US" sz="2400" b="1" i="1" dirty="0" smtClean="0"/>
              <a:t> </a:t>
            </a:r>
            <a:r>
              <a:rPr lang="en-US" sz="2400" b="1" i="1" dirty="0" err="1" smtClean="0"/>
              <a:t>steaua</a:t>
            </a:r>
            <a:r>
              <a:rPr lang="en-US" sz="2400" b="1" i="1" dirty="0" smtClean="0"/>
              <a:t> </a:t>
            </a:r>
            <a:r>
              <a:rPr lang="en-US" sz="2400" b="1" i="1" dirty="0" err="1" smtClean="0"/>
              <a:t>rosie</a:t>
            </a:r>
            <a:r>
              <a:rPr lang="en-US" sz="2400" b="1" i="1" dirty="0" smtClean="0"/>
              <a:t> </a:t>
            </a:r>
            <a:r>
              <a:rPr lang="en-US" sz="2400" b="1" i="1" dirty="0" err="1" smtClean="0"/>
              <a:t>Aldebaran</a:t>
            </a:r>
            <a:r>
              <a:rPr lang="en-US" sz="2400" b="1" i="1" dirty="0" smtClean="0"/>
              <a:t>, care </a:t>
            </a:r>
            <a:r>
              <a:rPr lang="en-US" sz="2400" b="1" i="1" dirty="0" err="1" smtClean="0"/>
              <a:t>formeaza</a:t>
            </a:r>
            <a:r>
              <a:rPr lang="en-US" sz="2400" b="1" i="1" dirty="0" smtClean="0"/>
              <a:t> </a:t>
            </a:r>
            <a:r>
              <a:rPr lang="en-US" sz="2400" b="1" i="1" dirty="0" err="1" smtClean="0"/>
              <a:t>ochiul</a:t>
            </a:r>
            <a:r>
              <a:rPr lang="en-US" sz="2400" b="1" i="1" dirty="0" smtClean="0"/>
              <a:t> </a:t>
            </a:r>
            <a:r>
              <a:rPr lang="en-US" sz="2400" b="1" i="1" dirty="0" err="1" smtClean="0"/>
              <a:t>constelatiei</a:t>
            </a:r>
            <a:r>
              <a:rPr lang="en-US" sz="2400" b="1" i="1" dirty="0" smtClean="0"/>
              <a:t> Taurus.</a:t>
            </a:r>
            <a:endParaRPr lang="en-US" sz="2400" b="1" i="1" dirty="0"/>
          </a:p>
        </p:txBody>
      </p:sp>
    </p:spTree>
  </p:cSld>
  <p:clrMapOvr>
    <a:masterClrMapping/>
  </p:clrMapOvr>
  <p:transition advClick="0" advTm="20000">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458maxim.jpg"/>
          <p:cNvPicPr>
            <a:picLocks noGrp="1" noChangeAspect="1"/>
          </p:cNvPicPr>
          <p:nvPr>
            <p:ph idx="1"/>
          </p:nvPr>
        </p:nvPicPr>
        <p:blipFill>
          <a:blip r:embed="rId2"/>
          <a:stretch>
            <a:fillRect/>
          </a:stretch>
        </p:blipFill>
        <p:spPr>
          <a:xfrm>
            <a:off x="914400" y="896937"/>
            <a:ext cx="7162800" cy="5124450"/>
          </a:xfrm>
        </p:spPr>
      </p:pic>
    </p:spTree>
  </p:cSld>
  <p:clrMapOvr>
    <a:masterClrMapping/>
  </p:clrMapOvr>
  <p:transition advClick="0" advTm="20000">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err="1" smtClean="0"/>
              <a:t>Programul</a:t>
            </a:r>
            <a:r>
              <a:rPr lang="en-US" dirty="0" smtClean="0"/>
              <a:t> Voyager</a:t>
            </a:r>
            <a:endParaRPr lang="en-US" dirty="0"/>
          </a:p>
        </p:txBody>
      </p:sp>
      <p:sp>
        <p:nvSpPr>
          <p:cNvPr id="3" name="Content Placeholder 2"/>
          <p:cNvSpPr>
            <a:spLocks noGrp="1"/>
          </p:cNvSpPr>
          <p:nvPr>
            <p:ph idx="1"/>
          </p:nvPr>
        </p:nvSpPr>
        <p:spPr>
          <a:xfrm>
            <a:off x="0" y="1524000"/>
            <a:ext cx="8686800" cy="4495800"/>
          </a:xfrm>
        </p:spPr>
        <p:txBody>
          <a:bodyPr>
            <a:normAutofit/>
          </a:bodyPr>
          <a:lstStyle/>
          <a:p>
            <a:r>
              <a:rPr lang="vi-VN" sz="2400" b="1" i="1" dirty="0" smtClean="0"/>
              <a:t>Programul Voyager este alcătuit din două sond</a:t>
            </a:r>
            <a:r>
              <a:rPr lang="en-US" sz="2400" b="1" i="1" dirty="0" smtClean="0"/>
              <a:t>e</a:t>
            </a:r>
            <a:r>
              <a:rPr lang="vi-VN" sz="2400" b="1" i="1" dirty="0" smtClean="0"/>
              <a:t> spațiale, Voyager 1 și Voyager 2.</a:t>
            </a:r>
            <a:endParaRPr lang="en-US" sz="2400" b="1" i="1" dirty="0" smtClean="0"/>
          </a:p>
          <a:p>
            <a:endParaRPr lang="en-US" sz="2400" b="1" i="1" dirty="0" smtClean="0"/>
          </a:p>
          <a:p>
            <a:r>
              <a:rPr lang="vi-VN" sz="2400" b="1" i="1" dirty="0" smtClean="0"/>
              <a:t>Acestea au fost lansate în 1977, pentru a profita de poziția favorabilă a planetelor de la sfârșitul anilor ’70.</a:t>
            </a:r>
            <a:endParaRPr lang="en-US" sz="2400" b="1" i="1" dirty="0" smtClean="0"/>
          </a:p>
          <a:p>
            <a:endParaRPr lang="en-US" sz="2400" b="1" i="1" dirty="0" smtClean="0"/>
          </a:p>
          <a:p>
            <a:r>
              <a:rPr lang="vi-VN" sz="2400" b="1" i="1" dirty="0" smtClean="0"/>
              <a:t>Scopul oficial al misiunilor era studierea planetelor Saturn și Jupiter, acesta fiind însă depășit, în acest moment sondele (încă în stare de funcționare) fiind la marginea sistemului solar, mult dincolo de orbita lui Pluto.</a:t>
            </a:r>
            <a:endParaRPr lang="en-US" sz="2400" b="1" i="1" dirty="0"/>
          </a:p>
        </p:txBody>
      </p:sp>
    </p:spTree>
  </p:cSld>
  <p:clrMapOvr>
    <a:masterClrMapping/>
  </p:clrMapOvr>
  <p:transition advClick="0" advTm="20000">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21px-Voyager_Path.svg.png"/>
          <p:cNvPicPr>
            <a:picLocks noGrp="1" noChangeAspect="1"/>
          </p:cNvPicPr>
          <p:nvPr>
            <p:ph idx="1"/>
          </p:nvPr>
        </p:nvPicPr>
        <p:blipFill>
          <a:blip r:embed="rId2"/>
          <a:stretch>
            <a:fillRect/>
          </a:stretch>
        </p:blipFill>
        <p:spPr>
          <a:xfrm>
            <a:off x="0" y="0"/>
            <a:ext cx="5105400" cy="4241518"/>
          </a:xfrm>
        </p:spPr>
      </p:pic>
      <p:pic>
        <p:nvPicPr>
          <p:cNvPr id="5" name="Picture 4" descr="Voyager1si2.jpg"/>
          <p:cNvPicPr>
            <a:picLocks noChangeAspect="1"/>
          </p:cNvPicPr>
          <p:nvPr/>
        </p:nvPicPr>
        <p:blipFill>
          <a:blip r:embed="rId3"/>
          <a:stretch>
            <a:fillRect/>
          </a:stretch>
        </p:blipFill>
        <p:spPr>
          <a:xfrm>
            <a:off x="3941446" y="3352800"/>
            <a:ext cx="5202553" cy="3505200"/>
          </a:xfrm>
          <a:prstGeom prst="rect">
            <a:avLst/>
          </a:prstGeom>
        </p:spPr>
      </p:pic>
    </p:spTree>
  </p:cSld>
  <p:clrMapOvr>
    <a:masterClrMapping/>
  </p:clrMapOvr>
  <p:transition advClick="0" advTm="20000">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it-IT" sz="3300" dirty="0" smtClean="0"/>
              <a:t/>
            </a:r>
            <a:br>
              <a:rPr lang="it-IT" sz="3300" dirty="0" smtClean="0"/>
            </a:br>
            <a:r>
              <a:rPr lang="it-IT" sz="3300" dirty="0" smtClean="0"/>
              <a:t>Sonda spatiala Voyager 1 a ajuns la marginea sistemului nostru solar</a:t>
            </a:r>
            <a:r>
              <a:rPr lang="it-IT" dirty="0" smtClean="0"/>
              <a:t/>
            </a:r>
            <a:br>
              <a:rPr lang="it-IT" dirty="0" smtClean="0"/>
            </a:br>
            <a:endParaRPr lang="en-US" dirty="0"/>
          </a:p>
        </p:txBody>
      </p:sp>
      <p:sp>
        <p:nvSpPr>
          <p:cNvPr id="3" name="Content Placeholder 2"/>
          <p:cNvSpPr>
            <a:spLocks noGrp="1"/>
          </p:cNvSpPr>
          <p:nvPr>
            <p:ph idx="1"/>
          </p:nvPr>
        </p:nvSpPr>
        <p:spPr>
          <a:xfrm>
            <a:off x="457200" y="1143000"/>
            <a:ext cx="8229600" cy="5486400"/>
          </a:xfrm>
        </p:spPr>
        <p:txBody>
          <a:bodyPr/>
          <a:lstStyle/>
          <a:p>
            <a:r>
              <a:rPr lang="en-US" sz="2400" b="1" i="1" dirty="0" smtClean="0"/>
              <a:t>Din </a:t>
            </a:r>
            <a:r>
              <a:rPr lang="en-US" sz="2400" b="1" i="1" dirty="0" err="1" smtClean="0"/>
              <a:t>februarie</a:t>
            </a:r>
            <a:r>
              <a:rPr lang="en-US" sz="2400" b="1" i="1" dirty="0" smtClean="0"/>
              <a:t> 1998 Voyager 1 </a:t>
            </a:r>
            <a:r>
              <a:rPr lang="en-US" sz="2400" b="1" i="1" dirty="0" err="1" smtClean="0"/>
              <a:t>este</a:t>
            </a:r>
            <a:r>
              <a:rPr lang="en-US" sz="2400" b="1" i="1" dirty="0" smtClean="0"/>
              <a:t> </a:t>
            </a:r>
            <a:r>
              <a:rPr lang="en-US" sz="2400" b="1" i="1" dirty="0" err="1" smtClean="0"/>
              <a:t>si</a:t>
            </a:r>
            <a:r>
              <a:rPr lang="en-US" sz="2400" b="1" i="1" dirty="0" smtClean="0"/>
              <a:t> </a:t>
            </a:r>
            <a:r>
              <a:rPr lang="en-US" sz="2400" b="1" i="1" dirty="0" err="1" smtClean="0"/>
              <a:t>va</a:t>
            </a:r>
            <a:r>
              <a:rPr lang="en-US" sz="2400" b="1" i="1" dirty="0" smtClean="0"/>
              <a:t> </a:t>
            </a:r>
            <a:r>
              <a:rPr lang="en-US" sz="2400" b="1" i="1" dirty="0" err="1" smtClean="0"/>
              <a:t>ramane</a:t>
            </a:r>
            <a:r>
              <a:rPr lang="en-US" sz="2400" b="1" i="1" dirty="0" smtClean="0"/>
              <a:t> </a:t>
            </a:r>
            <a:r>
              <a:rPr lang="en-US" sz="2400" b="1" i="1" dirty="0" err="1" smtClean="0"/>
              <a:t>obiectul</a:t>
            </a:r>
            <a:r>
              <a:rPr lang="en-US" sz="2400" b="1" i="1" dirty="0" smtClean="0"/>
              <a:t> </a:t>
            </a:r>
            <a:r>
              <a:rPr lang="en-US" sz="2400" b="1" i="1" dirty="0" err="1" smtClean="0"/>
              <a:t>facut</a:t>
            </a:r>
            <a:r>
              <a:rPr lang="en-US" sz="2400" b="1" i="1" dirty="0" smtClean="0"/>
              <a:t> de </a:t>
            </a:r>
            <a:r>
              <a:rPr lang="en-US" sz="2400" b="1" i="1" dirty="0" err="1" smtClean="0"/>
              <a:t>om</a:t>
            </a:r>
            <a:r>
              <a:rPr lang="en-US" sz="2400" b="1" i="1" dirty="0" smtClean="0"/>
              <a:t> </a:t>
            </a:r>
            <a:r>
              <a:rPr lang="en-US" sz="2400" b="1" i="1" dirty="0" err="1" smtClean="0"/>
              <a:t>aflat</a:t>
            </a:r>
            <a:r>
              <a:rPr lang="en-US" sz="2400" b="1" i="1" dirty="0" smtClean="0"/>
              <a:t> la </a:t>
            </a:r>
            <a:r>
              <a:rPr lang="en-US" sz="2400" b="1" i="1" dirty="0" err="1" smtClean="0"/>
              <a:t>cea</a:t>
            </a:r>
            <a:r>
              <a:rPr lang="en-US" sz="2400" b="1" i="1" dirty="0" smtClean="0"/>
              <a:t> </a:t>
            </a:r>
            <a:r>
              <a:rPr lang="en-US" sz="2400" b="1" i="1" dirty="0" err="1" smtClean="0"/>
              <a:t>mai</a:t>
            </a:r>
            <a:r>
              <a:rPr lang="en-US" sz="2400" b="1" i="1" dirty="0" smtClean="0"/>
              <a:t> mare </a:t>
            </a:r>
            <a:r>
              <a:rPr lang="en-US" sz="2400" b="1" i="1" dirty="0" err="1" smtClean="0"/>
              <a:t>departare</a:t>
            </a:r>
            <a:r>
              <a:rPr lang="en-US" sz="2400" b="1" i="1" dirty="0" smtClean="0"/>
              <a:t> de </a:t>
            </a:r>
            <a:r>
              <a:rPr lang="en-US" sz="2400" b="1" i="1" dirty="0" err="1" smtClean="0"/>
              <a:t>Pamant</a:t>
            </a:r>
            <a:r>
              <a:rPr lang="en-US" sz="2400" b="1" i="1" dirty="0" smtClean="0"/>
              <a:t>, in </a:t>
            </a:r>
            <a:r>
              <a:rPr lang="en-US" sz="2400" b="1" i="1" dirty="0" err="1" smtClean="0"/>
              <a:t>acea</a:t>
            </a:r>
            <a:r>
              <a:rPr lang="en-US" sz="2400" b="1" i="1" dirty="0" smtClean="0"/>
              <a:t> </a:t>
            </a:r>
            <a:r>
              <a:rPr lang="en-US" sz="2400" b="1" i="1" dirty="0" err="1" smtClean="0"/>
              <a:t>luna</a:t>
            </a:r>
            <a:r>
              <a:rPr lang="en-US" sz="2400" b="1" i="1" dirty="0" smtClean="0"/>
              <a:t> </a:t>
            </a:r>
            <a:r>
              <a:rPr lang="en-US" sz="2400" b="1" i="1" dirty="0" err="1" smtClean="0"/>
              <a:t>depasind</a:t>
            </a:r>
            <a:r>
              <a:rPr lang="en-US" sz="2400" b="1" i="1" dirty="0" smtClean="0"/>
              <a:t> </a:t>
            </a:r>
            <a:r>
              <a:rPr lang="en-US" sz="2400" b="1" i="1" dirty="0" err="1" smtClean="0"/>
              <a:t>sonda</a:t>
            </a:r>
            <a:r>
              <a:rPr lang="en-US" sz="2400" b="1" i="1" dirty="0" smtClean="0"/>
              <a:t> Pioneer 10 in </a:t>
            </a:r>
            <a:r>
              <a:rPr lang="en-US" sz="2400" b="1" i="1" dirty="0" err="1" smtClean="0"/>
              <a:t>ceea</a:t>
            </a:r>
            <a:r>
              <a:rPr lang="en-US" sz="2400" b="1" i="1" dirty="0" smtClean="0"/>
              <a:t> </a:t>
            </a:r>
            <a:r>
              <a:rPr lang="en-US" sz="2400" b="1" i="1" dirty="0" err="1" smtClean="0"/>
              <a:t>ce</a:t>
            </a:r>
            <a:r>
              <a:rPr lang="en-US" sz="2400" b="1" i="1" dirty="0" smtClean="0"/>
              <a:t> </a:t>
            </a:r>
            <a:r>
              <a:rPr lang="en-US" sz="2400" b="1" i="1" dirty="0" err="1" smtClean="0"/>
              <a:t>priveste</a:t>
            </a:r>
            <a:r>
              <a:rPr lang="en-US" sz="2400" b="1" i="1" dirty="0" smtClean="0"/>
              <a:t> </a:t>
            </a:r>
            <a:r>
              <a:rPr lang="en-US" sz="2400" b="1" i="1" dirty="0" err="1" smtClean="0"/>
              <a:t>distanta</a:t>
            </a:r>
            <a:r>
              <a:rPr lang="en-US" sz="2400" b="1" i="1" dirty="0" smtClean="0"/>
              <a:t> </a:t>
            </a:r>
            <a:r>
              <a:rPr lang="en-US" sz="2400" b="1" i="1" dirty="0" err="1" smtClean="0"/>
              <a:t>dintre</a:t>
            </a:r>
            <a:r>
              <a:rPr lang="en-US" sz="2400" b="1" i="1" dirty="0" smtClean="0"/>
              <a:t> </a:t>
            </a:r>
            <a:r>
              <a:rPr lang="en-US" sz="2400" b="1" i="1" dirty="0" err="1" smtClean="0"/>
              <a:t>Pamant</a:t>
            </a:r>
            <a:r>
              <a:rPr lang="en-US" sz="2400" b="1" i="1" dirty="0" smtClean="0"/>
              <a:t> </a:t>
            </a:r>
            <a:r>
              <a:rPr lang="en-US" sz="2400" b="1" i="1" dirty="0" err="1" smtClean="0"/>
              <a:t>si</a:t>
            </a:r>
            <a:r>
              <a:rPr lang="en-US" sz="2400" b="1" i="1" dirty="0" smtClean="0"/>
              <a:t> </a:t>
            </a:r>
            <a:r>
              <a:rPr lang="en-US" sz="2400" b="1" i="1" dirty="0" err="1" smtClean="0"/>
              <a:t>sonda</a:t>
            </a:r>
            <a:r>
              <a:rPr lang="en-US" sz="2400" b="1" i="1" dirty="0" smtClean="0"/>
              <a:t>.</a:t>
            </a:r>
          </a:p>
          <a:p>
            <a:r>
              <a:rPr lang="en-US" sz="2400" b="1" i="1" dirty="0" smtClean="0"/>
              <a:t>Din </a:t>
            </a:r>
            <a:r>
              <a:rPr lang="en-US" sz="2400" b="1" i="1" dirty="0" err="1" smtClean="0"/>
              <a:t>iunie</a:t>
            </a:r>
            <a:r>
              <a:rPr lang="en-US" sz="2400" b="1" i="1" dirty="0" smtClean="0"/>
              <a:t> 2010 Voyager 1 nu a </a:t>
            </a:r>
            <a:r>
              <a:rPr lang="en-US" sz="2400" b="1" i="1" dirty="0" err="1" smtClean="0"/>
              <a:t>mai</a:t>
            </a:r>
            <a:r>
              <a:rPr lang="en-US" sz="2400" b="1" i="1" dirty="0" smtClean="0"/>
              <a:t> </a:t>
            </a:r>
            <a:r>
              <a:rPr lang="en-US" sz="2400" b="1" i="1" dirty="0" err="1" smtClean="0"/>
              <a:t>inregistrat</a:t>
            </a:r>
            <a:r>
              <a:rPr lang="en-US" sz="2400" b="1" i="1" dirty="0" smtClean="0"/>
              <a:t> </a:t>
            </a:r>
            <a:r>
              <a:rPr lang="en-US" sz="2400" b="1" i="1" dirty="0" err="1" smtClean="0"/>
              <a:t>niciun</a:t>
            </a:r>
            <a:r>
              <a:rPr lang="en-US" sz="2400" b="1" i="1" dirty="0" smtClean="0"/>
              <a:t> </a:t>
            </a:r>
            <a:r>
              <a:rPr lang="en-US" sz="2400" b="1" i="1" dirty="0" err="1" smtClean="0"/>
              <a:t>vant</a:t>
            </a:r>
            <a:r>
              <a:rPr lang="en-US" sz="2400" b="1" i="1" dirty="0" smtClean="0"/>
              <a:t> solar </a:t>
            </a:r>
            <a:r>
              <a:rPr lang="en-US" sz="2400" b="1" i="1" dirty="0" err="1" smtClean="0"/>
              <a:t>emis</a:t>
            </a:r>
            <a:r>
              <a:rPr lang="en-US" sz="2400" b="1" i="1" dirty="0" smtClean="0"/>
              <a:t> de </a:t>
            </a:r>
            <a:r>
              <a:rPr lang="en-US" sz="2400" b="1" i="1" dirty="0" err="1" smtClean="0"/>
              <a:t>Soare</a:t>
            </a:r>
            <a:r>
              <a:rPr lang="en-US" sz="2400" b="1" i="1" dirty="0" smtClean="0"/>
              <a:t>, </a:t>
            </a:r>
            <a:r>
              <a:rPr lang="en-US" sz="2400" b="1" i="1" dirty="0" err="1" smtClean="0"/>
              <a:t>presupunandu</a:t>
            </a:r>
            <a:r>
              <a:rPr lang="en-US" sz="2400" b="1" i="1" dirty="0" smtClean="0"/>
              <a:t>-se ca </a:t>
            </a:r>
            <a:r>
              <a:rPr lang="en-US" sz="2400" b="1" i="1" dirty="0" err="1" smtClean="0"/>
              <a:t>acestea</a:t>
            </a:r>
            <a:r>
              <a:rPr lang="en-US" sz="2400" b="1" i="1" dirty="0" smtClean="0"/>
              <a:t> se </a:t>
            </a:r>
            <a:r>
              <a:rPr lang="en-US" sz="2400" b="1" i="1" dirty="0" err="1" smtClean="0"/>
              <a:t>intorc</a:t>
            </a:r>
            <a:r>
              <a:rPr lang="en-US" sz="2400" b="1" i="1" dirty="0" smtClean="0"/>
              <a:t> </a:t>
            </a:r>
            <a:r>
              <a:rPr lang="en-US" sz="2400" b="1" i="1" dirty="0" err="1" smtClean="0"/>
              <a:t>catre</a:t>
            </a:r>
            <a:r>
              <a:rPr lang="en-US" sz="2400" b="1" i="1" dirty="0" smtClean="0"/>
              <a:t> </a:t>
            </a:r>
            <a:r>
              <a:rPr lang="en-US" sz="2400" b="1" i="1" dirty="0" err="1" smtClean="0"/>
              <a:t>sistemul</a:t>
            </a:r>
            <a:r>
              <a:rPr lang="en-US" sz="2400" b="1" i="1" dirty="0" smtClean="0"/>
              <a:t> solar </a:t>
            </a:r>
            <a:r>
              <a:rPr lang="en-US" sz="2400" b="1" i="1" dirty="0" err="1" smtClean="0"/>
              <a:t>impinse</a:t>
            </a:r>
            <a:r>
              <a:rPr lang="en-US" sz="2400" b="1" i="1" dirty="0" smtClean="0"/>
              <a:t> </a:t>
            </a:r>
            <a:r>
              <a:rPr lang="en-US" sz="2400" b="1" i="1" dirty="0" err="1" smtClean="0"/>
              <a:t>inapoi</a:t>
            </a:r>
            <a:r>
              <a:rPr lang="en-US" sz="2400" b="1" i="1" dirty="0" smtClean="0"/>
              <a:t> de </a:t>
            </a:r>
            <a:r>
              <a:rPr lang="en-US" sz="2400" b="1" i="1" dirty="0" err="1" smtClean="0"/>
              <a:t>vanturile</a:t>
            </a:r>
            <a:r>
              <a:rPr lang="en-US" sz="2400" b="1" i="1" dirty="0" smtClean="0"/>
              <a:t> din </a:t>
            </a:r>
            <a:r>
              <a:rPr lang="en-US" sz="2400" b="1" i="1" dirty="0" err="1" smtClean="0"/>
              <a:t>spatiul</a:t>
            </a:r>
            <a:r>
              <a:rPr lang="en-US" sz="2400" b="1" i="1" dirty="0" smtClean="0"/>
              <a:t> </a:t>
            </a:r>
            <a:r>
              <a:rPr lang="en-US" sz="2400" b="1" i="1" dirty="0" err="1" smtClean="0"/>
              <a:t>interstelar</a:t>
            </a:r>
            <a:r>
              <a:rPr lang="en-US" sz="2400" b="1" i="1" dirty="0" smtClean="0"/>
              <a:t>.</a:t>
            </a:r>
          </a:p>
          <a:p>
            <a:r>
              <a:rPr lang="en-US" sz="2400" b="1" i="1" dirty="0" err="1" smtClean="0"/>
              <a:t>Iunie</a:t>
            </a:r>
            <a:r>
              <a:rPr lang="en-US" sz="2400" b="1" i="1" dirty="0" smtClean="0"/>
              <a:t> 2012 </a:t>
            </a:r>
            <a:r>
              <a:rPr lang="en-US" sz="2400" b="1" i="1" dirty="0" err="1" smtClean="0"/>
              <a:t>este</a:t>
            </a:r>
            <a:r>
              <a:rPr lang="en-US" sz="2400" b="1" i="1" dirty="0" smtClean="0"/>
              <a:t> </a:t>
            </a:r>
            <a:r>
              <a:rPr lang="en-US" sz="2400" b="1" i="1" dirty="0" err="1" smtClean="0"/>
              <a:t>considerat</a:t>
            </a:r>
            <a:r>
              <a:rPr lang="en-US" sz="2400" b="1" i="1" dirty="0" smtClean="0"/>
              <a:t> </a:t>
            </a:r>
            <a:r>
              <a:rPr lang="en-US" sz="2400" b="1" i="1" dirty="0" err="1" smtClean="0"/>
              <a:t>momentul</a:t>
            </a:r>
            <a:r>
              <a:rPr lang="en-US" sz="2400" b="1" i="1" dirty="0" smtClean="0"/>
              <a:t> in care Voyager 1 a </a:t>
            </a:r>
            <a:r>
              <a:rPr lang="en-US" sz="2400" b="1" i="1" dirty="0" err="1" smtClean="0"/>
              <a:t>ajuns</a:t>
            </a:r>
            <a:r>
              <a:rPr lang="en-US" sz="2400" b="1" i="1" dirty="0" smtClean="0"/>
              <a:t> la </a:t>
            </a:r>
            <a:r>
              <a:rPr lang="en-US" sz="2400" b="1" i="1" dirty="0" err="1" smtClean="0"/>
              <a:t>marginea</a:t>
            </a:r>
            <a:r>
              <a:rPr lang="en-US" sz="2400" b="1" i="1" dirty="0" smtClean="0"/>
              <a:t> </a:t>
            </a:r>
            <a:r>
              <a:rPr lang="en-US" sz="2400" b="1" i="1" dirty="0" err="1" smtClean="0"/>
              <a:t>sistemului</a:t>
            </a:r>
            <a:r>
              <a:rPr lang="en-US" sz="2400" b="1" i="1" dirty="0" smtClean="0"/>
              <a:t> solar, </a:t>
            </a:r>
            <a:r>
              <a:rPr lang="en-US" sz="2400" b="1" i="1" dirty="0" err="1" smtClean="0"/>
              <a:t>datele</a:t>
            </a:r>
            <a:r>
              <a:rPr lang="en-US" sz="2400" b="1" i="1" dirty="0" smtClean="0"/>
              <a:t> </a:t>
            </a:r>
            <a:r>
              <a:rPr lang="en-US" sz="2400" b="1" i="1" dirty="0" err="1" smtClean="0"/>
              <a:t>inregistrate</a:t>
            </a:r>
            <a:r>
              <a:rPr lang="en-US" sz="2400" b="1" i="1" dirty="0" smtClean="0"/>
              <a:t> de </a:t>
            </a:r>
            <a:r>
              <a:rPr lang="en-US" sz="2400" b="1" i="1" dirty="0" err="1" smtClean="0"/>
              <a:t>sonda</a:t>
            </a:r>
            <a:r>
              <a:rPr lang="en-US" sz="2400" b="1" i="1" dirty="0" smtClean="0"/>
              <a:t> </a:t>
            </a:r>
            <a:r>
              <a:rPr lang="en-US" sz="2400" b="1" i="1" dirty="0" err="1" smtClean="0"/>
              <a:t>spatiala</a:t>
            </a:r>
            <a:r>
              <a:rPr lang="en-US" sz="2400" b="1" i="1" dirty="0" smtClean="0"/>
              <a:t> </a:t>
            </a:r>
            <a:r>
              <a:rPr lang="en-US" sz="2400" b="1" i="1" dirty="0" err="1" smtClean="0"/>
              <a:t>evidentiind</a:t>
            </a:r>
            <a:r>
              <a:rPr lang="en-US" sz="2400" b="1" i="1" dirty="0" smtClean="0"/>
              <a:t> </a:t>
            </a:r>
            <a:r>
              <a:rPr lang="en-US" sz="2400" b="1" i="1" dirty="0" err="1" smtClean="0"/>
              <a:t>trecerea</a:t>
            </a:r>
            <a:r>
              <a:rPr lang="en-US" sz="2400" b="1" i="1" dirty="0" smtClean="0"/>
              <a:t> </a:t>
            </a:r>
            <a:r>
              <a:rPr lang="en-US" sz="2400" b="1" i="1" dirty="0" err="1" smtClean="0"/>
              <a:t>ei</a:t>
            </a:r>
            <a:r>
              <a:rPr lang="en-US" sz="2400" b="1" i="1" dirty="0" smtClean="0"/>
              <a:t> </a:t>
            </a:r>
            <a:r>
              <a:rPr lang="en-US" sz="2400" b="1" i="1" dirty="0" err="1" smtClean="0"/>
              <a:t>printr</a:t>
            </a:r>
            <a:r>
              <a:rPr lang="en-US" sz="2400" b="1" i="1" dirty="0" smtClean="0"/>
              <a:t>-o </a:t>
            </a:r>
            <a:r>
              <a:rPr lang="en-US" sz="2400" b="1" i="1" dirty="0" err="1" smtClean="0"/>
              <a:t>zona</a:t>
            </a:r>
            <a:r>
              <a:rPr lang="en-US" sz="2400" b="1" i="1" dirty="0" smtClean="0"/>
              <a:t> tot </a:t>
            </a:r>
            <a:r>
              <a:rPr lang="en-US" sz="2400" b="1" i="1" dirty="0" err="1" smtClean="0"/>
              <a:t>mai</a:t>
            </a:r>
            <a:r>
              <a:rPr lang="en-US" sz="2400" b="1" i="1" dirty="0" smtClean="0"/>
              <a:t> </a:t>
            </a:r>
            <a:r>
              <a:rPr lang="en-US" sz="2400" b="1" i="1" dirty="0" err="1" smtClean="0"/>
              <a:t>bogata</a:t>
            </a:r>
            <a:r>
              <a:rPr lang="en-US" sz="2400" b="1" i="1" dirty="0" smtClean="0"/>
              <a:t> in </a:t>
            </a:r>
            <a:r>
              <a:rPr lang="en-US" sz="2400" b="1" i="1" dirty="0" err="1" smtClean="0"/>
              <a:t>particule</a:t>
            </a:r>
            <a:r>
              <a:rPr lang="en-US" sz="2400" b="1" i="1" dirty="0" smtClean="0"/>
              <a:t> </a:t>
            </a:r>
            <a:r>
              <a:rPr lang="en-US" sz="2400" b="1" i="1" dirty="0" err="1" smtClean="0"/>
              <a:t>provenind</a:t>
            </a:r>
            <a:r>
              <a:rPr lang="en-US" sz="2400" b="1" i="1" dirty="0" smtClean="0"/>
              <a:t> din </a:t>
            </a:r>
            <a:r>
              <a:rPr lang="en-US" sz="2400" b="1" i="1" dirty="0" err="1" smtClean="0"/>
              <a:t>afara</a:t>
            </a:r>
            <a:r>
              <a:rPr lang="en-US" sz="2400" b="1" i="1" dirty="0" smtClean="0"/>
              <a:t> </a:t>
            </a:r>
            <a:r>
              <a:rPr lang="en-US" sz="2400" b="1" i="1" dirty="0" err="1" smtClean="0"/>
              <a:t>sistemului</a:t>
            </a:r>
            <a:r>
              <a:rPr lang="en-US" sz="2400" b="1" i="1" dirty="0" smtClean="0"/>
              <a:t> </a:t>
            </a:r>
            <a:r>
              <a:rPr lang="en-US" sz="2400" b="1" i="1" dirty="0" err="1" smtClean="0"/>
              <a:t>nostru</a:t>
            </a:r>
            <a:r>
              <a:rPr lang="en-US" sz="2400" b="1" i="1" dirty="0" smtClean="0"/>
              <a:t> solar.</a:t>
            </a:r>
            <a:endParaRPr lang="en-US" sz="2400" b="1" i="1" dirty="0"/>
          </a:p>
        </p:txBody>
      </p:sp>
    </p:spTree>
  </p:cSld>
  <p:clrMapOvr>
    <a:masterClrMapping/>
  </p:clrMapOvr>
  <p:transition advClick="0" advTm="20000">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Jupiter, </a:t>
            </a:r>
            <a:r>
              <a:rPr lang="en-US" dirty="0" err="1" smtClean="0"/>
              <a:t>vazut</a:t>
            </a:r>
            <a:r>
              <a:rPr lang="en-US" dirty="0" smtClean="0"/>
              <a:t> de Voyager 1</a:t>
            </a:r>
            <a:endParaRPr lang="en-US" dirty="0"/>
          </a:p>
        </p:txBody>
      </p:sp>
      <p:pic>
        <p:nvPicPr>
          <p:cNvPr id="4" name="Content Placeholder 3" descr="790106-0203_Voyager_58M_to_31M_reduced.gif"/>
          <p:cNvPicPr>
            <a:picLocks noGrp="1" noChangeAspect="1"/>
          </p:cNvPicPr>
          <p:nvPr>
            <p:ph idx="1"/>
          </p:nvPr>
        </p:nvPicPr>
        <p:blipFill>
          <a:blip r:embed="rId2"/>
          <a:stretch>
            <a:fillRect/>
          </a:stretch>
        </p:blipFill>
        <p:spPr>
          <a:xfrm>
            <a:off x="1676400" y="1447800"/>
            <a:ext cx="5562600" cy="4953000"/>
          </a:xfrm>
        </p:spPr>
      </p:pic>
    </p:spTree>
  </p:cSld>
  <p:clrMapOvr>
    <a:masterClrMapping/>
  </p:clrMapOvr>
  <p:transition advClick="0" advTm="20000">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TotalTime>
  <Words>756</Words>
  <Application>Microsoft Office PowerPoint</Application>
  <PresentationFormat>On-screen Show (4:3)</PresentationFormat>
  <Paragraphs>54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Sonde spatiale</vt:lpstr>
      <vt:lpstr>Sonda spatiala</vt:lpstr>
      <vt:lpstr>Slide 3</vt:lpstr>
      <vt:lpstr>Sonda spatiala Pioneer 10 </vt:lpstr>
      <vt:lpstr>Slide 5</vt:lpstr>
      <vt:lpstr>Programul Voyager</vt:lpstr>
      <vt:lpstr>Slide 7</vt:lpstr>
      <vt:lpstr> Sonda spatiala Voyager 1 a ajuns la marginea sistemului nostru solar </vt:lpstr>
      <vt:lpstr>Jupiter, vazut de Voyager 1</vt:lpstr>
      <vt:lpstr>Voyager 2</vt:lpstr>
      <vt:lpstr>Voyager 2</vt:lpstr>
      <vt:lpstr>Sonda spatiala Galileo</vt:lpstr>
      <vt:lpstr>Slide 13</vt:lpstr>
      <vt:lpstr>Sonda spatiala Magellan</vt:lpstr>
      <vt:lpstr>Slide 15</vt:lpstr>
      <vt:lpstr>Slide 16</vt:lpstr>
    </vt:vector>
  </TitlesOfParts>
  <Company>Performance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Sonde spatiale</dc:title>
  <dc:creator>replica</dc:creator>
  <cp:lastModifiedBy>replica</cp:lastModifiedBy>
  <cp:revision>40</cp:revision>
  <dcterms:created xsi:type="dcterms:W3CDTF">2012-11-20T12:57:40Z</dcterms:created>
  <dcterms:modified xsi:type="dcterms:W3CDTF">2012-11-20T14:08:43Z</dcterms:modified>
</cp:coreProperties>
</file>