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5" r:id="rId6"/>
    <p:sldId id="266" r:id="rId7"/>
    <p:sldId id="267" r:id="rId8"/>
    <p:sldId id="268" r:id="rId9"/>
    <p:sldId id="260" r:id="rId10"/>
    <p:sldId id="261" r:id="rId11"/>
    <p:sldId id="262" r:id="rId12"/>
    <p:sldId id="263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E4EF1B6-2410-449E-B2CA-EF95B4C550E3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F742F69-EB55-4F09-BD9A-2AA808516AD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F1B6-2410-449E-B2CA-EF95B4C550E3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2F69-EB55-4F09-BD9A-2AA808516A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F1B6-2410-449E-B2CA-EF95B4C550E3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2F69-EB55-4F09-BD9A-2AA808516A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E4EF1B6-2410-449E-B2CA-EF95B4C550E3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F742F69-EB55-4F09-BD9A-2AA808516AD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E4EF1B6-2410-449E-B2CA-EF95B4C550E3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F742F69-EB55-4F09-BD9A-2AA808516AD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F1B6-2410-449E-B2CA-EF95B4C550E3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2F69-EB55-4F09-BD9A-2AA808516AD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F1B6-2410-449E-B2CA-EF95B4C550E3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2F69-EB55-4F09-BD9A-2AA808516AD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E4EF1B6-2410-449E-B2CA-EF95B4C550E3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F742F69-EB55-4F09-BD9A-2AA808516A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F1B6-2410-449E-B2CA-EF95B4C550E3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2F69-EB55-4F09-BD9A-2AA808516A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E4EF1B6-2410-449E-B2CA-EF95B4C550E3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F742F69-EB55-4F09-BD9A-2AA808516AD9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E4EF1B6-2410-449E-B2CA-EF95B4C550E3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F742F69-EB55-4F09-BD9A-2AA808516AD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E4EF1B6-2410-449E-B2CA-EF95B4C550E3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F742F69-EB55-4F09-BD9A-2AA808516AD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2060848"/>
            <a:ext cx="7704856" cy="2520280"/>
          </a:xfrm>
        </p:spPr>
        <p:txBody>
          <a:bodyPr>
            <a:normAutofit fontScale="40000" lnSpcReduction="20000"/>
          </a:bodyPr>
          <a:lstStyle/>
          <a:p>
            <a:pPr marL="533400" algn="ctr">
              <a:lnSpc>
                <a:spcPct val="150000"/>
              </a:lnSpc>
            </a:pPr>
            <a:r>
              <a:rPr lang="ro-RO" sz="70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Proiectul ERASMUS+</a:t>
            </a:r>
            <a:endParaRPr lang="en-US" sz="7000" dirty="0">
              <a:ea typeface="Calibri"/>
              <a:cs typeface="Times New Roman"/>
            </a:endParaRPr>
          </a:p>
          <a:p>
            <a:pPr marL="533400" algn="ctr">
              <a:lnSpc>
                <a:spcPct val="150000"/>
              </a:lnSpc>
            </a:pPr>
            <a:r>
              <a:rPr lang="en-US" sz="7000" b="1" dirty="0" smtClean="0">
                <a:effectLst/>
                <a:latin typeface="Times New Roman"/>
                <a:ea typeface="Calibri"/>
                <a:cs typeface="Times New Roman"/>
              </a:rPr>
              <a:t>" Multitasking Approach for Quality Professional Training in Tourism and Catering"</a:t>
            </a:r>
            <a:endParaRPr lang="en-US" sz="7000" dirty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27984" y="57332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mtClean="0"/>
              <a:t>Liceul</a:t>
            </a:r>
            <a:r>
              <a:rPr lang="en-US" dirty="0" smtClean="0"/>
              <a:t> </a:t>
            </a:r>
            <a:r>
              <a:rPr lang="en-US" dirty="0" err="1" smtClean="0"/>
              <a:t>Tehnologic</a:t>
            </a:r>
            <a:r>
              <a:rPr lang="en-US" dirty="0" smtClean="0"/>
              <a:t> “Al. I. </a:t>
            </a:r>
            <a:r>
              <a:rPr lang="en-US" dirty="0" err="1" smtClean="0"/>
              <a:t>Cuza</a:t>
            </a:r>
            <a:r>
              <a:rPr lang="en-US" dirty="0" smtClean="0"/>
              <a:t>” </a:t>
            </a:r>
            <a:r>
              <a:rPr lang="en-US" dirty="0" err="1" smtClean="0"/>
              <a:t>Slobozia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87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476672"/>
            <a:ext cx="4572000" cy="550176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en-US" sz="2000" dirty="0" err="1">
                <a:latin typeface="Times New Roman"/>
                <a:ea typeface="Calibri"/>
                <a:cs typeface="Times New Roman"/>
              </a:rPr>
              <a:t>În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timpul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stagiului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de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pregătire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în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hotel,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elevii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au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asimilat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cunoștințe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despre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: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sz="2000" dirty="0" err="1" smtClean="0">
                <a:latin typeface="Times New Roman"/>
                <a:ea typeface="Calibri"/>
                <a:cs typeface="Times New Roman"/>
              </a:rPr>
              <a:t>igiena</a:t>
            </a:r>
            <a:r>
              <a:rPr lang="en-US" sz="20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și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securitatea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Calibri"/>
                <a:cs typeface="Times New Roman"/>
              </a:rPr>
              <a:t>muncii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sz="2000" dirty="0" err="1" smtClean="0">
                <a:latin typeface="Times New Roman"/>
                <a:ea typeface="Calibri"/>
                <a:cs typeface="Times New Roman"/>
              </a:rPr>
              <a:t>organizarea</a:t>
            </a:r>
            <a:r>
              <a:rPr lang="en-US" sz="20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activităţii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la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nivelul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serviciului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front-office</a:t>
            </a:r>
            <a:r>
              <a:rPr lang="en-US" sz="2000" dirty="0" smtClean="0">
                <a:latin typeface="Times New Roman"/>
                <a:ea typeface="Calibri"/>
                <a:cs typeface="Times New Roman"/>
              </a:rPr>
              <a:t>;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sz="20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rezervarea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spaţiilor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de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cazare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;  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sz="20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întocmirea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formalităţilor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de </a:t>
            </a:r>
            <a:r>
              <a:rPr lang="en-US" sz="2000" dirty="0" err="1" smtClean="0">
                <a:latin typeface="Times New Roman"/>
                <a:ea typeface="Calibri"/>
                <a:cs typeface="Times New Roman"/>
              </a:rPr>
              <a:t>cazare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sz="20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promovarea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activităţii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Calibri"/>
                <a:cs typeface="Times New Roman"/>
              </a:rPr>
              <a:t>hoteliere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sz="2000" dirty="0" err="1" smtClean="0">
                <a:latin typeface="Times New Roman"/>
                <a:ea typeface="Calibri"/>
                <a:cs typeface="Times New Roman"/>
              </a:rPr>
              <a:t>comercializarea</a:t>
            </a:r>
            <a:r>
              <a:rPr lang="en-US" sz="20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serviciilor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Calibri"/>
                <a:cs typeface="Times New Roman"/>
              </a:rPr>
              <a:t>hoteliere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sz="2000" dirty="0" err="1" smtClean="0">
                <a:latin typeface="Times New Roman"/>
                <a:ea typeface="Calibri"/>
                <a:cs typeface="Times New Roman"/>
              </a:rPr>
              <a:t>prezentarea</a:t>
            </a:r>
            <a:r>
              <a:rPr lang="en-US" sz="20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ofertei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şi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oferirea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informaţiilor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sz="1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" name="Picture 5" descr="D:\Portugalia 2017 flux 1\Photos 1 Flow 2017 Slobozia\WORKPLACE HOTELS\DSC0843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04" y="116632"/>
            <a:ext cx="3924944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4" name="Picture 4" descr="D:\ANGI AN SCOLAR 2016-2017\PORTUGALIA 2016-2017\Portugalia 2017 Flux 2\Workplaces\Hoteis\DSC095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04" y="2852936"/>
            <a:ext cx="3996952" cy="277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65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88640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en-US" dirty="0" err="1">
                <a:latin typeface="Times New Roman"/>
                <a:ea typeface="Calibri"/>
                <a:cs typeface="Times New Roman"/>
              </a:rPr>
              <a:t>Toți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participanții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au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dobândit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competențe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generale</a:t>
            </a:r>
            <a:r>
              <a:rPr lang="en-US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specifice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nivelului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de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studiu</a:t>
            </a:r>
            <a:r>
              <a:rPr lang="en-US" dirty="0">
                <a:latin typeface="Times New Roman"/>
                <a:ea typeface="Calibri"/>
                <a:cs typeface="Times New Roman"/>
              </a:rPr>
              <a:t>:</a:t>
            </a:r>
            <a:endParaRPr lang="en-US" sz="1600" dirty="0">
              <a:latin typeface="Calibri"/>
              <a:ea typeface="Calibri"/>
              <a:cs typeface="Times New Roman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 err="1" smtClean="0">
                <a:latin typeface="Times New Roman"/>
                <a:ea typeface="Calibri"/>
                <a:cs typeface="Times New Roman"/>
              </a:rPr>
              <a:t>să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își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asume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responsabilități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față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de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sarcinile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de </a:t>
            </a:r>
            <a:r>
              <a:rPr lang="en-US" dirty="0" err="1" smtClean="0">
                <a:latin typeface="Times New Roman"/>
                <a:ea typeface="Calibri"/>
                <a:cs typeface="Times New Roman"/>
              </a:rPr>
              <a:t>lucru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;</a:t>
            </a:r>
            <a:endParaRPr lang="en-US" sz="1600" dirty="0" smtClean="0">
              <a:latin typeface="Calibri"/>
              <a:ea typeface="Calibri"/>
              <a:cs typeface="Times New Roman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dirty="0" err="1" smtClean="0">
                <a:latin typeface="Times New Roman"/>
                <a:ea typeface="Calibri"/>
                <a:cs typeface="Times New Roman"/>
              </a:rPr>
              <a:t>să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lucreze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în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echipă</a:t>
            </a:r>
            <a:r>
              <a:rPr lang="en-US" dirty="0">
                <a:latin typeface="Times New Roman"/>
                <a:ea typeface="Calibri"/>
                <a:cs typeface="Times New Roman"/>
              </a:rPr>
              <a:t>;</a:t>
            </a:r>
            <a:endParaRPr lang="en-US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latin typeface="Times New Roman"/>
                <a:ea typeface="Calibri"/>
                <a:cs typeface="Times New Roman"/>
              </a:rPr>
              <a:t>-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să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acumuleze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informații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referitoare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la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cerințele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unui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loc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de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muncă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într</a:t>
            </a:r>
            <a:r>
              <a:rPr lang="en-US" dirty="0">
                <a:latin typeface="Times New Roman"/>
                <a:ea typeface="Calibri"/>
                <a:cs typeface="Times New Roman"/>
              </a:rPr>
              <a:t>-o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unitate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hoteliera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si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de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alimentație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de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nivel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European;</a:t>
            </a:r>
            <a:endParaRPr lang="en-US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latin typeface="Times New Roman"/>
                <a:ea typeface="Calibri"/>
                <a:cs typeface="Times New Roman"/>
              </a:rPr>
              <a:t>-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să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completeze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documentele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specifice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activității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desfășurate</a:t>
            </a:r>
            <a:r>
              <a:rPr lang="en-US" dirty="0">
                <a:latin typeface="Times New Roman"/>
                <a:ea typeface="Calibri"/>
                <a:cs typeface="Times New Roman"/>
              </a:rPr>
              <a:t>.</a:t>
            </a:r>
            <a:endParaRPr lang="en-US" sz="1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146" name="Picture 2" descr="D:\ANGI AN SCOLAR 2016-2017\PORTUGALIA 2016-2017\Portugalia 2017 Flux 2\Workplaces\Hoteis\DSC096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512" y="188640"/>
            <a:ext cx="3986879" cy="29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ANGI AN SCOLAR 2016-2017\PORTUGALIA 2016-2017\Portugalia 2017 Flux 2\Workplaces\Hoteis\DSC096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90661">
            <a:off x="4570182" y="3016458"/>
            <a:ext cx="4045694" cy="287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26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217" y="501627"/>
            <a:ext cx="84249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i="1" dirty="0" err="1">
                <a:latin typeface="Times New Roman"/>
                <a:ea typeface="Calibri"/>
                <a:cs typeface="Times New Roman"/>
              </a:rPr>
              <a:t>Valoarea</a:t>
            </a:r>
            <a:r>
              <a:rPr lang="en-US" sz="24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i="1" dirty="0" err="1">
                <a:latin typeface="Times New Roman"/>
                <a:ea typeface="Calibri"/>
                <a:cs typeface="Times New Roman"/>
              </a:rPr>
              <a:t>adăugată</a:t>
            </a:r>
            <a:r>
              <a:rPr lang="en-US" sz="2400" b="1" i="1" dirty="0">
                <a:latin typeface="Times New Roman"/>
                <a:ea typeface="Calibri"/>
                <a:cs typeface="Times New Roman"/>
              </a:rPr>
              <a:t> a </a:t>
            </a:r>
            <a:r>
              <a:rPr lang="en-US" sz="2400" b="1" i="1" dirty="0" err="1">
                <a:latin typeface="Times New Roman"/>
                <a:ea typeface="Calibri"/>
                <a:cs typeface="Times New Roman"/>
              </a:rPr>
              <a:t>unui</a:t>
            </a:r>
            <a:r>
              <a:rPr lang="en-US" sz="24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i="1" dirty="0" err="1">
                <a:latin typeface="Times New Roman"/>
                <a:ea typeface="Calibri"/>
                <a:cs typeface="Times New Roman"/>
              </a:rPr>
              <a:t>proiect</a:t>
            </a:r>
            <a:r>
              <a:rPr lang="en-US" sz="2400" b="1" i="1" dirty="0">
                <a:latin typeface="Times New Roman"/>
                <a:ea typeface="Calibri"/>
                <a:cs typeface="Times New Roman"/>
              </a:rPr>
              <a:t> Erasmus +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se </a:t>
            </a:r>
            <a:r>
              <a:rPr lang="en-US" sz="2400" dirty="0" err="1" smtClean="0">
                <a:latin typeface="Times New Roman"/>
                <a:ea typeface="Calibri"/>
                <a:cs typeface="Times New Roman"/>
              </a:rPr>
              <a:t>manifestă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:</a:t>
            </a: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endParaRPr lang="en-US" sz="2400" dirty="0" smtClean="0">
              <a:latin typeface="Times New Roman"/>
              <a:ea typeface="Calibri"/>
              <a:cs typeface="Times New Roman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en-US" sz="2000" dirty="0" err="1" smtClean="0">
                <a:latin typeface="Times New Roman"/>
                <a:ea typeface="Calibri"/>
                <a:cs typeface="Times New Roman"/>
              </a:rPr>
              <a:t>în</a:t>
            </a:r>
            <a:r>
              <a:rPr lang="en-US" sz="20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planul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dezvoltării</a:t>
            </a:r>
            <a:r>
              <a:rPr lang="ro-RO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o-RO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personale;</a:t>
            </a:r>
            <a:r>
              <a:rPr lang="en-US" sz="2000" dirty="0" smtClean="0">
                <a:latin typeface="Times New Roman"/>
                <a:ea typeface="Calibri"/>
                <a:cs typeface="Times New Roman"/>
              </a:rPr>
              <a:t> 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en-US" sz="2000" dirty="0" smtClean="0">
                <a:latin typeface="Times New Roman"/>
                <a:ea typeface="Calibri"/>
                <a:cs typeface="Times New Roman"/>
              </a:rPr>
              <a:t>al 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d</a:t>
            </a:r>
            <a:r>
              <a:rPr lang="ro-RO" sz="2000" dirty="0">
                <a:solidFill>
                  <a:srgbClr val="000000"/>
                </a:solidFill>
                <a:latin typeface="Times New Roman"/>
                <a:cs typeface="Times New Roman"/>
              </a:rPr>
              <a:t>ezvoltării </a:t>
            </a:r>
            <a:r>
              <a:rPr lang="ro-RO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profesionale;</a:t>
            </a:r>
            <a:r>
              <a:rPr lang="en-US" sz="2000" dirty="0" smtClean="0">
                <a:latin typeface="Times New Roman"/>
                <a:ea typeface="Calibri"/>
                <a:cs typeface="Times New Roman"/>
              </a:rPr>
              <a:t> 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en-US" sz="2000" dirty="0" smtClean="0">
                <a:latin typeface="Times New Roman"/>
                <a:ea typeface="Calibri"/>
                <a:cs typeface="Times New Roman"/>
              </a:rPr>
              <a:t>î</a:t>
            </a:r>
            <a:r>
              <a:rPr lang="ro-RO" sz="2000" dirty="0">
                <a:solidFill>
                  <a:srgbClr val="000000"/>
                </a:solidFill>
                <a:latin typeface="Times New Roman"/>
                <a:cs typeface="Times New Roman"/>
              </a:rPr>
              <a:t>mbunătăţirea  competenţelor lingvistice;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endParaRPr lang="en-US" sz="2000" dirty="0" smtClean="0">
              <a:latin typeface="Times New Roman"/>
              <a:ea typeface="Calibri"/>
              <a:cs typeface="Times New Roman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en-US" sz="2000" dirty="0" smtClean="0">
                <a:latin typeface="Times New Roman"/>
                <a:ea typeface="Calibri"/>
                <a:cs typeface="Times New Roman"/>
              </a:rPr>
              <a:t>d</a:t>
            </a:r>
            <a:r>
              <a:rPr lang="ro-RO" sz="2000" dirty="0">
                <a:solidFill>
                  <a:srgbClr val="000000"/>
                </a:solidFill>
                <a:latin typeface="Times New Roman"/>
                <a:cs typeface="Times New Roman"/>
              </a:rPr>
              <a:t>ezvoltare </a:t>
            </a:r>
            <a:r>
              <a:rPr lang="ro-RO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interculturală;</a:t>
            </a:r>
            <a:r>
              <a:rPr lang="en-US" sz="2000" dirty="0" smtClean="0">
                <a:latin typeface="Times New Roman"/>
                <a:ea typeface="Calibri"/>
                <a:cs typeface="Times New Roman"/>
              </a:rPr>
              <a:t> 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en-US" sz="2000" dirty="0" smtClean="0">
                <a:latin typeface="Times New Roman"/>
                <a:ea typeface="Calibri"/>
                <a:cs typeface="Times New Roman"/>
              </a:rPr>
              <a:t>i</a:t>
            </a:r>
            <a:r>
              <a:rPr lang="ro-RO" sz="2000" dirty="0">
                <a:solidFill>
                  <a:srgbClr val="000000"/>
                </a:solidFill>
                <a:latin typeface="Times New Roman"/>
                <a:cs typeface="Times New Roman"/>
              </a:rPr>
              <a:t>mplicare în activităţi de voluntariat;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endParaRPr lang="en-US" sz="2000" dirty="0" smtClean="0">
              <a:latin typeface="Times New Roman"/>
              <a:ea typeface="Calibri"/>
              <a:cs typeface="Times New Roman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en-US" sz="2000" dirty="0" smtClean="0">
                <a:latin typeface="Times New Roman"/>
                <a:ea typeface="Calibri"/>
                <a:cs typeface="Times New Roman"/>
              </a:rPr>
              <a:t>a</a:t>
            </a:r>
            <a:r>
              <a:rPr lang="ro-RO" sz="2000" dirty="0">
                <a:solidFill>
                  <a:srgbClr val="000000"/>
                </a:solidFill>
                <a:latin typeface="Times New Roman"/>
                <a:cs typeface="Times New Roman"/>
              </a:rPr>
              <a:t>daptarea la noi structuri organizaţionale şi de management.</a:t>
            </a:r>
            <a:endParaRPr lang="en-US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4581128"/>
            <a:ext cx="75700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b="1" i="1" dirty="0"/>
              <a:t>Ca parte a curriculumului şcolii, etapele de instruire practică sunt fundamentale în procesul de formare profesională a elevilor. Aşadar, este foarte important ca elevii noştri să participe în programe VET pentru a beneficia de o formare de calitate. </a:t>
            </a:r>
          </a:p>
          <a:p>
            <a:pPr algn="just"/>
            <a:r>
              <a:rPr lang="vi-VN" b="1" i="1" dirty="0"/>
              <a:t>Un astfel de program va ajuta elevii să intre în contact cu noi abordări şi metodologii din diferite medii de lucru şi îşi vor putea autoevalua cunoştinţele şi competenţele obţinute.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00404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ANGI AN SCOLAR 2016-2017\PORTUGALIA 2016-2017\Portugalia 2017 Flux 2\Curso de Lingua Portuguesa\DSC096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1680">
            <a:off x="516507" y="768673"/>
            <a:ext cx="5121143" cy="314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ANGI AN SCOLAR 2016-2017\PORTUGALIA 2016-2017\Portugalia 2017 Flux 2\03-04-2017 - Ofic. Reception\DSC088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84984"/>
            <a:ext cx="540060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70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38515"/>
            <a:ext cx="8424936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en-US" sz="2200" b="1" dirty="0" err="1">
                <a:latin typeface="Times New Roman"/>
                <a:ea typeface="Calibri"/>
                <a:cs typeface="Times New Roman"/>
              </a:rPr>
              <a:t>Obiectivele</a:t>
            </a:r>
            <a:r>
              <a:rPr lang="en-US" sz="2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200" b="1" dirty="0" err="1" smtClean="0">
                <a:latin typeface="Times New Roman"/>
                <a:ea typeface="Calibri"/>
                <a:cs typeface="Times New Roman"/>
              </a:rPr>
              <a:t>proiectului</a:t>
            </a:r>
            <a:endParaRPr lang="en-US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000" dirty="0">
                <a:latin typeface="Times New Roman"/>
                <a:ea typeface="Calibri"/>
                <a:cs typeface="Times New Roman"/>
              </a:rPr>
              <a:t>1.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Creşterea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nivelului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de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cunoştinţe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tehnice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Calibri"/>
                <a:cs typeface="Times New Roman"/>
              </a:rPr>
              <a:t>generale</a:t>
            </a:r>
            <a:r>
              <a:rPr lang="en-US" sz="2000" dirty="0" smtClean="0">
                <a:latin typeface="Times New Roman"/>
                <a:ea typeface="Calibri"/>
                <a:cs typeface="Times New Roman"/>
              </a:rPr>
              <a:t> care 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pot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permite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Calibri"/>
                <a:cs typeface="Times New Roman"/>
              </a:rPr>
              <a:t>elevilor</a:t>
            </a:r>
            <a:r>
              <a:rPr lang="en-US" sz="20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Calibri"/>
                <a:cs typeface="Times New Roman"/>
              </a:rPr>
              <a:t>să</a:t>
            </a:r>
            <a:r>
              <a:rPr lang="en-US" sz="20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îşi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dezvolte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traseul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Calibri"/>
                <a:cs typeface="Times New Roman"/>
              </a:rPr>
              <a:t>profesional</a:t>
            </a:r>
            <a:r>
              <a:rPr lang="en-US" sz="2000" dirty="0" smtClean="0">
                <a:latin typeface="Times New Roman"/>
                <a:ea typeface="Calibri"/>
                <a:cs typeface="Times New Roman"/>
              </a:rPr>
              <a:t>.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000" dirty="0">
                <a:latin typeface="Times New Roman"/>
                <a:ea typeface="Calibri"/>
                <a:cs typeface="Times New Roman"/>
              </a:rPr>
              <a:t>2.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Dezvoltarea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de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competenţe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cheie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tehnice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generale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și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tehnice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specializate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multiple, </a:t>
            </a:r>
            <a:r>
              <a:rPr lang="en-US" sz="2000" dirty="0" err="1" smtClean="0">
                <a:latin typeface="Times New Roman"/>
                <a:ea typeface="Calibri"/>
                <a:cs typeface="Times New Roman"/>
              </a:rPr>
              <a:t>specifice</a:t>
            </a:r>
            <a:r>
              <a:rPr lang="en-US" sz="20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de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Nivelul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4 de </a:t>
            </a:r>
            <a:r>
              <a:rPr lang="en-US" sz="2000" dirty="0" err="1" smtClean="0">
                <a:latin typeface="Times New Roman"/>
                <a:ea typeface="Calibri"/>
                <a:cs typeface="Times New Roman"/>
              </a:rPr>
              <a:t>calificare</a:t>
            </a:r>
            <a:r>
              <a:rPr lang="en-US" sz="2000" dirty="0" smtClean="0">
                <a:latin typeface="Times New Roman"/>
                <a:ea typeface="Calibri"/>
                <a:cs typeface="Times New Roman"/>
              </a:rPr>
              <a:t>.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000" dirty="0">
                <a:latin typeface="Times New Roman"/>
                <a:ea typeface="Calibri"/>
                <a:cs typeface="Times New Roman"/>
              </a:rPr>
              <a:t>3.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Dezvoltarea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competențelor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de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comunicare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într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-o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limbă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străină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de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circulație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Calibri"/>
                <a:cs typeface="Times New Roman"/>
              </a:rPr>
              <a:t>internațională</a:t>
            </a:r>
            <a:r>
              <a:rPr lang="en-US" sz="2000" dirty="0" smtClean="0">
                <a:latin typeface="Times New Roman"/>
                <a:ea typeface="Calibri"/>
                <a:cs typeface="Times New Roman"/>
              </a:rPr>
              <a:t>.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000" dirty="0" smtClean="0">
                <a:latin typeface="Times New Roman"/>
                <a:ea typeface="Calibri"/>
                <a:cs typeface="Times New Roman"/>
              </a:rPr>
              <a:t>4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.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Îmbunătăţirea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abilităţilor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de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comunicare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și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de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lucru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în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echipă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, de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socializare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şi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cooperare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într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-un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mediu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profesional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Calibri"/>
                <a:cs typeface="Times New Roman"/>
              </a:rPr>
              <a:t>nou</a:t>
            </a:r>
            <a:r>
              <a:rPr lang="en-US" sz="2000" dirty="0" smtClean="0">
                <a:latin typeface="Times New Roman"/>
                <a:ea typeface="Calibri"/>
                <a:cs typeface="Times New Roman"/>
              </a:rPr>
              <a:t>.</a:t>
            </a:r>
            <a:endParaRPr lang="en-US" sz="20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 descr="D:\ANGI AN SCOLAR 2016-2017\PORTUGALIA 2016-2017\Portugalia 2017 flux 1\Photos 1 Flow 2017 Slobozia\Portuguese Ling Course\DSC076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588" y="4005064"/>
            <a:ext cx="4101867" cy="250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92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404664"/>
            <a:ext cx="8280920" cy="1889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en-US" sz="2000" dirty="0" err="1" smtClean="0">
                <a:effectLst/>
                <a:latin typeface="Times New Roman"/>
                <a:ea typeface="Calibri"/>
                <a:cs typeface="Times New Roman"/>
              </a:rPr>
              <a:t>Prioritatea</a:t>
            </a:r>
            <a:r>
              <a:rPr lang="en-US" sz="20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Calibri"/>
                <a:cs typeface="Times New Roman"/>
              </a:rPr>
              <a:t>tematică</a:t>
            </a:r>
            <a:r>
              <a:rPr lang="en-US" sz="2000" dirty="0" smtClean="0">
                <a:effectLst/>
                <a:latin typeface="Times New Roman"/>
                <a:ea typeface="Calibri"/>
                <a:cs typeface="Times New Roman"/>
              </a:rPr>
              <a:t> a </a:t>
            </a:r>
            <a:r>
              <a:rPr lang="en-US" sz="2000" dirty="0" err="1" smtClean="0">
                <a:effectLst/>
                <a:latin typeface="Times New Roman"/>
                <a:ea typeface="Calibri"/>
                <a:cs typeface="Times New Roman"/>
              </a:rPr>
              <a:t>proiectului</a:t>
            </a:r>
            <a:r>
              <a:rPr lang="en-US" sz="20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Calibri"/>
                <a:cs typeface="Times New Roman"/>
              </a:rPr>
              <a:t>este</a:t>
            </a:r>
            <a:r>
              <a:rPr lang="en-US" sz="20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Calibri"/>
                <a:cs typeface="Times New Roman"/>
              </a:rPr>
              <a:t>legată</a:t>
            </a:r>
            <a:r>
              <a:rPr lang="en-US" sz="2000" dirty="0" smtClean="0">
                <a:effectLst/>
                <a:latin typeface="Times New Roman"/>
                <a:ea typeface="Calibri"/>
                <a:cs typeface="Times New Roman"/>
              </a:rPr>
              <a:t> de </a:t>
            </a:r>
            <a:r>
              <a:rPr lang="en-US" sz="2000" dirty="0" err="1" smtClean="0">
                <a:effectLst/>
                <a:latin typeface="Times New Roman"/>
                <a:ea typeface="Calibri"/>
                <a:cs typeface="Times New Roman"/>
              </a:rPr>
              <a:t>promovarea</a:t>
            </a:r>
            <a:r>
              <a:rPr lang="en-US" sz="20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Calibri"/>
                <a:cs typeface="Times New Roman"/>
              </a:rPr>
              <a:t>calităţii</a:t>
            </a:r>
            <a:r>
              <a:rPr lang="en-US" sz="20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Calibri"/>
                <a:cs typeface="Times New Roman"/>
              </a:rPr>
              <a:t>în</a:t>
            </a:r>
            <a:r>
              <a:rPr lang="en-US" sz="20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Calibri"/>
                <a:cs typeface="Times New Roman"/>
              </a:rPr>
              <a:t>educaţia</a:t>
            </a:r>
            <a:r>
              <a:rPr lang="en-US" sz="20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Calibri"/>
                <a:cs typeface="Times New Roman"/>
              </a:rPr>
              <a:t>şi</a:t>
            </a:r>
            <a:r>
              <a:rPr lang="en-US" sz="20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Calibri"/>
                <a:cs typeface="Times New Roman"/>
              </a:rPr>
              <a:t>formarea</a:t>
            </a:r>
            <a:r>
              <a:rPr lang="en-US" sz="20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Calibri"/>
                <a:cs typeface="Times New Roman"/>
              </a:rPr>
              <a:t>profesională</a:t>
            </a:r>
            <a:r>
              <a:rPr lang="en-US" sz="2000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en-US" sz="2000" dirty="0" err="1" smtClean="0">
                <a:effectLst/>
                <a:latin typeface="Times New Roman"/>
                <a:ea typeface="Calibri"/>
                <a:cs typeface="Times New Roman"/>
              </a:rPr>
              <a:t>dezvoltarea</a:t>
            </a:r>
            <a:r>
              <a:rPr lang="en-US" sz="20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Calibri"/>
                <a:cs typeface="Times New Roman"/>
              </a:rPr>
              <a:t>personală</a:t>
            </a:r>
            <a:r>
              <a:rPr lang="en-US" sz="20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Calibri"/>
                <a:cs typeface="Times New Roman"/>
              </a:rPr>
              <a:t>pentru</a:t>
            </a:r>
            <a:r>
              <a:rPr lang="en-US" sz="20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Calibri"/>
                <a:cs typeface="Times New Roman"/>
              </a:rPr>
              <a:t>obținerea</a:t>
            </a:r>
            <a:r>
              <a:rPr lang="en-US" sz="20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Calibri"/>
                <a:cs typeface="Times New Roman"/>
              </a:rPr>
              <a:t>performanței</a:t>
            </a:r>
            <a:r>
              <a:rPr lang="en-US" sz="2000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en-US" sz="2000" dirty="0" err="1" smtClean="0">
                <a:effectLst/>
                <a:latin typeface="Times New Roman"/>
                <a:ea typeface="Calibri"/>
                <a:cs typeface="Times New Roman"/>
              </a:rPr>
              <a:t>pregătirea</a:t>
            </a:r>
            <a:r>
              <a:rPr lang="en-US" sz="20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Calibri"/>
                <a:cs typeface="Times New Roman"/>
              </a:rPr>
              <a:t>pentru</a:t>
            </a:r>
            <a:r>
              <a:rPr lang="en-US" sz="20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Calibri"/>
                <a:cs typeface="Times New Roman"/>
              </a:rPr>
              <a:t>integrarea</a:t>
            </a:r>
            <a:r>
              <a:rPr lang="en-US" sz="2000" dirty="0" smtClean="0">
                <a:effectLst/>
                <a:latin typeface="Times New Roman"/>
                <a:ea typeface="Calibri"/>
                <a:cs typeface="Times New Roman"/>
              </a:rPr>
              <a:t> la </a:t>
            </a:r>
            <a:r>
              <a:rPr lang="en-US" sz="2000" dirty="0" err="1" smtClean="0">
                <a:effectLst/>
                <a:latin typeface="Times New Roman"/>
                <a:ea typeface="Calibri"/>
                <a:cs typeface="Times New Roman"/>
              </a:rPr>
              <a:t>locul</a:t>
            </a:r>
            <a:r>
              <a:rPr lang="en-US" sz="2000" dirty="0" smtClean="0">
                <a:effectLst/>
                <a:latin typeface="Times New Roman"/>
                <a:ea typeface="Calibri"/>
                <a:cs typeface="Times New Roman"/>
              </a:rPr>
              <a:t> de </a:t>
            </a:r>
            <a:r>
              <a:rPr lang="en-US" sz="2000" dirty="0" err="1" smtClean="0">
                <a:effectLst/>
                <a:latin typeface="Times New Roman"/>
                <a:ea typeface="Calibri"/>
                <a:cs typeface="Times New Roman"/>
              </a:rPr>
              <a:t>muncă</a:t>
            </a:r>
            <a:r>
              <a:rPr lang="en-US" sz="20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Calibri"/>
                <a:cs typeface="Times New Roman"/>
              </a:rPr>
              <a:t>şi</a:t>
            </a:r>
            <a:r>
              <a:rPr lang="en-US" sz="20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Calibri"/>
                <a:cs typeface="Times New Roman"/>
              </a:rPr>
              <a:t>facilitarea</a:t>
            </a:r>
            <a:r>
              <a:rPr lang="en-US" sz="20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Calibri"/>
                <a:cs typeface="Times New Roman"/>
              </a:rPr>
              <a:t>inserţiei</a:t>
            </a:r>
            <a:r>
              <a:rPr lang="en-US" sz="20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Calibri"/>
                <a:cs typeface="Times New Roman"/>
              </a:rPr>
              <a:t>tinerilor</a:t>
            </a:r>
            <a:r>
              <a:rPr lang="en-US" sz="20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Calibri"/>
                <a:cs typeface="Times New Roman"/>
              </a:rPr>
              <a:t>pe</a:t>
            </a:r>
            <a:r>
              <a:rPr lang="en-US" sz="20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Calibri"/>
                <a:cs typeface="Times New Roman"/>
              </a:rPr>
              <a:t>piaţa</a:t>
            </a:r>
            <a:r>
              <a:rPr lang="en-US" sz="20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Calibri"/>
                <a:cs typeface="Times New Roman"/>
              </a:rPr>
              <a:t>muncii</a:t>
            </a:r>
            <a:r>
              <a:rPr lang="en-US" sz="2000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  <a:endParaRPr lang="en-US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780" y="2348880"/>
            <a:ext cx="4572000" cy="419794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en-US" sz="2000" dirty="0" err="1" smtClean="0">
                <a:latin typeface="Times New Roman"/>
                <a:ea typeface="Calibri"/>
                <a:cs typeface="Times New Roman"/>
              </a:rPr>
              <a:t>În</a:t>
            </a:r>
            <a:r>
              <a:rPr lang="en-US" sz="20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cadrul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Liceului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Tehnologic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“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Al.I.Cuza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”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Slobozia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, s-a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desfăşurat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proiectul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" Multitasking Approach for Quality Professional Training in Tourism and Catering",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pentru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a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oferi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elevilor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posibilitatea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de a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acumula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experienţă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practică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în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domeniul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turism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şi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alimentaţie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şi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formare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de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competențe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profesionale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în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condiţiile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unui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loc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de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muncă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real. </a:t>
            </a:r>
            <a:endParaRPr lang="en-US" sz="20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 descr="D:\ANGI AN SCOLAR 2016-2017\PORTUGALIA 2016-2017\Portugalia 2017 flux 1\Photos 1 Flow 2017 Slobozia\WORKPLACES RESTAURANTS\DSC081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512" y="2348880"/>
            <a:ext cx="3996952" cy="326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53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031" y="2636912"/>
            <a:ext cx="4572000" cy="300082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en-US" dirty="0" err="1">
                <a:latin typeface="Times New Roman"/>
                <a:ea typeface="Calibri"/>
                <a:cs typeface="Times New Roman"/>
              </a:rPr>
              <a:t>Proiectul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a </a:t>
            </a:r>
            <a:r>
              <a:rPr lang="en-US" dirty="0" err="1" smtClean="0">
                <a:latin typeface="Times New Roman"/>
                <a:ea typeface="Calibri"/>
                <a:cs typeface="Times New Roman"/>
              </a:rPr>
              <a:t>oferit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Calibri"/>
                <a:cs typeface="Times New Roman"/>
              </a:rPr>
              <a:t>participanţilor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Calibri"/>
                <a:cs typeface="Times New Roman"/>
              </a:rPr>
              <a:t>posibilitatea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 de a se </a:t>
            </a:r>
            <a:r>
              <a:rPr lang="en-US" dirty="0" err="1" smtClean="0">
                <a:latin typeface="Times New Roman"/>
                <a:ea typeface="Calibri"/>
                <a:cs typeface="Times New Roman"/>
              </a:rPr>
              <a:t>pregăti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în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vederea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integrării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cu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succes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pe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piaţa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națională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și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europeană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a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muncii</a:t>
            </a:r>
            <a:r>
              <a:rPr lang="en-US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să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îşi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îmbunătăţească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abilităţile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de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lucru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în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echipă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şi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să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intre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în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contact cu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noi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mentalităţi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şi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culturi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într</a:t>
            </a:r>
            <a:r>
              <a:rPr lang="en-US" dirty="0">
                <a:latin typeface="Times New Roman"/>
                <a:ea typeface="Calibri"/>
                <a:cs typeface="Times New Roman"/>
              </a:rPr>
              <a:t>-un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mediu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diferit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de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cel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oferit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de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stagiile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de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practică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la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nivel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local.</a:t>
            </a:r>
            <a:endParaRPr lang="en-US" sz="1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0" name="Picture 2" descr="D:\ANGI AN SCOLAR 2016-2017\PORTUGALIA 2016-2017\Portugalia 2017 flux 1\Photos 1 Flow 2017 Slobozia\WORKPLACES RESTAURANTS\DSC081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9792"/>
            <a:ext cx="3460543" cy="198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ANGI AN SCOLAR 2016-2017\PORTUGALIA 2016-2017\Portugalia 2017 Flux 2\Workplaces\Hoteis\DSC095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6372">
            <a:off x="5143487" y="3092867"/>
            <a:ext cx="3386312" cy="239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ANGI AN SCOLAR 2016-2017\PORTUGALIA 2016-2017\Portugalia 2017 Flux 2\Workplaces\Hoteis\DSC088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8800"/>
            <a:ext cx="3888432" cy="238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93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pPr algn="ctr"/>
            <a:r>
              <a:rPr lang="en-US" b="1" i="1" dirty="0" smtClean="0"/>
              <a:t>INSTITUTII PARTENERE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99592" y="1196752"/>
            <a:ext cx="7408333" cy="504056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/>
              <a:t>CONSUE PORTUGAL - Consultoria e Estrutura Acolhimento em Projectos de Mobilidade Internacional, Unipessoal, Lda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endParaRPr lang="ro-RO" dirty="0"/>
          </a:p>
          <a:p>
            <a:pPr algn="just"/>
            <a:r>
              <a:rPr lang="ro-RO" dirty="0"/>
              <a:t>Restaurante </a:t>
            </a:r>
            <a:r>
              <a:rPr lang="pt-BR" dirty="0"/>
              <a:t>O Batikano's - Ind. Hoteleira, Lda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endParaRPr lang="ro-RO" dirty="0"/>
          </a:p>
          <a:p>
            <a:pPr algn="just"/>
            <a:r>
              <a:rPr lang="ro-RO" dirty="0"/>
              <a:t>Restaurante O Quintal Nelson &amp; Chão, </a:t>
            </a:r>
            <a:r>
              <a:rPr lang="ro-RO" dirty="0" err="1"/>
              <a:t>Lda</a:t>
            </a:r>
            <a:r>
              <a:rPr lang="ro-RO" dirty="0" smtClean="0"/>
              <a:t>.</a:t>
            </a:r>
            <a:endParaRPr lang="en-US" dirty="0" smtClean="0"/>
          </a:p>
          <a:p>
            <a:pPr marL="0" indent="0" algn="just">
              <a:buNone/>
            </a:pPr>
            <a:endParaRPr lang="ro-RO" dirty="0"/>
          </a:p>
          <a:p>
            <a:pPr algn="just"/>
            <a:r>
              <a:rPr lang="ro-RO" dirty="0"/>
              <a:t>Restaurante Novo 10 Nelson Pais Pereira &amp; </a:t>
            </a:r>
            <a:r>
              <a:rPr lang="ro-RO" dirty="0" err="1" smtClean="0"/>
              <a:t>Filhos</a:t>
            </a: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pt-BR" dirty="0"/>
              <a:t>Hotelul  Do Sado Business &amp; Nature </a:t>
            </a:r>
            <a:r>
              <a:rPr lang="pt-BR" dirty="0" smtClean="0"/>
              <a:t>**** - Hoteis do Rio Sociedade Turistica do Rio Sado Lda.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ro-RO" dirty="0"/>
              <a:t>Hotelul Campanile </a:t>
            </a:r>
            <a:r>
              <a:rPr lang="ro-RO" dirty="0" err="1"/>
              <a:t>Lisbon</a:t>
            </a:r>
            <a:r>
              <a:rPr lang="ro-RO" dirty="0"/>
              <a:t> </a:t>
            </a:r>
            <a:r>
              <a:rPr lang="ro-RO" dirty="0" smtClean="0"/>
              <a:t>Sud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Envergadura</a:t>
            </a:r>
            <a:r>
              <a:rPr lang="en-US" dirty="0" smtClean="0"/>
              <a:t> Portugal, </a:t>
            </a:r>
            <a:r>
              <a:rPr lang="en-US" dirty="0" err="1" smtClean="0"/>
              <a:t>Lda</a:t>
            </a:r>
            <a:r>
              <a:rPr lang="en-US" dirty="0" smtClean="0"/>
              <a:t>.</a:t>
            </a:r>
            <a:endParaRPr lang="ro-R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10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474345"/>
            <a:ext cx="799288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000" dirty="0"/>
              <a:t>Mobilitatea </a:t>
            </a:r>
            <a:r>
              <a:rPr lang="vi-VN" sz="2000" dirty="0" smtClean="0"/>
              <a:t>s</a:t>
            </a:r>
            <a:r>
              <a:rPr lang="en-US" sz="2000" dirty="0" smtClean="0"/>
              <a:t>-a</a:t>
            </a:r>
            <a:r>
              <a:rPr lang="vi-VN" sz="2000" dirty="0" smtClean="0"/>
              <a:t> derula</a:t>
            </a:r>
            <a:r>
              <a:rPr lang="en-US" sz="2000" dirty="0" smtClean="0"/>
              <a:t>t</a:t>
            </a:r>
            <a:r>
              <a:rPr lang="vi-VN" sz="2000" dirty="0" smtClean="0"/>
              <a:t> </a:t>
            </a:r>
            <a:r>
              <a:rPr lang="vi-VN" sz="2000" dirty="0"/>
              <a:t>în anul 2017, în Portugalia, regiunea Setubal, în două fluxuri</a:t>
            </a:r>
            <a:r>
              <a:rPr lang="vi-VN" sz="2000" dirty="0" smtClean="0"/>
              <a:t>:</a:t>
            </a:r>
            <a:endParaRPr lang="vi-VN" sz="2000" dirty="0"/>
          </a:p>
          <a:p>
            <a:pPr algn="just"/>
            <a:r>
              <a:rPr lang="vi-VN" sz="2000" dirty="0"/>
              <a:t>- fluxul 1: februarie 2017</a:t>
            </a:r>
          </a:p>
          <a:p>
            <a:pPr marL="342900" indent="-342900" algn="just">
              <a:buFontTx/>
              <a:buChar char="-"/>
            </a:pPr>
            <a:r>
              <a:rPr lang="vi-VN" sz="2000" dirty="0" smtClean="0"/>
              <a:t>fluxul </a:t>
            </a:r>
            <a:r>
              <a:rPr lang="vi-VN" sz="2000" dirty="0"/>
              <a:t>2: iulie </a:t>
            </a:r>
            <a:r>
              <a:rPr lang="vi-VN" sz="2000" dirty="0" smtClean="0"/>
              <a:t>2017</a:t>
            </a:r>
            <a:endParaRPr lang="en-US" sz="2000" dirty="0" smtClean="0"/>
          </a:p>
          <a:p>
            <a:pPr marL="342900" indent="-342900" algn="just">
              <a:buFontTx/>
              <a:buChar char="-"/>
            </a:pPr>
            <a:endParaRPr lang="vi-VN" sz="2000" dirty="0"/>
          </a:p>
          <a:p>
            <a:pPr algn="just"/>
            <a:r>
              <a:rPr lang="vi-VN" sz="2000" dirty="0"/>
              <a:t>Mobilitatea propusă </a:t>
            </a:r>
            <a:r>
              <a:rPr lang="vi-VN" sz="2000" dirty="0" smtClean="0"/>
              <a:t>va avea </a:t>
            </a:r>
            <a:r>
              <a:rPr lang="vi-VN" sz="2000" dirty="0"/>
              <a:t>o durată de 19 de zile, din care 15 zile stagii de practică și 4 zile activități culturale. </a:t>
            </a:r>
            <a:endParaRPr lang="en-US" sz="2000" dirty="0" smtClean="0"/>
          </a:p>
          <a:p>
            <a:pPr algn="just"/>
            <a:endParaRPr lang="vi-VN" sz="2000" dirty="0"/>
          </a:p>
          <a:p>
            <a:pPr algn="just"/>
            <a:r>
              <a:rPr lang="vi-VN" sz="2000" dirty="0"/>
              <a:t>Stagiile de practică </a:t>
            </a:r>
            <a:r>
              <a:rPr lang="vi-VN" sz="2000" dirty="0" smtClean="0"/>
              <a:t>vor avea o </a:t>
            </a:r>
            <a:r>
              <a:rPr lang="vi-VN" sz="2000" dirty="0"/>
              <a:t>durata de 90 ore (15 zile câte 6 ore pe zi) și </a:t>
            </a:r>
            <a:r>
              <a:rPr lang="vi-VN" sz="2000" dirty="0" smtClean="0"/>
              <a:t>sunt </a:t>
            </a:r>
            <a:r>
              <a:rPr lang="vi-VN" sz="2000" dirty="0"/>
              <a:t>prevăzute a se derula în cadrul modului de stagii de practică comasată, ”Activităţi specifice în turism şi alimentaţie”, prevăzut în planul cadru pentru domeniul Turism și alimentație</a:t>
            </a:r>
            <a:r>
              <a:rPr lang="vi-VN" sz="2000" dirty="0" smtClean="0"/>
              <a:t>.</a:t>
            </a:r>
            <a:endParaRPr lang="en-US" sz="2000" dirty="0" smtClean="0"/>
          </a:p>
          <a:p>
            <a:pPr algn="just"/>
            <a:endParaRPr lang="en-US" sz="2000" dirty="0"/>
          </a:p>
          <a:p>
            <a:pPr algn="just"/>
            <a:r>
              <a:rPr lang="vi-VN" sz="2000" dirty="0" smtClean="0"/>
              <a:t> Acest </a:t>
            </a:r>
            <a:r>
              <a:rPr lang="vi-VN" sz="2000" dirty="0"/>
              <a:t>modul are statut de Curriculum în Dezvoltare locală (CDL) și a fost propus în urma sondării opțiunilor elevilor, părinților și a agenților economici</a:t>
            </a:r>
            <a:r>
              <a:rPr lang="vi-VN" sz="2000" dirty="0" smtClean="0"/>
              <a:t>.</a:t>
            </a:r>
            <a:endParaRPr lang="en-US" sz="2000" dirty="0" smtClean="0"/>
          </a:p>
          <a:p>
            <a:pPr algn="just"/>
            <a:endParaRPr lang="vi-VN" sz="2000" dirty="0"/>
          </a:p>
          <a:p>
            <a:pPr algn="just"/>
            <a:r>
              <a:rPr lang="vi-VN" sz="2000" dirty="0"/>
              <a:t>În fiecare flux, patru elevi vor efectua stagii de instruire practica in hotel și șase elevi în restaurant (doi elevi in fiecare organizație gazdă).</a:t>
            </a:r>
          </a:p>
        </p:txBody>
      </p:sp>
    </p:spTree>
    <p:extLst>
      <p:ext uri="{BB962C8B-B14F-4D97-AF65-F5344CB8AC3E}">
        <p14:creationId xmlns:p14="http://schemas.microsoft.com/office/powerpoint/2010/main" val="2928397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357176"/>
            <a:ext cx="86409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/>
              <a:t>Activităţile</a:t>
            </a:r>
            <a:r>
              <a:rPr lang="en-US" dirty="0" smtClean="0"/>
              <a:t> </a:t>
            </a:r>
            <a:r>
              <a:rPr lang="en-US" dirty="0" err="1" smtClean="0"/>
              <a:t>specifice</a:t>
            </a:r>
            <a:r>
              <a:rPr lang="en-US" dirty="0" smtClean="0"/>
              <a:t> </a:t>
            </a:r>
            <a:r>
              <a:rPr lang="ro-RO" dirty="0" smtClean="0"/>
              <a:t>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alimenta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ţie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/>
              <a:t>se vor desfășura timp de 15 zile, câte 6 ore pe zi, de luni până vineri, și sunt distribuite pe zile după cum urmează: </a:t>
            </a:r>
          </a:p>
          <a:p>
            <a:r>
              <a:rPr lang="vi-VN" dirty="0"/>
              <a:t>Stagiul de pregătire practică în restaurant:</a:t>
            </a:r>
          </a:p>
          <a:p>
            <a:r>
              <a:rPr lang="vi-VN" dirty="0"/>
              <a:t> Ziua I. Prezentarea generală a locului de muncă, a restaurantului, reguli de igiena şi protecția muncii în activitatea de primire și  servire a clienților;</a:t>
            </a:r>
          </a:p>
          <a:p>
            <a:r>
              <a:rPr lang="vi-VN" dirty="0"/>
              <a:t>Ziua II. Realizarea mise-en-place-ului pentru masa de prânz, cu respectarea regulilor de manipulare a obiectelor de inventar; </a:t>
            </a:r>
          </a:p>
          <a:p>
            <a:r>
              <a:rPr lang="vi-VN" dirty="0"/>
              <a:t>Ziua III. Pregătirea mise-en-place-ului pentru masa de seară,  cu respectarea regulilor de manipulare a obiectelor de inventar; </a:t>
            </a:r>
          </a:p>
          <a:p>
            <a:r>
              <a:rPr lang="vi-VN" dirty="0"/>
              <a:t>Ziua IV. Debarasarea meselor;</a:t>
            </a:r>
          </a:p>
          <a:p>
            <a:r>
              <a:rPr lang="vi-VN" dirty="0"/>
              <a:t>Ziua V. Servirea cafelei și a băuturilor răcoritoare;</a:t>
            </a:r>
          </a:p>
          <a:p>
            <a:r>
              <a:rPr lang="vi-VN" dirty="0"/>
              <a:t>Ziua VI. Servirea preparatelor de mic dejun prin  sistemul de servire francez;</a:t>
            </a:r>
          </a:p>
          <a:p>
            <a:r>
              <a:rPr lang="vi-VN" dirty="0"/>
              <a:t>Ziua VII. Servirea preparatelor de mic dejun prin sistemul de servire englez;</a:t>
            </a:r>
          </a:p>
          <a:p>
            <a:r>
              <a:rPr lang="vi-VN" dirty="0"/>
              <a:t>Ziua VIII. Servirea preparatelor pentru prânz și recomandarea băuturilor asortate;</a:t>
            </a:r>
          </a:p>
          <a:p>
            <a:r>
              <a:rPr lang="vi-VN" dirty="0"/>
              <a:t>Ziua IX. Servirea preparatelor pentru cină și recomandarea băuturilor asortate;</a:t>
            </a:r>
          </a:p>
          <a:p>
            <a:r>
              <a:rPr lang="vi-VN" dirty="0"/>
              <a:t>  Pregătirea mise-en-place-ului pentru aniversări;</a:t>
            </a:r>
          </a:p>
          <a:p>
            <a:r>
              <a:rPr lang="vi-VN" dirty="0"/>
              <a:t>Ziua XI. Servirea preparatelor și băuturilor la mese festive (șampanie, cocktailuri, vin);</a:t>
            </a:r>
          </a:p>
          <a:p>
            <a:r>
              <a:rPr lang="vi-VN" dirty="0"/>
              <a:t>Ziua XII. Servirea gustărilor și salatelor;</a:t>
            </a:r>
          </a:p>
          <a:p>
            <a:r>
              <a:rPr lang="vi-VN" dirty="0"/>
              <a:t>Ziua XIII: Servirea preparatelor flambate;</a:t>
            </a:r>
          </a:p>
          <a:p>
            <a:r>
              <a:rPr lang="vi-VN" dirty="0"/>
              <a:t>Ziua XIV. Completarea documentelor caracteristice activității din restaurant (nota de plată, factura);</a:t>
            </a:r>
          </a:p>
          <a:p>
            <a:r>
              <a:rPr lang="vi-VN" dirty="0"/>
              <a:t>Ziua XV. Evaluare finală / Prezentarea portofoliului personal.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85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404664"/>
            <a:ext cx="84969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/>
              <a:t>Activităţile</a:t>
            </a:r>
            <a:r>
              <a:rPr lang="ro-RO" dirty="0" smtClean="0"/>
              <a:t> specifice de </a:t>
            </a:r>
            <a:r>
              <a:rPr lang="ro-RO" dirty="0" err="1" smtClean="0"/>
              <a:t>hotelărie</a:t>
            </a:r>
            <a:r>
              <a:rPr lang="vi-VN" dirty="0" smtClean="0"/>
              <a:t> </a:t>
            </a:r>
            <a:r>
              <a:rPr lang="vi-VN" dirty="0"/>
              <a:t>se vor desfășura timp de 15 zile, câte 6 ore pe zi, de luni până vineri, și sunt distribuite pe zile după cum urmează: </a:t>
            </a:r>
          </a:p>
          <a:p>
            <a:r>
              <a:rPr lang="vi-VN" dirty="0"/>
              <a:t>Stagiul de pregătire practică în restaurant:</a:t>
            </a:r>
          </a:p>
          <a:p>
            <a:r>
              <a:rPr lang="vi-VN" dirty="0"/>
              <a:t> Ziua I. Prezentarea generală a locului de muncă, a restaurantului, reguli de igiena şi protecția muncii în activitatea de primire și  servire a clienților;</a:t>
            </a:r>
          </a:p>
          <a:p>
            <a:r>
              <a:rPr lang="vi-VN" dirty="0"/>
              <a:t>Ziua II. Realizarea mise-en-place-ului pentru masa de prânz, cu respectarea regulilor de manipulare a obiectelor de inventar; </a:t>
            </a:r>
          </a:p>
          <a:p>
            <a:r>
              <a:rPr lang="vi-VN" dirty="0"/>
              <a:t>Ziua III. Pregătirea mise-en-place-ului pentru masa de seară,  cu respectarea regulilor de manipulare a obiectelor de inventar; </a:t>
            </a:r>
          </a:p>
          <a:p>
            <a:r>
              <a:rPr lang="vi-VN" dirty="0"/>
              <a:t>Ziua IV. Debarasarea meselor;</a:t>
            </a:r>
          </a:p>
          <a:p>
            <a:r>
              <a:rPr lang="vi-VN" dirty="0"/>
              <a:t>Ziua V. Servirea cafelei și a băuturilor răcoritoare;</a:t>
            </a:r>
          </a:p>
          <a:p>
            <a:r>
              <a:rPr lang="vi-VN" dirty="0"/>
              <a:t>Ziua VI. Servirea preparatelor de mic dejun prin  sistemul de servire francez;</a:t>
            </a:r>
          </a:p>
          <a:p>
            <a:r>
              <a:rPr lang="vi-VN" dirty="0"/>
              <a:t>Ziua VII. Servirea preparatelor de mic dejun prin sistemul de servire englez;</a:t>
            </a:r>
          </a:p>
          <a:p>
            <a:r>
              <a:rPr lang="vi-VN" dirty="0"/>
              <a:t>Ziua VIII. Servirea preparatelor pentru prânz și recomandarea băuturilor asortate;</a:t>
            </a:r>
          </a:p>
          <a:p>
            <a:r>
              <a:rPr lang="vi-VN" dirty="0"/>
              <a:t>Ziua IX. Servirea preparatelor pentru cină și recomandarea băuturilor asortate;</a:t>
            </a:r>
          </a:p>
          <a:p>
            <a:r>
              <a:rPr lang="vi-VN" dirty="0"/>
              <a:t>  Pregătirea mise-en-place-ului pentru aniversări;</a:t>
            </a:r>
          </a:p>
          <a:p>
            <a:r>
              <a:rPr lang="vi-VN" dirty="0"/>
              <a:t>Ziua XI. Servirea preparatelor și băuturilor la mese festive (șampanie, cocktailuri, vin);</a:t>
            </a:r>
          </a:p>
          <a:p>
            <a:r>
              <a:rPr lang="vi-VN" dirty="0"/>
              <a:t>Ziua XII. Servirea gustărilor și salatelor;</a:t>
            </a:r>
          </a:p>
          <a:p>
            <a:r>
              <a:rPr lang="vi-VN" dirty="0"/>
              <a:t>Ziua XIII: Servirea preparatelor flambate;</a:t>
            </a:r>
          </a:p>
          <a:p>
            <a:r>
              <a:rPr lang="vi-VN" dirty="0"/>
              <a:t>Ziua XIV. Completarea documentelor caracteristice activității din restaurant (nota de plată, factura);</a:t>
            </a:r>
          </a:p>
          <a:p>
            <a:r>
              <a:rPr lang="vi-VN" dirty="0"/>
              <a:t>Ziua XV. Evaluare finală / Prezentarea portofoliului personal.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631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39952" y="3068960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en-US" sz="2000" dirty="0" err="1">
                <a:latin typeface="Times New Roman"/>
                <a:ea typeface="Calibri"/>
                <a:cs typeface="Times New Roman"/>
              </a:rPr>
              <a:t>În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timpul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stagiului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de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pregatire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în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restaurant,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elevii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au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asimilat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cunoștințe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despre</a:t>
            </a:r>
            <a:r>
              <a:rPr lang="en-US" sz="2000" dirty="0" smtClean="0">
                <a:latin typeface="Times New Roman"/>
                <a:ea typeface="Calibri"/>
                <a:cs typeface="Times New Roman"/>
              </a:rPr>
              <a:t>: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sz="2000" dirty="0" err="1" smtClean="0">
                <a:latin typeface="Times New Roman"/>
                <a:ea typeface="Calibri"/>
              </a:rPr>
              <a:t>igiena</a:t>
            </a:r>
            <a:r>
              <a:rPr lang="en-US" sz="2000" dirty="0" smtClean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și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securitatea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muncii</a:t>
            </a:r>
            <a:r>
              <a:rPr lang="en-US" sz="2000" dirty="0">
                <a:latin typeface="Times New Roman"/>
                <a:ea typeface="Calibri"/>
              </a:rPr>
              <a:t> 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sz="2000" dirty="0" err="1" smtClean="0">
                <a:latin typeface="Times New Roman"/>
                <a:ea typeface="Calibri"/>
                <a:cs typeface="Times New Roman"/>
              </a:rPr>
              <a:t>realizarea</a:t>
            </a:r>
            <a:r>
              <a:rPr lang="en-US" sz="20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Calibri"/>
                <a:cs typeface="Times New Roman"/>
              </a:rPr>
              <a:t>mise</a:t>
            </a:r>
            <a:r>
              <a:rPr lang="en-US" sz="2000" dirty="0" smtClean="0">
                <a:latin typeface="Times New Roman"/>
                <a:ea typeface="Calibri"/>
                <a:cs typeface="Times New Roman"/>
              </a:rPr>
              <a:t>-en-place-</a:t>
            </a:r>
            <a:r>
              <a:rPr lang="en-US" sz="2000" dirty="0" err="1" smtClean="0">
                <a:latin typeface="Times New Roman"/>
                <a:ea typeface="Calibri"/>
                <a:cs typeface="Times New Roman"/>
              </a:rPr>
              <a:t>ului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sz="2000" dirty="0" err="1" smtClean="0">
                <a:latin typeface="Times New Roman"/>
                <a:ea typeface="Calibri"/>
                <a:cs typeface="Times New Roman"/>
              </a:rPr>
              <a:t>servirea</a:t>
            </a:r>
            <a:r>
              <a:rPr lang="en-US" sz="20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preparatelor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după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sisteme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diferite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 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sz="2000" dirty="0" err="1" smtClean="0">
                <a:latin typeface="Times New Roman"/>
                <a:ea typeface="Calibri"/>
                <a:cs typeface="Times New Roman"/>
              </a:rPr>
              <a:t>regulile</a:t>
            </a:r>
            <a:r>
              <a:rPr lang="en-US" sz="20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de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debarasare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a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meselor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sz="1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Picture 2" descr="D:\Portugalia 2017 flux 1\Photos 1 Flow 2017 Slobozia\WORKPLACES RESTAURANTS\DSC0812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3"/>
            <a:ext cx="2304256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D:\ANGI AN SCOLAR 2016-2017\PORTUGALIA 2016-2017\Portugalia 2017 flux 1\Photos 1 Flow 2017 Slobozia\WORKPLACES RESTAURANTS\DSC081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6633"/>
            <a:ext cx="4392488" cy="295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ANGI AN SCOLAR 2016-2017\PORTUGALIA 2016-2017\Portugalia 2017 Flux 2\Workplaces\Restaurantes\DSC093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73016"/>
            <a:ext cx="410445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0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1212</Words>
  <Application>Microsoft Office PowerPoint</Application>
  <PresentationFormat>On-screen Show (4:3)</PresentationFormat>
  <Paragraphs>96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Oriel</vt:lpstr>
      <vt:lpstr>PowerPoint Presentation</vt:lpstr>
      <vt:lpstr>PowerPoint Presentation</vt:lpstr>
      <vt:lpstr>PowerPoint Presentation</vt:lpstr>
      <vt:lpstr>PowerPoint Presentation</vt:lpstr>
      <vt:lpstr>INSTITUTII PARTENERE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SECŢIUNE:  Modele de bună-practică în școala românească</dc:title>
  <dc:creator>Toshiba</dc:creator>
  <cp:lastModifiedBy>Angi</cp:lastModifiedBy>
  <cp:revision>19</cp:revision>
  <dcterms:created xsi:type="dcterms:W3CDTF">2017-06-12T15:23:11Z</dcterms:created>
  <dcterms:modified xsi:type="dcterms:W3CDTF">2022-06-13T17:52:49Z</dcterms:modified>
</cp:coreProperties>
</file>