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68" r:id="rId15"/>
    <p:sldId id="271" r:id="rId16"/>
    <p:sldId id="275" r:id="rId17"/>
    <p:sldId id="269" r:id="rId18"/>
    <p:sldId id="276" r:id="rId19"/>
    <p:sldId id="270" r:id="rId20"/>
    <p:sldId id="267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77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ine panoramică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0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08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o-RO"/>
              <a:t>Editați stilurile de text coordonator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778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60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14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ană cu trei i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27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84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54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44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55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30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3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55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36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3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7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484524F-70B3-4F55-9AAE-8415F831D1A9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4EF07-4612-4286-AE0A-D66AD77BB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5683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o.scribd.com/doc/46339924/Stiluri-Si-Metode-Didactice-Moderne" TargetMode="External"/><Relationship Id="rId2" Type="http://schemas.openxmlformats.org/officeDocument/2006/relationships/hyperlink" Target="http://www.isjcj.ro/crei/crei/pdfeuri/formare/ghiduri%20tvet/Invatarea%20centrata%20pe%20elev_rom.pdf%C3%A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4765" y="950650"/>
            <a:ext cx="7829247" cy="3266243"/>
          </a:xfrm>
        </p:spPr>
        <p:txBody>
          <a:bodyPr>
            <a:normAutofit/>
          </a:bodyPr>
          <a:lstStyle/>
          <a:p>
            <a:r>
              <a:rPr lang="ro-RO" sz="3200" b="1" dirty="0">
                <a:latin typeface="Cambria" panose="02040503050406030204" pitchFamily="18" charset="0"/>
                <a:ea typeface="Cambria" panose="02040503050406030204" pitchFamily="18" charset="0"/>
              </a:rPr>
              <a:t>Metode și procedee folosite în lecțiile de chimie din perspectiva aplicării noului curriculum la gimnaziu.</a:t>
            </a:r>
            <a:br>
              <a:rPr lang="ro-RO" sz="32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o-RO" sz="3200" b="1" dirty="0">
                <a:latin typeface="Cambria" panose="02040503050406030204" pitchFamily="18" charset="0"/>
                <a:ea typeface="Cambria" panose="02040503050406030204" pitchFamily="18" charset="0"/>
              </a:rPr>
              <a:t>Integrarea experimentului virtual în lecțiile de chimie</a:t>
            </a:r>
            <a:endParaRPr lang="en-GB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4765" y="5336674"/>
            <a:ext cx="8825658" cy="861420"/>
          </a:xfrm>
        </p:spPr>
        <p:txBody>
          <a:bodyPr/>
          <a:lstStyle/>
          <a:p>
            <a:r>
              <a:rPr lang="ro-RO" dirty="0"/>
              <a:t>Prof.Baciu Mihaela Antoaneta</a:t>
            </a:r>
          </a:p>
          <a:p>
            <a:r>
              <a:rPr lang="ro-RO" dirty="0" err="1"/>
              <a:t>ȘcoalA</a:t>
            </a:r>
            <a:r>
              <a:rPr lang="ro-RO" dirty="0"/>
              <a:t> Gimnazială </a:t>
            </a:r>
            <a:r>
              <a:rPr lang="en-GB" dirty="0"/>
              <a:t>“</a:t>
            </a:r>
            <a:r>
              <a:rPr lang="ro-RO" dirty="0"/>
              <a:t>Alexandru Odobescu</a:t>
            </a:r>
            <a:r>
              <a:rPr lang="en-GB" dirty="0"/>
              <a:t>”</a:t>
            </a:r>
            <a:r>
              <a:rPr lang="ro-RO" dirty="0"/>
              <a:t> Urziceni</a:t>
            </a:r>
            <a:endParaRPr lang="en-GB" dirty="0"/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56AF03B5-02E2-4F5B-B211-398A29B8E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529" y="3671700"/>
            <a:ext cx="3653852" cy="207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3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Metoda cubului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/>
              <a:t>Metoda</a:t>
            </a:r>
            <a:r>
              <a:rPr lang="en-GB" b="1" dirty="0"/>
              <a:t> </a:t>
            </a:r>
            <a:r>
              <a:rPr lang="en-GB" b="1" dirty="0" err="1"/>
              <a:t>cubului</a:t>
            </a:r>
            <a:r>
              <a:rPr lang="en-GB" dirty="0"/>
              <a:t> </a:t>
            </a:r>
            <a:r>
              <a:rPr lang="en-GB" dirty="0" err="1"/>
              <a:t>presupune</a:t>
            </a:r>
            <a:r>
              <a:rPr lang="en-GB" dirty="0"/>
              <a:t> </a:t>
            </a:r>
            <a:r>
              <a:rPr lang="en-GB" dirty="0" err="1"/>
              <a:t>explorarea</a:t>
            </a:r>
            <a:r>
              <a:rPr lang="en-GB" dirty="0"/>
              <a:t>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subiect</a:t>
            </a:r>
            <a:r>
              <a:rPr lang="en-GB" dirty="0"/>
              <a:t>, a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situaţii</a:t>
            </a:r>
            <a:r>
              <a:rPr lang="en-GB" dirty="0"/>
              <a:t> din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multe</a:t>
            </a:r>
            <a:r>
              <a:rPr lang="en-GB" dirty="0"/>
              <a:t> perspective, </a:t>
            </a:r>
            <a:r>
              <a:rPr lang="en-GB" dirty="0" err="1"/>
              <a:t>permiţând</a:t>
            </a:r>
            <a:r>
              <a:rPr lang="en-GB" dirty="0"/>
              <a:t> </a:t>
            </a:r>
            <a:r>
              <a:rPr lang="en-GB" dirty="0" err="1"/>
              <a:t>abordarea</a:t>
            </a:r>
            <a:r>
              <a:rPr lang="en-GB" dirty="0"/>
              <a:t> </a:t>
            </a:r>
            <a:r>
              <a:rPr lang="en-GB" dirty="0" err="1"/>
              <a:t>complexă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integratoare</a:t>
            </a:r>
            <a:r>
              <a:rPr lang="en-GB" dirty="0"/>
              <a:t> a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teme</a:t>
            </a:r>
            <a:r>
              <a:rPr lang="en-GB" dirty="0"/>
              <a:t>.</a:t>
            </a:r>
          </a:p>
          <a:p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recomandate</a:t>
            </a:r>
            <a:r>
              <a:rPr lang="en-GB" dirty="0"/>
              <a:t> </a:t>
            </a:r>
            <a:r>
              <a:rPr lang="en-GB" dirty="0" err="1"/>
              <a:t>următoarele</a:t>
            </a:r>
            <a:r>
              <a:rPr lang="en-GB" dirty="0"/>
              <a:t> </a:t>
            </a:r>
            <a:r>
              <a:rPr lang="en-GB" dirty="0" err="1"/>
              <a:t>etape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a. </a:t>
            </a:r>
            <a:r>
              <a:rPr lang="en-GB" dirty="0" err="1"/>
              <a:t>Realizarea</a:t>
            </a:r>
            <a:r>
              <a:rPr lang="en-GB" dirty="0"/>
              <a:t> </a:t>
            </a:r>
            <a:r>
              <a:rPr lang="en-GB" dirty="0" err="1"/>
              <a:t>unui</a:t>
            </a:r>
            <a:r>
              <a:rPr lang="en-GB" dirty="0"/>
              <a:t> cub </a:t>
            </a:r>
            <a:r>
              <a:rPr lang="en-GB" dirty="0" err="1"/>
              <a:t>pe</a:t>
            </a:r>
            <a:r>
              <a:rPr lang="en-GB" dirty="0"/>
              <a:t> ale </a:t>
            </a:r>
            <a:r>
              <a:rPr lang="en-GB" dirty="0" err="1"/>
              <a:t>cărui</a:t>
            </a:r>
            <a:r>
              <a:rPr lang="en-GB" dirty="0"/>
              <a:t> </a:t>
            </a:r>
            <a:r>
              <a:rPr lang="en-GB" dirty="0" err="1"/>
              <a:t>feţe</a:t>
            </a:r>
            <a:r>
              <a:rPr lang="en-GB" dirty="0"/>
              <a:t>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scrise</a:t>
            </a:r>
            <a:r>
              <a:rPr lang="en-GB" dirty="0"/>
              <a:t> </a:t>
            </a:r>
            <a:r>
              <a:rPr lang="en-GB" dirty="0" err="1"/>
              <a:t>cuvintele</a:t>
            </a:r>
            <a:r>
              <a:rPr lang="en-GB" dirty="0"/>
              <a:t>: </a:t>
            </a:r>
            <a:r>
              <a:rPr lang="en-GB" dirty="0" err="1"/>
              <a:t>descrie</a:t>
            </a:r>
            <a:r>
              <a:rPr lang="en-GB" dirty="0"/>
              <a:t>, </a:t>
            </a:r>
            <a:r>
              <a:rPr lang="en-GB" dirty="0" err="1"/>
              <a:t>compară</a:t>
            </a:r>
            <a:r>
              <a:rPr lang="en-GB" dirty="0"/>
              <a:t>, </a:t>
            </a:r>
            <a:r>
              <a:rPr lang="en-GB" dirty="0" err="1"/>
              <a:t>analizează</a:t>
            </a:r>
            <a:r>
              <a:rPr lang="en-GB" dirty="0"/>
              <a:t>, </a:t>
            </a:r>
            <a:r>
              <a:rPr lang="en-GB" dirty="0" err="1"/>
              <a:t>asociază</a:t>
            </a:r>
            <a:r>
              <a:rPr lang="en-GB" dirty="0"/>
              <a:t>, </a:t>
            </a:r>
            <a:r>
              <a:rPr lang="en-GB" dirty="0" err="1"/>
              <a:t>aplică</a:t>
            </a:r>
            <a:r>
              <a:rPr lang="en-GB" dirty="0"/>
              <a:t>, </a:t>
            </a:r>
            <a:r>
              <a:rPr lang="en-GB" dirty="0" err="1"/>
              <a:t>argumentează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b. </a:t>
            </a:r>
            <a:r>
              <a:rPr lang="en-GB" dirty="0" err="1"/>
              <a:t>Anunţarea</a:t>
            </a:r>
            <a:r>
              <a:rPr lang="en-GB" dirty="0"/>
              <a:t> </a:t>
            </a:r>
            <a:r>
              <a:rPr lang="en-GB" dirty="0" err="1"/>
              <a:t>subiectului</a:t>
            </a:r>
            <a:r>
              <a:rPr lang="en-GB" dirty="0"/>
              <a:t> pus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discuţie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c. </a:t>
            </a:r>
            <a:r>
              <a:rPr lang="en-GB" dirty="0" err="1"/>
              <a:t>Împărţirea</a:t>
            </a:r>
            <a:r>
              <a:rPr lang="en-GB" dirty="0"/>
              <a:t> </a:t>
            </a:r>
            <a:r>
              <a:rPr lang="en-GB" dirty="0" err="1"/>
              <a:t>clasei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6 </a:t>
            </a:r>
            <a:r>
              <a:rPr lang="en-GB" dirty="0" err="1"/>
              <a:t>grupe</a:t>
            </a:r>
            <a:r>
              <a:rPr lang="en-GB" dirty="0"/>
              <a:t>, </a:t>
            </a:r>
            <a:r>
              <a:rPr lang="en-GB" dirty="0" err="1"/>
              <a:t>fiecare</a:t>
            </a:r>
            <a:r>
              <a:rPr lang="en-GB" dirty="0"/>
              <a:t> </a:t>
            </a:r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ele</a:t>
            </a:r>
            <a:r>
              <a:rPr lang="en-GB" dirty="0"/>
              <a:t> </a:t>
            </a:r>
            <a:r>
              <a:rPr lang="en-GB" dirty="0" err="1"/>
              <a:t>examinând</a:t>
            </a:r>
            <a:r>
              <a:rPr lang="en-GB" dirty="0"/>
              <a:t> </a:t>
            </a:r>
            <a:r>
              <a:rPr lang="en-GB" dirty="0" err="1"/>
              <a:t>tema</a:t>
            </a:r>
            <a:r>
              <a:rPr lang="en-GB" dirty="0"/>
              <a:t> din </a:t>
            </a:r>
            <a:r>
              <a:rPr lang="en-GB" dirty="0" err="1"/>
              <a:t>perspectiva</a:t>
            </a:r>
            <a:r>
              <a:rPr lang="en-GB" dirty="0"/>
              <a:t> </a:t>
            </a:r>
            <a:r>
              <a:rPr lang="en-GB" dirty="0" err="1"/>
              <a:t>cerinţei</a:t>
            </a:r>
            <a:r>
              <a:rPr lang="en-GB" dirty="0"/>
              <a:t> de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feţele</a:t>
            </a:r>
            <a:r>
              <a:rPr lang="en-GB" dirty="0"/>
              <a:t> </a:t>
            </a:r>
            <a:r>
              <a:rPr lang="en-GB" dirty="0" err="1"/>
              <a:t>cubului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d. </a:t>
            </a:r>
            <a:r>
              <a:rPr lang="en-GB" dirty="0" err="1"/>
              <a:t>Redactarea</a:t>
            </a:r>
            <a:r>
              <a:rPr lang="en-GB" dirty="0"/>
              <a:t> </a:t>
            </a:r>
            <a:r>
              <a:rPr lang="en-GB" dirty="0" err="1"/>
              <a:t>finală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împărtăşirea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celorlalte</a:t>
            </a:r>
            <a:r>
              <a:rPr lang="en-GB" dirty="0"/>
              <a:t> </a:t>
            </a:r>
            <a:r>
              <a:rPr lang="en-GB" dirty="0" err="1"/>
              <a:t>grupe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e. </a:t>
            </a:r>
            <a:r>
              <a:rPr lang="en-GB" dirty="0" err="1"/>
              <a:t>Afişarea</a:t>
            </a:r>
            <a:r>
              <a:rPr lang="en-GB" dirty="0"/>
              <a:t> </a:t>
            </a:r>
            <a:r>
              <a:rPr lang="en-GB" dirty="0" err="1"/>
              <a:t>formei</a:t>
            </a:r>
            <a:r>
              <a:rPr lang="en-GB" dirty="0"/>
              <a:t> finale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tablă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pereţii</a:t>
            </a:r>
            <a:r>
              <a:rPr lang="en-GB" dirty="0"/>
              <a:t> </a:t>
            </a:r>
            <a:r>
              <a:rPr lang="en-GB" dirty="0" err="1"/>
              <a:t>clasei</a:t>
            </a:r>
            <a:r>
              <a:rPr lang="en-GB" dirty="0"/>
              <a:t>.</a:t>
            </a:r>
          </a:p>
          <a:p>
            <a:r>
              <a:rPr lang="en-GB" dirty="0" err="1"/>
              <a:t>Această</a:t>
            </a:r>
            <a:r>
              <a:rPr lang="en-GB" dirty="0"/>
              <a:t> </a:t>
            </a:r>
            <a:r>
              <a:rPr lang="en-GB" dirty="0" err="1"/>
              <a:t>metodă</a:t>
            </a:r>
            <a:r>
              <a:rPr lang="en-GB" dirty="0"/>
              <a:t> </a:t>
            </a:r>
            <a:r>
              <a:rPr lang="en-GB" dirty="0" err="1"/>
              <a:t>acoperă</a:t>
            </a:r>
            <a:r>
              <a:rPr lang="en-GB" dirty="0"/>
              <a:t> </a:t>
            </a:r>
            <a:r>
              <a:rPr lang="en-GB" dirty="0" err="1"/>
              <a:t>neajunsurile</a:t>
            </a:r>
            <a:r>
              <a:rPr lang="en-GB" dirty="0"/>
              <a:t> </a:t>
            </a:r>
            <a:r>
              <a:rPr lang="en-GB" dirty="0" err="1"/>
              <a:t>învăţării</a:t>
            </a:r>
            <a:r>
              <a:rPr lang="en-GB" dirty="0"/>
              <a:t> </a:t>
            </a:r>
            <a:r>
              <a:rPr lang="en-GB" dirty="0" err="1"/>
              <a:t>individualizate</a:t>
            </a:r>
            <a:r>
              <a:rPr lang="en-GB" dirty="0"/>
              <a:t>, </a:t>
            </a:r>
            <a:r>
              <a:rPr lang="en-GB" dirty="0" err="1"/>
              <a:t>solicită</a:t>
            </a:r>
            <a:r>
              <a:rPr lang="en-GB" dirty="0"/>
              <a:t> </a:t>
            </a:r>
            <a:r>
              <a:rPr lang="en-GB" dirty="0" err="1"/>
              <a:t>gândirea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, </a:t>
            </a:r>
            <a:r>
              <a:rPr lang="en-GB" dirty="0" err="1"/>
              <a:t>oferindu</a:t>
            </a:r>
            <a:r>
              <a:rPr lang="en-GB" dirty="0"/>
              <a:t>-le </a:t>
            </a:r>
            <a:r>
              <a:rPr lang="en-GB" dirty="0" err="1"/>
              <a:t>posibilitatea</a:t>
            </a:r>
            <a:r>
              <a:rPr lang="en-GB" dirty="0"/>
              <a:t> de a-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dezvolta</a:t>
            </a:r>
            <a:r>
              <a:rPr lang="en-GB" dirty="0"/>
              <a:t> </a:t>
            </a:r>
            <a:r>
              <a:rPr lang="en-GB" dirty="0" err="1"/>
              <a:t>competenţele</a:t>
            </a:r>
            <a:r>
              <a:rPr lang="en-GB" dirty="0"/>
              <a:t> </a:t>
            </a:r>
            <a:r>
              <a:rPr lang="en-GB" dirty="0" err="1"/>
              <a:t>necesare</a:t>
            </a:r>
            <a:r>
              <a:rPr lang="en-GB" dirty="0"/>
              <a:t>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abordări</a:t>
            </a:r>
            <a:r>
              <a:rPr lang="en-GB" dirty="0"/>
              <a:t> </a:t>
            </a:r>
            <a:r>
              <a:rPr lang="en-GB" dirty="0" err="1"/>
              <a:t>complexe</a:t>
            </a:r>
            <a:r>
              <a:rPr lang="en-GB" dirty="0"/>
              <a:t>. Am </a:t>
            </a:r>
            <a:r>
              <a:rPr lang="en-GB" dirty="0" err="1"/>
              <a:t>aplicat</a:t>
            </a:r>
            <a:r>
              <a:rPr lang="en-GB" dirty="0"/>
              <a:t>  </a:t>
            </a:r>
            <a:r>
              <a:rPr lang="en-GB" dirty="0" err="1"/>
              <a:t>această</a:t>
            </a:r>
            <a:r>
              <a:rPr lang="en-GB" dirty="0"/>
              <a:t> </a:t>
            </a:r>
            <a:r>
              <a:rPr lang="en-GB" dirty="0" err="1"/>
              <a:t>metodă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lecțiilor</a:t>
            </a:r>
            <a:r>
              <a:rPr lang="en-GB" dirty="0"/>
              <a:t> care au </a:t>
            </a:r>
            <a:r>
              <a:rPr lang="en-GB" dirty="0" err="1"/>
              <a:t>avut</a:t>
            </a:r>
            <a:r>
              <a:rPr lang="en-GB" dirty="0"/>
              <a:t> ca </a:t>
            </a:r>
            <a:r>
              <a:rPr lang="en-GB" dirty="0" err="1"/>
              <a:t>tematică</a:t>
            </a:r>
            <a:r>
              <a:rPr lang="en-GB" dirty="0"/>
              <a:t> </a:t>
            </a:r>
            <a:r>
              <a:rPr lang="ro-RO" dirty="0" smtClean="0"/>
              <a:t>tipurile</a:t>
            </a:r>
            <a:r>
              <a:rPr lang="en-GB" dirty="0" smtClean="0"/>
              <a:t> </a:t>
            </a:r>
            <a:r>
              <a:rPr lang="en-GB" dirty="0" err="1"/>
              <a:t>reacțiilor</a:t>
            </a:r>
            <a:r>
              <a:rPr lang="en-GB" dirty="0"/>
              <a:t> </a:t>
            </a:r>
            <a:r>
              <a:rPr lang="en-GB" dirty="0" err="1"/>
              <a:t>chimice</a:t>
            </a:r>
            <a:r>
              <a:rPr lang="en-GB" dirty="0"/>
              <a:t> 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43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Metoda </a:t>
            </a:r>
            <a:r>
              <a:rPr lang="en-GB" dirty="0"/>
              <a:t>“</a:t>
            </a:r>
            <a:r>
              <a:rPr lang="ro-RO" dirty="0"/>
              <a:t>Știu-Vreau să știu- Am învățat</a:t>
            </a:r>
            <a:r>
              <a:rPr lang="en-GB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err="1"/>
              <a:t>Metoda</a:t>
            </a:r>
            <a:r>
              <a:rPr lang="en-GB" b="1" dirty="0"/>
              <a:t> ”</a:t>
            </a:r>
            <a:r>
              <a:rPr lang="en-GB" b="1" dirty="0" err="1"/>
              <a:t>Ştiu</a:t>
            </a:r>
            <a:r>
              <a:rPr lang="en-GB" b="1" dirty="0"/>
              <a:t> – </a:t>
            </a:r>
            <a:r>
              <a:rPr lang="en-GB" b="1" dirty="0" err="1"/>
              <a:t>Vreau</a:t>
            </a:r>
            <a:r>
              <a:rPr lang="en-GB" b="1" dirty="0"/>
              <a:t> </a:t>
            </a:r>
            <a:r>
              <a:rPr lang="en-GB" b="1" dirty="0" err="1"/>
              <a:t>să</a:t>
            </a:r>
            <a:r>
              <a:rPr lang="en-GB" b="1" dirty="0"/>
              <a:t> </a:t>
            </a:r>
            <a:r>
              <a:rPr lang="en-GB" b="1" dirty="0" err="1"/>
              <a:t>ştiu</a:t>
            </a:r>
            <a:r>
              <a:rPr lang="en-GB" b="1" dirty="0"/>
              <a:t> – Am </a:t>
            </a:r>
            <a:r>
              <a:rPr lang="en-GB" b="1" dirty="0" err="1"/>
              <a:t>învățat</a:t>
            </a:r>
            <a:r>
              <a:rPr lang="en-GB" b="1" dirty="0"/>
              <a:t>”</a:t>
            </a:r>
            <a:r>
              <a:rPr lang="en-GB" dirty="0"/>
              <a:t> </a:t>
            </a:r>
            <a:r>
              <a:rPr lang="en-GB" dirty="0" err="1"/>
              <a:t>este</a:t>
            </a:r>
            <a:r>
              <a:rPr lang="en-GB" dirty="0"/>
              <a:t> o </a:t>
            </a:r>
            <a:r>
              <a:rPr lang="en-GB" dirty="0" err="1"/>
              <a:t>metodă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</a:t>
            </a:r>
            <a:r>
              <a:rPr lang="en-GB" dirty="0" err="1"/>
              <a:t>urmăreşte</a:t>
            </a:r>
            <a:r>
              <a:rPr lang="en-GB" dirty="0"/>
              <a:t> </a:t>
            </a:r>
            <a:r>
              <a:rPr lang="en-GB" dirty="0" err="1"/>
              <a:t>conştientizarea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legătură</a:t>
            </a:r>
            <a:r>
              <a:rPr lang="en-GB" dirty="0"/>
              <a:t> cu </a:t>
            </a:r>
            <a:r>
              <a:rPr lang="en-GB" dirty="0" err="1"/>
              <a:t>propria</a:t>
            </a:r>
            <a:r>
              <a:rPr lang="en-GB" dirty="0"/>
              <a:t> </a:t>
            </a:r>
            <a:r>
              <a:rPr lang="en-GB" dirty="0" err="1"/>
              <a:t>lor</a:t>
            </a:r>
            <a:r>
              <a:rPr lang="en-GB" dirty="0"/>
              <a:t> </a:t>
            </a:r>
            <a:r>
              <a:rPr lang="en-GB" dirty="0" err="1"/>
              <a:t>activitate</a:t>
            </a:r>
            <a:r>
              <a:rPr lang="en-GB" dirty="0"/>
              <a:t> de </a:t>
            </a:r>
            <a:r>
              <a:rPr lang="en-GB" dirty="0" err="1"/>
              <a:t>cunoaştere</a:t>
            </a:r>
            <a:r>
              <a:rPr lang="en-GB" dirty="0"/>
              <a:t>, </a:t>
            </a:r>
            <a:r>
              <a:rPr lang="en-GB" dirty="0" err="1"/>
              <a:t>respectiv</a:t>
            </a:r>
            <a:r>
              <a:rPr lang="en-GB" dirty="0"/>
              <a:t> </a:t>
            </a:r>
            <a:r>
              <a:rPr lang="en-GB" dirty="0" err="1"/>
              <a:t>stimularea</a:t>
            </a:r>
            <a:r>
              <a:rPr lang="en-GB" dirty="0"/>
              <a:t> </a:t>
            </a:r>
            <a:r>
              <a:rPr lang="en-GB" dirty="0" err="1"/>
              <a:t>abilităţilor</a:t>
            </a:r>
            <a:r>
              <a:rPr lang="en-GB" dirty="0"/>
              <a:t> metacognitive </a:t>
            </a:r>
            <a:r>
              <a:rPr lang="en-GB" dirty="0" err="1"/>
              <a:t>şi</a:t>
            </a:r>
            <a:r>
              <a:rPr lang="en-GB" dirty="0"/>
              <a:t> a </a:t>
            </a:r>
            <a:r>
              <a:rPr lang="en-GB" dirty="0" err="1"/>
              <a:t>gândirii</a:t>
            </a:r>
            <a:r>
              <a:rPr lang="en-GB" dirty="0"/>
              <a:t> </a:t>
            </a:r>
            <a:r>
              <a:rPr lang="en-GB" dirty="0" err="1"/>
              <a:t>critice</a:t>
            </a:r>
            <a:r>
              <a:rPr lang="en-GB" dirty="0"/>
              <a:t>.</a:t>
            </a:r>
          </a:p>
          <a:p>
            <a:r>
              <a:rPr lang="en-GB" dirty="0" err="1"/>
              <a:t>Etapele</a:t>
            </a:r>
            <a:r>
              <a:rPr lang="en-GB" dirty="0"/>
              <a:t> </a:t>
            </a:r>
            <a:r>
              <a:rPr lang="en-GB" dirty="0" err="1"/>
              <a:t>metodei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a. </a:t>
            </a:r>
            <a:r>
              <a:rPr lang="en-GB" dirty="0" err="1"/>
              <a:t>împărţirea</a:t>
            </a:r>
            <a:r>
              <a:rPr lang="en-GB" dirty="0"/>
              <a:t> </a:t>
            </a:r>
            <a:r>
              <a:rPr lang="en-GB" dirty="0" err="1"/>
              <a:t>clasei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perechi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anunţarea</a:t>
            </a:r>
            <a:r>
              <a:rPr lang="en-GB" dirty="0"/>
              <a:t> </a:t>
            </a:r>
            <a:r>
              <a:rPr lang="en-GB" dirty="0" err="1"/>
              <a:t>temei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b. </a:t>
            </a:r>
            <a:r>
              <a:rPr lang="en-GB" dirty="0" err="1"/>
              <a:t>elevii</a:t>
            </a:r>
            <a:r>
              <a:rPr lang="en-GB" dirty="0"/>
              <a:t> </a:t>
            </a:r>
            <a:r>
              <a:rPr lang="en-GB" dirty="0" err="1"/>
              <a:t>fac</a:t>
            </a:r>
            <a:r>
              <a:rPr lang="en-GB" dirty="0"/>
              <a:t> o </a:t>
            </a:r>
            <a:r>
              <a:rPr lang="en-GB" dirty="0" err="1"/>
              <a:t>listă</a:t>
            </a:r>
            <a:r>
              <a:rPr lang="en-GB" dirty="0"/>
              <a:t> cu tot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</a:t>
            </a:r>
            <a:r>
              <a:rPr lang="en-GB" dirty="0" err="1"/>
              <a:t>ştiu</a:t>
            </a:r>
            <a:r>
              <a:rPr lang="en-GB" dirty="0"/>
              <a:t> </a:t>
            </a:r>
            <a:r>
              <a:rPr lang="en-GB" dirty="0" err="1"/>
              <a:t>despre</a:t>
            </a:r>
            <a:r>
              <a:rPr lang="en-GB" dirty="0"/>
              <a:t> </a:t>
            </a:r>
            <a:r>
              <a:rPr lang="en-GB" dirty="0" err="1"/>
              <a:t>tema</a:t>
            </a:r>
            <a:r>
              <a:rPr lang="en-GB" dirty="0"/>
              <a:t> </a:t>
            </a:r>
            <a:r>
              <a:rPr lang="en-GB" dirty="0" err="1"/>
              <a:t>aleasă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c. </a:t>
            </a:r>
            <a:r>
              <a:rPr lang="en-GB" dirty="0" err="1"/>
              <a:t>profesorul</a:t>
            </a:r>
            <a:r>
              <a:rPr lang="en-GB" dirty="0"/>
              <a:t> </a:t>
            </a:r>
            <a:r>
              <a:rPr lang="en-GB" dirty="0" err="1"/>
              <a:t>alcătuiește</a:t>
            </a:r>
            <a:r>
              <a:rPr lang="en-GB" dirty="0"/>
              <a:t> la </a:t>
            </a:r>
            <a:r>
              <a:rPr lang="en-GB" dirty="0" err="1"/>
              <a:t>tablă</a:t>
            </a:r>
            <a:r>
              <a:rPr lang="en-GB" dirty="0"/>
              <a:t> un </a:t>
            </a:r>
            <a:r>
              <a:rPr lang="en-GB" dirty="0" err="1"/>
              <a:t>tabel</a:t>
            </a:r>
            <a:r>
              <a:rPr lang="en-GB" dirty="0"/>
              <a:t> cu </a:t>
            </a:r>
            <a:r>
              <a:rPr lang="en-GB" dirty="0" err="1"/>
              <a:t>următoarele</a:t>
            </a:r>
            <a:r>
              <a:rPr lang="en-GB" dirty="0"/>
              <a:t> </a:t>
            </a:r>
            <a:r>
              <a:rPr lang="en-GB" dirty="0" err="1"/>
              <a:t>coloane</a:t>
            </a:r>
            <a:r>
              <a:rPr lang="en-GB" dirty="0"/>
              <a:t>: </a:t>
            </a:r>
            <a:r>
              <a:rPr lang="en-GB" dirty="0" err="1"/>
              <a:t>ştim</a:t>
            </a:r>
            <a:r>
              <a:rPr lang="en-GB" dirty="0"/>
              <a:t>/ </a:t>
            </a:r>
            <a:r>
              <a:rPr lang="en-GB" dirty="0" err="1"/>
              <a:t>credem</a:t>
            </a:r>
            <a:r>
              <a:rPr lang="en-GB" dirty="0"/>
              <a:t> </a:t>
            </a:r>
            <a:r>
              <a:rPr lang="en-GB" dirty="0" err="1"/>
              <a:t>că</a:t>
            </a:r>
            <a:r>
              <a:rPr lang="en-GB" dirty="0"/>
              <a:t> </a:t>
            </a:r>
            <a:r>
              <a:rPr lang="en-GB" dirty="0" err="1"/>
              <a:t>ştim</a:t>
            </a:r>
            <a:r>
              <a:rPr lang="en-GB" dirty="0"/>
              <a:t>/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</a:t>
            </a:r>
            <a:r>
              <a:rPr lang="en-GB" dirty="0" err="1"/>
              <a:t>vrem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</a:t>
            </a:r>
            <a:r>
              <a:rPr lang="en-GB" dirty="0" err="1"/>
              <a:t>ştim</a:t>
            </a:r>
            <a:r>
              <a:rPr lang="en-GB" dirty="0"/>
              <a:t>,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am </a:t>
            </a:r>
            <a:r>
              <a:rPr lang="en-GB" dirty="0" err="1"/>
              <a:t>învăţat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d. </a:t>
            </a:r>
            <a:r>
              <a:rPr lang="en-GB" dirty="0" err="1"/>
              <a:t>elevii</a:t>
            </a:r>
            <a:r>
              <a:rPr lang="en-GB" dirty="0"/>
              <a:t> spun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au </a:t>
            </a:r>
            <a:r>
              <a:rPr lang="en-GB" dirty="0" err="1"/>
              <a:t>notat</a:t>
            </a:r>
            <a:r>
              <a:rPr lang="en-GB" dirty="0"/>
              <a:t>, </a:t>
            </a:r>
            <a:r>
              <a:rPr lang="en-GB" dirty="0" err="1"/>
              <a:t>iar</a:t>
            </a:r>
            <a:r>
              <a:rPr lang="en-GB" dirty="0"/>
              <a:t> </a:t>
            </a:r>
            <a:r>
              <a:rPr lang="en-GB" dirty="0" err="1"/>
              <a:t>profesorul</a:t>
            </a:r>
            <a:r>
              <a:rPr lang="en-GB" dirty="0"/>
              <a:t> </a:t>
            </a:r>
            <a:r>
              <a:rPr lang="en-GB" dirty="0" err="1"/>
              <a:t>completează</a:t>
            </a:r>
            <a:r>
              <a:rPr lang="en-GB" dirty="0"/>
              <a:t> prima </a:t>
            </a:r>
            <a:r>
              <a:rPr lang="en-GB" dirty="0" err="1"/>
              <a:t>coloană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e. </a:t>
            </a:r>
            <a:r>
              <a:rPr lang="en-GB" dirty="0" err="1"/>
              <a:t>elevii</a:t>
            </a:r>
            <a:r>
              <a:rPr lang="en-GB" dirty="0"/>
              <a:t> </a:t>
            </a:r>
            <a:r>
              <a:rPr lang="en-GB" dirty="0" err="1"/>
              <a:t>alcătuiesc</a:t>
            </a:r>
            <a:r>
              <a:rPr lang="en-GB" dirty="0"/>
              <a:t> </a:t>
            </a:r>
            <a:r>
              <a:rPr lang="en-GB" dirty="0" err="1"/>
              <a:t>apoi</a:t>
            </a:r>
            <a:r>
              <a:rPr lang="en-GB" dirty="0"/>
              <a:t> o </a:t>
            </a:r>
            <a:r>
              <a:rPr lang="en-GB" dirty="0" err="1"/>
              <a:t>listă</a:t>
            </a:r>
            <a:r>
              <a:rPr lang="en-GB" dirty="0"/>
              <a:t> de </a:t>
            </a:r>
            <a:r>
              <a:rPr lang="en-GB" dirty="0" err="1"/>
              <a:t>întrebări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marginea</a:t>
            </a:r>
            <a:r>
              <a:rPr lang="en-GB" dirty="0"/>
              <a:t> </a:t>
            </a:r>
            <a:r>
              <a:rPr lang="en-GB" dirty="0" err="1"/>
              <a:t>subiectului</a:t>
            </a:r>
            <a:r>
              <a:rPr lang="en-GB" dirty="0"/>
              <a:t> </a:t>
            </a:r>
            <a:r>
              <a:rPr lang="en-GB" dirty="0" err="1"/>
              <a:t>abordat</a:t>
            </a:r>
            <a:r>
              <a:rPr lang="en-GB" dirty="0"/>
              <a:t>, </a:t>
            </a:r>
            <a:r>
              <a:rPr lang="en-GB" dirty="0" err="1"/>
              <a:t>iar</a:t>
            </a:r>
            <a:r>
              <a:rPr lang="en-GB" dirty="0"/>
              <a:t> </a:t>
            </a:r>
            <a:r>
              <a:rPr lang="en-GB" dirty="0" err="1"/>
              <a:t>profesorul</a:t>
            </a:r>
            <a:r>
              <a:rPr lang="en-GB" dirty="0"/>
              <a:t> </a:t>
            </a:r>
            <a:r>
              <a:rPr lang="en-GB" dirty="0" err="1"/>
              <a:t>completează</a:t>
            </a:r>
            <a:r>
              <a:rPr lang="en-GB" dirty="0"/>
              <a:t> </a:t>
            </a:r>
            <a:r>
              <a:rPr lang="en-GB" dirty="0" err="1"/>
              <a:t>coloana</a:t>
            </a:r>
            <a:r>
              <a:rPr lang="en-GB" dirty="0"/>
              <a:t> a </a:t>
            </a:r>
            <a:r>
              <a:rPr lang="en-GB" dirty="0" err="1"/>
              <a:t>doua</a:t>
            </a:r>
            <a:r>
              <a:rPr lang="en-GB" dirty="0"/>
              <a:t> a </a:t>
            </a:r>
            <a:r>
              <a:rPr lang="en-GB" dirty="0" err="1"/>
              <a:t>tabelului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f. se </a:t>
            </a:r>
            <a:r>
              <a:rPr lang="en-GB" dirty="0" err="1"/>
              <a:t>citeşte</a:t>
            </a:r>
            <a:r>
              <a:rPr lang="en-GB" dirty="0"/>
              <a:t> </a:t>
            </a:r>
            <a:r>
              <a:rPr lang="en-GB" dirty="0" err="1"/>
              <a:t>informația</a:t>
            </a:r>
            <a:r>
              <a:rPr lang="en-GB" dirty="0"/>
              <a:t> din manual </a:t>
            </a:r>
            <a:r>
              <a:rPr lang="en-GB" dirty="0" err="1"/>
              <a:t>sau</a:t>
            </a:r>
            <a:r>
              <a:rPr lang="en-GB" dirty="0"/>
              <a:t> din </a:t>
            </a:r>
            <a:r>
              <a:rPr lang="en-GB" dirty="0" err="1"/>
              <a:t>fișele</a:t>
            </a:r>
            <a:r>
              <a:rPr lang="en-GB" dirty="0"/>
              <a:t> de </a:t>
            </a:r>
            <a:r>
              <a:rPr lang="en-GB" dirty="0" err="1"/>
              <a:t>instruire</a:t>
            </a:r>
            <a:r>
              <a:rPr lang="en-GB" dirty="0"/>
              <a:t> </a:t>
            </a:r>
            <a:r>
              <a:rPr lang="en-GB" dirty="0" err="1"/>
              <a:t>realizate</a:t>
            </a:r>
            <a:r>
              <a:rPr lang="en-GB" dirty="0"/>
              <a:t> de </a:t>
            </a:r>
            <a:r>
              <a:rPr lang="en-GB" dirty="0" err="1"/>
              <a:t>către</a:t>
            </a:r>
            <a:r>
              <a:rPr lang="en-GB" dirty="0"/>
              <a:t> </a:t>
            </a:r>
            <a:r>
              <a:rPr lang="en-GB" dirty="0" err="1"/>
              <a:t>profesor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g. se </a:t>
            </a:r>
            <a:r>
              <a:rPr lang="en-GB" dirty="0" err="1"/>
              <a:t>revine</a:t>
            </a:r>
            <a:r>
              <a:rPr lang="en-GB" dirty="0"/>
              <a:t> </a:t>
            </a:r>
            <a:r>
              <a:rPr lang="en-GB" dirty="0" err="1"/>
              <a:t>asupra</a:t>
            </a:r>
            <a:r>
              <a:rPr lang="en-GB" dirty="0"/>
              <a:t> </a:t>
            </a:r>
            <a:r>
              <a:rPr lang="en-GB" dirty="0" err="1"/>
              <a:t>listei</a:t>
            </a:r>
            <a:r>
              <a:rPr lang="en-GB" dirty="0"/>
              <a:t> de </a:t>
            </a:r>
            <a:r>
              <a:rPr lang="en-GB" dirty="0" err="1"/>
              <a:t>întrebări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se </a:t>
            </a:r>
            <a:r>
              <a:rPr lang="en-GB" dirty="0" err="1"/>
              <a:t>răspunde</a:t>
            </a:r>
            <a:r>
              <a:rPr lang="en-GB" dirty="0"/>
              <a:t> la </a:t>
            </a:r>
            <a:r>
              <a:rPr lang="en-GB" dirty="0" err="1"/>
              <a:t>fiecare</a:t>
            </a:r>
            <a:r>
              <a:rPr lang="en-GB" dirty="0"/>
              <a:t> </a:t>
            </a:r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acestea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h. se </a:t>
            </a:r>
            <a:r>
              <a:rPr lang="en-GB" dirty="0" err="1"/>
              <a:t>completează</a:t>
            </a:r>
            <a:r>
              <a:rPr lang="en-GB" dirty="0"/>
              <a:t> </a:t>
            </a:r>
            <a:r>
              <a:rPr lang="en-GB" dirty="0" err="1"/>
              <a:t>coloana</a:t>
            </a:r>
            <a:r>
              <a:rPr lang="en-GB" dirty="0"/>
              <a:t> a </a:t>
            </a:r>
            <a:r>
              <a:rPr lang="en-GB" dirty="0" err="1"/>
              <a:t>treia</a:t>
            </a:r>
            <a:r>
              <a:rPr lang="en-GB" dirty="0"/>
              <a:t> din </a:t>
            </a:r>
            <a:r>
              <a:rPr lang="en-GB" dirty="0" err="1"/>
              <a:t>tabel</a:t>
            </a:r>
            <a:r>
              <a:rPr lang="en-GB" dirty="0"/>
              <a:t>. </a:t>
            </a:r>
            <a:r>
              <a:rPr lang="en-GB" dirty="0" err="1"/>
              <a:t>Unele</a:t>
            </a:r>
            <a:r>
              <a:rPr lang="en-GB" dirty="0"/>
              <a:t> </a:t>
            </a:r>
            <a:r>
              <a:rPr lang="en-GB" dirty="0" err="1"/>
              <a:t>întrebări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putea</a:t>
            </a:r>
            <a:r>
              <a:rPr lang="en-GB" dirty="0"/>
              <a:t> </a:t>
            </a:r>
            <a:r>
              <a:rPr lang="en-GB" dirty="0" err="1"/>
              <a:t>rămâne</a:t>
            </a:r>
            <a:r>
              <a:rPr lang="en-GB" dirty="0"/>
              <a:t> </a:t>
            </a:r>
            <a:r>
              <a:rPr lang="en-GB" dirty="0" err="1"/>
              <a:t>fără</a:t>
            </a:r>
            <a:r>
              <a:rPr lang="en-GB" dirty="0"/>
              <a:t> </a:t>
            </a:r>
            <a:r>
              <a:rPr lang="en-GB" dirty="0" err="1"/>
              <a:t>răspuns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putea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</a:t>
            </a:r>
            <a:r>
              <a:rPr lang="en-GB" dirty="0" err="1"/>
              <a:t>apară</a:t>
            </a:r>
            <a:r>
              <a:rPr lang="en-GB" dirty="0"/>
              <a:t> </a:t>
            </a:r>
            <a:r>
              <a:rPr lang="en-GB" dirty="0" err="1"/>
              <a:t>unele</a:t>
            </a:r>
            <a:r>
              <a:rPr lang="en-GB" dirty="0"/>
              <a:t> </a:t>
            </a:r>
            <a:r>
              <a:rPr lang="en-GB" dirty="0" err="1"/>
              <a:t>noi</a:t>
            </a:r>
            <a:r>
              <a:rPr lang="en-GB" dirty="0"/>
              <a:t>, care </a:t>
            </a:r>
            <a:r>
              <a:rPr lang="en-GB" dirty="0" err="1"/>
              <a:t>trebuie</a:t>
            </a:r>
            <a:r>
              <a:rPr lang="en-GB" dirty="0"/>
              <a:t> </a:t>
            </a:r>
            <a:r>
              <a:rPr lang="en-GB" dirty="0" err="1"/>
              <a:t>consemnate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 err="1"/>
              <a:t>i</a:t>
            </a:r>
            <a:r>
              <a:rPr lang="en-GB" dirty="0"/>
              <a:t>. </a:t>
            </a:r>
            <a:r>
              <a:rPr lang="en-GB" dirty="0" err="1"/>
              <a:t>elevii</a:t>
            </a:r>
            <a:r>
              <a:rPr lang="en-GB" dirty="0"/>
              <a:t> </a:t>
            </a:r>
            <a:r>
              <a:rPr lang="en-GB" dirty="0" err="1"/>
              <a:t>compară</a:t>
            </a:r>
            <a:r>
              <a:rPr lang="en-GB" dirty="0"/>
              <a:t>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</a:t>
            </a:r>
            <a:r>
              <a:rPr lang="en-GB" dirty="0" err="1"/>
              <a:t>ştiau</a:t>
            </a:r>
            <a:r>
              <a:rPr lang="en-GB" dirty="0"/>
              <a:t> </a:t>
            </a:r>
            <a:r>
              <a:rPr lang="en-GB" dirty="0" err="1"/>
              <a:t>despre</a:t>
            </a:r>
            <a:r>
              <a:rPr lang="en-GB" dirty="0"/>
              <a:t> </a:t>
            </a:r>
            <a:r>
              <a:rPr lang="en-GB" dirty="0" err="1"/>
              <a:t>subiect</a:t>
            </a:r>
            <a:r>
              <a:rPr lang="en-GB" dirty="0"/>
              <a:t> cu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au </a:t>
            </a:r>
            <a:r>
              <a:rPr lang="en-GB" dirty="0" err="1"/>
              <a:t>învăţat</a:t>
            </a:r>
            <a:r>
              <a:rPr lang="en-GB" dirty="0"/>
              <a:t> din </a:t>
            </a:r>
            <a:r>
              <a:rPr lang="en-GB" dirty="0" err="1"/>
              <a:t>noua</a:t>
            </a:r>
            <a:r>
              <a:rPr lang="en-GB" dirty="0"/>
              <a:t> </a:t>
            </a:r>
            <a:r>
              <a:rPr lang="en-GB" dirty="0" err="1"/>
              <a:t>lecţie</a:t>
            </a:r>
            <a:r>
              <a:rPr lang="en-GB" dirty="0"/>
              <a:t> (</a:t>
            </a:r>
            <a:r>
              <a:rPr lang="en-GB" dirty="0" err="1"/>
              <a:t>coloanele</a:t>
            </a:r>
            <a:r>
              <a:rPr lang="en-GB" dirty="0"/>
              <a:t> 1 </a:t>
            </a:r>
            <a:r>
              <a:rPr lang="en-GB" dirty="0" err="1"/>
              <a:t>şi</a:t>
            </a:r>
            <a:r>
              <a:rPr lang="en-GB" dirty="0"/>
              <a:t> 3 din </a:t>
            </a:r>
            <a:r>
              <a:rPr lang="en-GB" dirty="0" err="1"/>
              <a:t>tabel</a:t>
            </a:r>
            <a:r>
              <a:rPr lang="en-GB" dirty="0"/>
              <a:t>);</a:t>
            </a:r>
            <a:br>
              <a:rPr lang="en-GB" dirty="0"/>
            </a:br>
            <a:r>
              <a:rPr lang="en-GB" dirty="0"/>
              <a:t>j. se </a:t>
            </a:r>
            <a:r>
              <a:rPr lang="en-GB" dirty="0" err="1"/>
              <a:t>precizează</a:t>
            </a:r>
            <a:r>
              <a:rPr lang="en-GB" dirty="0"/>
              <a:t> </a:t>
            </a:r>
            <a:r>
              <a:rPr lang="en-GB" dirty="0" err="1"/>
              <a:t>alte</a:t>
            </a:r>
            <a:r>
              <a:rPr lang="en-GB" dirty="0"/>
              <a:t> </a:t>
            </a:r>
            <a:r>
              <a:rPr lang="en-GB" dirty="0" err="1"/>
              <a:t>surse</a:t>
            </a:r>
            <a:r>
              <a:rPr lang="en-GB" dirty="0"/>
              <a:t> de </a:t>
            </a:r>
            <a:r>
              <a:rPr lang="en-GB" dirty="0" err="1"/>
              <a:t>informare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răspunsurile</a:t>
            </a:r>
            <a:r>
              <a:rPr lang="en-GB" dirty="0"/>
              <a:t> la </a:t>
            </a:r>
            <a:r>
              <a:rPr lang="en-GB" dirty="0" err="1"/>
              <a:t>toate</a:t>
            </a:r>
            <a:r>
              <a:rPr lang="en-GB" dirty="0"/>
              <a:t> </a:t>
            </a:r>
            <a:r>
              <a:rPr lang="en-GB" dirty="0" err="1"/>
              <a:t>întrebările</a:t>
            </a:r>
            <a:r>
              <a:rPr lang="en-GB" dirty="0"/>
              <a:t> </a:t>
            </a:r>
            <a:r>
              <a:rPr lang="en-GB" dirty="0" err="1"/>
              <a:t>expuse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coloana</a:t>
            </a:r>
            <a:r>
              <a:rPr lang="en-GB" dirty="0"/>
              <a:t> a </a:t>
            </a:r>
            <a:r>
              <a:rPr lang="en-GB" dirty="0" err="1"/>
              <a:t>doua</a:t>
            </a:r>
            <a:r>
              <a:rPr lang="en-GB" dirty="0"/>
              <a:t>. </a:t>
            </a:r>
            <a:r>
              <a:rPr lang="en-GB" dirty="0" err="1"/>
              <a:t>Întrebările</a:t>
            </a:r>
            <a:r>
              <a:rPr lang="en-GB" dirty="0"/>
              <a:t> din </a:t>
            </a:r>
            <a:r>
              <a:rPr lang="en-GB" dirty="0" err="1"/>
              <a:t>coloana</a:t>
            </a:r>
            <a:r>
              <a:rPr lang="en-GB" dirty="0"/>
              <a:t> a </a:t>
            </a:r>
            <a:r>
              <a:rPr lang="en-GB" dirty="0" err="1"/>
              <a:t>doua</a:t>
            </a:r>
            <a:r>
              <a:rPr lang="en-GB" dirty="0"/>
              <a:t> pot fi </a:t>
            </a:r>
            <a:r>
              <a:rPr lang="en-GB" dirty="0" err="1"/>
              <a:t>folosite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investigaţii</a:t>
            </a:r>
            <a:r>
              <a:rPr lang="en-GB" dirty="0"/>
              <a:t> </a:t>
            </a:r>
            <a:r>
              <a:rPr lang="en-GB" dirty="0" err="1"/>
              <a:t>suplimentare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muncă</a:t>
            </a:r>
            <a:r>
              <a:rPr lang="en-GB" dirty="0"/>
              <a:t> </a:t>
            </a:r>
            <a:r>
              <a:rPr lang="en-GB" dirty="0" err="1"/>
              <a:t>individuală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realizarea</a:t>
            </a:r>
            <a:r>
              <a:rPr lang="en-GB" dirty="0"/>
              <a:t>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eseu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a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studiu</a:t>
            </a:r>
            <a:r>
              <a:rPr lang="en-GB" dirty="0"/>
              <a:t> de </a:t>
            </a:r>
            <a:r>
              <a:rPr lang="en-GB" dirty="0" err="1"/>
              <a:t>caz</a:t>
            </a:r>
            <a:r>
              <a:rPr lang="en-GB" dirty="0"/>
              <a:t>.</a:t>
            </a:r>
          </a:p>
          <a:p>
            <a:r>
              <a:rPr lang="en-GB" dirty="0" err="1"/>
              <a:t>Această</a:t>
            </a:r>
            <a:r>
              <a:rPr lang="en-GB" dirty="0"/>
              <a:t> </a:t>
            </a:r>
            <a:r>
              <a:rPr lang="en-GB" dirty="0" err="1"/>
              <a:t>metodă</a:t>
            </a:r>
            <a:r>
              <a:rPr lang="en-GB" dirty="0"/>
              <a:t> se </a:t>
            </a:r>
            <a:r>
              <a:rPr lang="en-GB" dirty="0" err="1"/>
              <a:t>poate</a:t>
            </a:r>
            <a:r>
              <a:rPr lang="en-GB" dirty="0"/>
              <a:t> </a:t>
            </a:r>
            <a:r>
              <a:rPr lang="en-GB" dirty="0" err="1"/>
              <a:t>regăsi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scenariul</a:t>
            </a:r>
            <a:r>
              <a:rPr lang="en-GB" dirty="0"/>
              <a:t> </a:t>
            </a:r>
            <a:r>
              <a:rPr lang="en-GB" dirty="0" err="1"/>
              <a:t>oricărei</a:t>
            </a:r>
            <a:r>
              <a:rPr lang="en-GB" dirty="0"/>
              <a:t> </a:t>
            </a:r>
            <a:r>
              <a:rPr lang="en-GB" dirty="0" err="1"/>
              <a:t>lecții</a:t>
            </a:r>
            <a:r>
              <a:rPr lang="en-GB" dirty="0"/>
              <a:t> de </a:t>
            </a:r>
            <a:r>
              <a:rPr lang="en-GB" dirty="0" err="1"/>
              <a:t>predare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0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400" b="1" dirty="0" smtClean="0"/>
              <a:t>Utilizarea tehnologiei în lecțiile de chimie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Studiile</a:t>
            </a:r>
            <a:r>
              <a:rPr lang="en-US" dirty="0" smtClean="0"/>
              <a:t> </a:t>
            </a:r>
            <a:r>
              <a:rPr lang="en-US" dirty="0" err="1"/>
              <a:t>realizate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ultimii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diverse </a:t>
            </a:r>
            <a:r>
              <a:rPr lang="en-US" dirty="0" err="1"/>
              <a:t>ţări</a:t>
            </a:r>
            <a:r>
              <a:rPr lang="en-US" dirty="0"/>
              <a:t> au </a:t>
            </a:r>
            <a:r>
              <a:rPr lang="en-US" dirty="0" err="1"/>
              <a:t>arătat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introducerea</a:t>
            </a:r>
            <a:r>
              <a:rPr lang="en-US" dirty="0"/>
              <a:t> TIC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școală</a:t>
            </a:r>
            <a:r>
              <a:rPr lang="en-US" dirty="0"/>
              <a:t>, la </a:t>
            </a:r>
            <a:r>
              <a:rPr lang="en-US" dirty="0" err="1"/>
              <a:t>clasă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afara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procesele</a:t>
            </a:r>
            <a:r>
              <a:rPr lang="en-US" dirty="0"/>
              <a:t> </a:t>
            </a:r>
            <a:r>
              <a:rPr lang="en-US" dirty="0" err="1"/>
              <a:t>educaţionale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ansamblul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, </a:t>
            </a:r>
            <a:r>
              <a:rPr lang="en-US" dirty="0" err="1"/>
              <a:t>contribuie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măsură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mare la </a:t>
            </a:r>
            <a:r>
              <a:rPr lang="en-US" dirty="0" err="1"/>
              <a:t>îmbunătățirea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</a:t>
            </a:r>
            <a:r>
              <a:rPr lang="en-US" dirty="0" err="1" smtClean="0"/>
              <a:t>elevilor</a:t>
            </a:r>
            <a:r>
              <a:rPr lang="en-US" dirty="0" smtClean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rând</a:t>
            </a:r>
            <a:r>
              <a:rPr lang="en-US" dirty="0"/>
              <a:t>,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lucru</a:t>
            </a:r>
            <a:r>
              <a:rPr lang="en-US" dirty="0"/>
              <a:t> se </a:t>
            </a:r>
            <a:r>
              <a:rPr lang="en-US" dirty="0" err="1"/>
              <a:t>datorează</a:t>
            </a:r>
            <a:r>
              <a:rPr lang="en-US" dirty="0"/>
              <a:t> </a:t>
            </a:r>
            <a:r>
              <a:rPr lang="en-US" dirty="0" err="1"/>
              <a:t>faptului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TIC pot fi </a:t>
            </a:r>
            <a:r>
              <a:rPr lang="en-US" dirty="0" err="1"/>
              <a:t>adaptate</a:t>
            </a:r>
            <a:r>
              <a:rPr lang="en-US" dirty="0"/>
              <a:t> </a:t>
            </a:r>
            <a:r>
              <a:rPr lang="en-US" dirty="0" err="1"/>
              <a:t>nevoilor</a:t>
            </a:r>
            <a:r>
              <a:rPr lang="en-US" dirty="0"/>
              <a:t> de </a:t>
            </a:r>
            <a:r>
              <a:rPr lang="en-US" dirty="0" err="1"/>
              <a:t>învăţare</a:t>
            </a:r>
            <a:r>
              <a:rPr lang="en-US" dirty="0"/>
              <a:t> ale </a:t>
            </a:r>
            <a:r>
              <a:rPr lang="en-US" dirty="0" err="1"/>
              <a:t>elevilor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nevoilor</a:t>
            </a:r>
            <a:r>
              <a:rPr lang="en-US" dirty="0"/>
              <a:t> de </a:t>
            </a:r>
            <a:r>
              <a:rPr lang="en-US" dirty="0" err="1"/>
              <a:t>predare</a:t>
            </a:r>
            <a:r>
              <a:rPr lang="en-US" dirty="0"/>
              <a:t> ale </a:t>
            </a:r>
            <a:r>
              <a:rPr lang="en-US" dirty="0" err="1"/>
              <a:t>profesorilor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al </a:t>
            </a:r>
            <a:r>
              <a:rPr lang="en-US" dirty="0" err="1"/>
              <a:t>doilea</a:t>
            </a:r>
            <a:r>
              <a:rPr lang="en-US" dirty="0"/>
              <a:t> </a:t>
            </a:r>
            <a:r>
              <a:rPr lang="en-US" dirty="0" err="1"/>
              <a:t>rând</a:t>
            </a:r>
            <a:r>
              <a:rPr lang="en-US" dirty="0"/>
              <a:t>, </a:t>
            </a:r>
            <a:r>
              <a:rPr lang="en-US" dirty="0" err="1"/>
              <a:t>utilizarea</a:t>
            </a:r>
            <a:r>
              <a:rPr lang="en-US" dirty="0"/>
              <a:t> TIC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procesele</a:t>
            </a:r>
            <a:r>
              <a:rPr lang="en-US" dirty="0"/>
              <a:t> de </a:t>
            </a:r>
            <a:r>
              <a:rPr lang="en-US" dirty="0" err="1"/>
              <a:t>predare-învăţare</a:t>
            </a:r>
            <a:r>
              <a:rPr lang="en-US" dirty="0"/>
              <a:t> face ca </a:t>
            </a:r>
            <a:r>
              <a:rPr lang="en-US" dirty="0" err="1"/>
              <a:t>elevii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atenţi</a:t>
            </a:r>
            <a:r>
              <a:rPr lang="en-US" dirty="0"/>
              <a:t> la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se </a:t>
            </a:r>
            <a:r>
              <a:rPr lang="en-US" dirty="0" err="1"/>
              <a:t>predă</a:t>
            </a:r>
            <a:r>
              <a:rPr lang="en-US" dirty="0"/>
              <a:t>, </a:t>
            </a:r>
            <a:r>
              <a:rPr lang="en-US" dirty="0" err="1"/>
              <a:t>creşte</a:t>
            </a:r>
            <a:r>
              <a:rPr lang="en-US" dirty="0"/>
              <a:t> </a:t>
            </a:r>
            <a:r>
              <a:rPr lang="en-US" dirty="0" err="1"/>
              <a:t>receptivitatea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interactivitatea</a:t>
            </a:r>
            <a:r>
              <a:rPr lang="en-US" dirty="0"/>
              <a:t>.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sistemul</a:t>
            </a:r>
            <a:r>
              <a:rPr lang="en-US" dirty="0"/>
              <a:t> </a:t>
            </a:r>
            <a:r>
              <a:rPr lang="en-US" dirty="0" err="1"/>
              <a:t>clasic</a:t>
            </a:r>
            <a:r>
              <a:rPr lang="en-US" dirty="0"/>
              <a:t> </a:t>
            </a:r>
            <a:r>
              <a:rPr lang="en-US" dirty="0" err="1"/>
              <a:t>elevul</a:t>
            </a:r>
            <a:r>
              <a:rPr lang="en-US" dirty="0"/>
              <a:t> </a:t>
            </a:r>
            <a:r>
              <a:rPr lang="en-US" dirty="0" err="1"/>
              <a:t>asculta</a:t>
            </a:r>
            <a:r>
              <a:rPr lang="en-US" dirty="0"/>
              <a:t> </a:t>
            </a:r>
            <a:r>
              <a:rPr lang="en-US" dirty="0" err="1"/>
              <a:t>lecţia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era </a:t>
            </a:r>
            <a:r>
              <a:rPr lang="en-US" dirty="0" err="1"/>
              <a:t>învăţat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notiţe</a:t>
            </a:r>
            <a:r>
              <a:rPr lang="en-US" dirty="0"/>
              <a:t>, </a:t>
            </a:r>
            <a:r>
              <a:rPr lang="en-US" dirty="0" err="1"/>
              <a:t>utilizând</a:t>
            </a:r>
            <a:r>
              <a:rPr lang="en-US" dirty="0"/>
              <a:t> TIC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predare</a:t>
            </a:r>
            <a:r>
              <a:rPr lang="en-US" dirty="0"/>
              <a:t> se </a:t>
            </a:r>
            <a:r>
              <a:rPr lang="en-US" dirty="0" err="1"/>
              <a:t>formează</a:t>
            </a:r>
            <a:r>
              <a:rPr lang="en-US" dirty="0"/>
              <a:t> </a:t>
            </a:r>
            <a:r>
              <a:rPr lang="en-US" dirty="0" err="1"/>
              <a:t>atenţia</a:t>
            </a:r>
            <a:r>
              <a:rPr lang="en-US" dirty="0"/>
              <a:t> audio-</a:t>
            </a:r>
            <a:r>
              <a:rPr lang="en-US" dirty="0" err="1"/>
              <a:t>vizuală</a:t>
            </a:r>
            <a:r>
              <a:rPr lang="en-US" dirty="0"/>
              <a:t>. Este o </a:t>
            </a:r>
            <a:r>
              <a:rPr lang="en-US" dirty="0" err="1"/>
              <a:t>foarte</a:t>
            </a:r>
            <a:r>
              <a:rPr lang="en-US" dirty="0"/>
              <a:t> mare </a:t>
            </a:r>
            <a:r>
              <a:rPr lang="en-US" dirty="0" err="1"/>
              <a:t>diferenţă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explicarea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sistemul</a:t>
            </a:r>
            <a:r>
              <a:rPr lang="en-US" dirty="0"/>
              <a:t> </a:t>
            </a:r>
            <a:r>
              <a:rPr lang="en-US" dirty="0" err="1"/>
              <a:t>clasic</a:t>
            </a:r>
            <a:r>
              <a:rPr lang="en-US" dirty="0"/>
              <a:t> a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anumit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tehnologic</a:t>
            </a:r>
            <a:r>
              <a:rPr lang="en-US" dirty="0"/>
              <a:t> (de </a:t>
            </a:r>
            <a:r>
              <a:rPr lang="en-US" dirty="0" err="1"/>
              <a:t>exemplu</a:t>
            </a:r>
            <a:r>
              <a:rPr lang="en-US" dirty="0"/>
              <a:t> </a:t>
            </a:r>
            <a:r>
              <a:rPr lang="en-US" dirty="0" err="1"/>
              <a:t>producerea</a:t>
            </a:r>
            <a:r>
              <a:rPr lang="en-US" dirty="0"/>
              <a:t> </a:t>
            </a:r>
            <a:r>
              <a:rPr lang="en-US" dirty="0" err="1"/>
              <a:t>fontei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furnal</a:t>
            </a:r>
            <a:r>
              <a:rPr lang="en-US" dirty="0"/>
              <a:t>)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explicarea</a:t>
            </a:r>
            <a:r>
              <a:rPr lang="en-US" dirty="0"/>
              <a:t> </a:t>
            </a:r>
            <a:r>
              <a:rPr lang="en-US" dirty="0" err="1"/>
              <a:t>însoţită</a:t>
            </a:r>
            <a:r>
              <a:rPr lang="en-US" dirty="0"/>
              <a:t> de un </a:t>
            </a:r>
            <a:r>
              <a:rPr lang="en-US" dirty="0" err="1"/>
              <a:t>suport</a:t>
            </a:r>
            <a:r>
              <a:rPr lang="en-US" dirty="0"/>
              <a:t> video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ilustrate</a:t>
            </a:r>
            <a:r>
              <a:rPr lang="en-US" dirty="0"/>
              <a:t> </a:t>
            </a:r>
            <a:r>
              <a:rPr lang="en-US" dirty="0" err="1"/>
              <a:t>etapele</a:t>
            </a:r>
            <a:r>
              <a:rPr lang="en-US" dirty="0"/>
              <a:t> </a:t>
            </a:r>
            <a:r>
              <a:rPr lang="en-US" dirty="0" err="1"/>
              <a:t>procesului</a:t>
            </a:r>
            <a:r>
              <a:rPr lang="en-US" dirty="0"/>
              <a:t> </a:t>
            </a:r>
            <a:r>
              <a:rPr lang="en-US" dirty="0" err="1"/>
              <a:t>tehnologic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instalația</a:t>
            </a:r>
            <a:r>
              <a:rPr lang="en-US" dirty="0"/>
              <a:t> </a:t>
            </a:r>
            <a:r>
              <a:rPr lang="en-US" dirty="0" err="1"/>
              <a:t>necesară</a:t>
            </a:r>
            <a:r>
              <a:rPr lang="en-US" dirty="0"/>
              <a:t>. </a:t>
            </a:r>
            <a:r>
              <a:rPr lang="en-US" dirty="0" err="1"/>
              <a:t>Accentul</a:t>
            </a:r>
            <a:r>
              <a:rPr lang="en-US" dirty="0"/>
              <a:t> se </a:t>
            </a:r>
            <a:r>
              <a:rPr lang="en-US" dirty="0" err="1"/>
              <a:t>mută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receptivitate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interactivitate</a:t>
            </a:r>
            <a:r>
              <a:rPr lang="en-US" dirty="0"/>
              <a:t> din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elevului</a:t>
            </a:r>
            <a:r>
              <a:rPr lang="en-US" dirty="0"/>
              <a:t>, </a:t>
            </a:r>
            <a:r>
              <a:rPr lang="en-US" dirty="0" err="1"/>
              <a:t>adică</a:t>
            </a:r>
            <a:r>
              <a:rPr lang="en-US" dirty="0"/>
              <a:t> de la </a:t>
            </a:r>
            <a:r>
              <a:rPr lang="en-US" dirty="0" err="1"/>
              <a:t>reținerea</a:t>
            </a:r>
            <a:r>
              <a:rPr lang="en-US" dirty="0"/>
              <a:t> </a:t>
            </a:r>
            <a:r>
              <a:rPr lang="en-US" dirty="0" err="1"/>
              <a:t>informaţiei</a:t>
            </a:r>
            <a:r>
              <a:rPr lang="en-US" dirty="0"/>
              <a:t>, la </a:t>
            </a:r>
            <a:r>
              <a:rPr lang="en-US" dirty="0" err="1"/>
              <a:t>reținerea</a:t>
            </a:r>
            <a:r>
              <a:rPr lang="en-US" dirty="0"/>
              <a:t> de </a:t>
            </a:r>
            <a:r>
              <a:rPr lang="en-US" dirty="0" err="1"/>
              <a:t>informaţiei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formarea</a:t>
            </a:r>
            <a:r>
              <a:rPr lang="en-US" dirty="0"/>
              <a:t> de </a:t>
            </a:r>
            <a:r>
              <a:rPr lang="en-US" dirty="0" err="1"/>
              <a:t>competenţe</a:t>
            </a:r>
            <a:r>
              <a:rPr lang="en-US" dirty="0"/>
              <a:t>. </a:t>
            </a:r>
            <a:r>
              <a:rPr lang="en-US" dirty="0" err="1"/>
              <a:t>Elevul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activ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lecţiilor</a:t>
            </a:r>
            <a:r>
              <a:rPr lang="en-US" dirty="0"/>
              <a:t>, </a:t>
            </a:r>
            <a:r>
              <a:rPr lang="en-US" dirty="0" err="1"/>
              <a:t>punând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întrebări</a:t>
            </a:r>
            <a:r>
              <a:rPr lang="en-US" dirty="0"/>
              <a:t> cu </a:t>
            </a:r>
            <a:r>
              <a:rPr lang="en-US" dirty="0" err="1"/>
              <a:t>privire</a:t>
            </a:r>
            <a:r>
              <a:rPr lang="en-US" dirty="0"/>
              <a:t> la </a:t>
            </a:r>
            <a:r>
              <a:rPr lang="en-US" dirty="0" err="1"/>
              <a:t>subiectele</a:t>
            </a:r>
            <a:r>
              <a:rPr lang="en-US" dirty="0"/>
              <a:t> explicate.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68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400" b="1" dirty="0" smtClean="0"/>
              <a:t>Obiectivele generale ale utilizării TIC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Obiectivele</a:t>
            </a:r>
            <a:r>
              <a:rPr lang="en-US" dirty="0"/>
              <a:t> </a:t>
            </a:r>
            <a:r>
              <a:rPr lang="en-US" dirty="0" err="1"/>
              <a:t>generale</a:t>
            </a:r>
            <a:r>
              <a:rPr lang="en-US" dirty="0"/>
              <a:t> </a:t>
            </a:r>
            <a:r>
              <a:rPr lang="en-US" dirty="0" err="1"/>
              <a:t>urmărite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optimizarea</a:t>
            </a:r>
            <a:r>
              <a:rPr lang="en-US" dirty="0"/>
              <a:t> </a:t>
            </a:r>
            <a:r>
              <a:rPr lang="en-US" dirty="0" err="1"/>
              <a:t>activității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integrarea</a:t>
            </a:r>
            <a:r>
              <a:rPr lang="en-US" dirty="0"/>
              <a:t> </a:t>
            </a:r>
            <a:r>
              <a:rPr lang="en-US" dirty="0" err="1"/>
              <a:t>competențelor</a:t>
            </a:r>
            <a:r>
              <a:rPr lang="en-US" dirty="0"/>
              <a:t> TIC </a:t>
            </a:r>
            <a:r>
              <a:rPr lang="en-US" dirty="0" err="1"/>
              <a:t>sunt</a:t>
            </a:r>
            <a:r>
              <a:rPr lang="en-US" dirty="0"/>
              <a:t>: </a:t>
            </a:r>
            <a:endParaRPr lang="ro-RO" dirty="0" smtClean="0"/>
          </a:p>
          <a:p>
            <a:r>
              <a:rPr lang="en-US" dirty="0" smtClean="0"/>
              <a:t></a:t>
            </a:r>
            <a:r>
              <a:rPr lang="en-US" dirty="0" err="1"/>
              <a:t>sporirea</a:t>
            </a:r>
            <a:r>
              <a:rPr lang="en-US" dirty="0"/>
              <a:t> </a:t>
            </a:r>
            <a:r>
              <a:rPr lang="en-US" dirty="0" err="1"/>
              <a:t>motivației</a:t>
            </a:r>
            <a:r>
              <a:rPr lang="en-US" dirty="0"/>
              <a:t>; </a:t>
            </a:r>
            <a:endParaRPr lang="ro-RO" dirty="0" smtClean="0"/>
          </a:p>
          <a:p>
            <a:r>
              <a:rPr lang="en-US" dirty="0" smtClean="0"/>
              <a:t>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instrumentelor</a:t>
            </a:r>
            <a:r>
              <a:rPr lang="en-US" dirty="0"/>
              <a:t> TIC </a:t>
            </a:r>
            <a:r>
              <a:rPr lang="en-US" dirty="0" err="1"/>
              <a:t>specializate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en-US" dirty="0" smtClean="0"/>
              <a:t> </a:t>
            </a:r>
            <a:r>
              <a:rPr lang="en-US" dirty="0"/>
              <a:t>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factorilor</a:t>
            </a:r>
            <a:r>
              <a:rPr lang="en-US" dirty="0"/>
              <a:t> </a:t>
            </a:r>
            <a:r>
              <a:rPr lang="en-US" dirty="0" err="1"/>
              <a:t>favorizanți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demotivanți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învățării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TIC; </a:t>
            </a:r>
            <a:endParaRPr lang="ro-RO" dirty="0" smtClean="0"/>
          </a:p>
          <a:p>
            <a:r>
              <a:rPr lang="en-US" dirty="0" smtClean="0"/>
              <a:t>Mai </a:t>
            </a:r>
            <a:r>
              <a:rPr lang="en-US" dirty="0" err="1"/>
              <a:t>întâi</a:t>
            </a:r>
            <a:r>
              <a:rPr lang="en-US" dirty="0"/>
              <a:t> de </a:t>
            </a:r>
            <a:r>
              <a:rPr lang="en-US" dirty="0" err="1"/>
              <a:t>toate</a:t>
            </a:r>
            <a:r>
              <a:rPr lang="en-US" dirty="0"/>
              <a:t>,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extinde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semnificativ</a:t>
            </a:r>
            <a:r>
              <a:rPr lang="en-US" dirty="0"/>
              <a:t> </a:t>
            </a:r>
            <a:r>
              <a:rPr lang="en-US" dirty="0" err="1"/>
              <a:t>accesul</a:t>
            </a:r>
            <a:r>
              <a:rPr lang="en-US" dirty="0"/>
              <a:t> la </a:t>
            </a:r>
            <a:r>
              <a:rPr lang="en-US" dirty="0" err="1"/>
              <a:t>sursele</a:t>
            </a:r>
            <a:r>
              <a:rPr lang="en-US" dirty="0"/>
              <a:t> de </a:t>
            </a:r>
            <a:r>
              <a:rPr lang="en-US" dirty="0" err="1" smtClean="0"/>
              <a:t>informație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en-US" dirty="0" smtClean="0"/>
              <a:t> </a:t>
            </a:r>
            <a:r>
              <a:rPr lang="en-US" dirty="0"/>
              <a:t>se </a:t>
            </a:r>
            <a:r>
              <a:rPr lang="en-US" dirty="0" err="1"/>
              <a:t>stimulează</a:t>
            </a:r>
            <a:r>
              <a:rPr lang="en-US" dirty="0"/>
              <a:t> </a:t>
            </a:r>
            <a:r>
              <a:rPr lang="en-US" dirty="0" err="1"/>
              <a:t>creativitatea</a:t>
            </a:r>
            <a:r>
              <a:rPr lang="en-US" dirty="0"/>
              <a:t>, </a:t>
            </a:r>
            <a:r>
              <a:rPr lang="en-US" dirty="0" err="1"/>
              <a:t>inventivitatea</a:t>
            </a:r>
            <a:r>
              <a:rPr lang="en-US" dirty="0"/>
              <a:t>, </a:t>
            </a:r>
            <a:r>
              <a:rPr lang="en-US" dirty="0" err="1"/>
              <a:t>reflexele</a:t>
            </a:r>
            <a:r>
              <a:rPr lang="en-US" dirty="0"/>
              <a:t>; </a:t>
            </a:r>
            <a:endParaRPr lang="ro-RO" dirty="0" smtClean="0"/>
          </a:p>
          <a:p>
            <a:r>
              <a:rPr lang="en-US" dirty="0" smtClean="0"/>
              <a:t></a:t>
            </a:r>
            <a:r>
              <a:rPr lang="en-US" dirty="0" err="1"/>
              <a:t>elevul</a:t>
            </a:r>
            <a:r>
              <a:rPr lang="en-US" dirty="0"/>
              <a:t> </a:t>
            </a:r>
            <a:r>
              <a:rPr lang="en-US" dirty="0" err="1"/>
              <a:t>învaţă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ritm</a:t>
            </a:r>
            <a:r>
              <a:rPr lang="en-US" dirty="0"/>
              <a:t> </a:t>
            </a:r>
            <a:r>
              <a:rPr lang="en-US" dirty="0" err="1"/>
              <a:t>propriu</a:t>
            </a:r>
            <a:r>
              <a:rPr lang="en-US" dirty="0"/>
              <a:t>, </a:t>
            </a:r>
            <a:r>
              <a:rPr lang="en-US" dirty="0" err="1"/>
              <a:t>informațiile</a:t>
            </a:r>
            <a:r>
              <a:rPr lang="en-US" dirty="0"/>
              <a:t> </a:t>
            </a:r>
            <a:r>
              <a:rPr lang="en-US" dirty="0" err="1"/>
              <a:t>prezentate</a:t>
            </a:r>
            <a:r>
              <a:rPr lang="en-US" dirty="0"/>
              <a:t> pot fi </a:t>
            </a:r>
            <a:r>
              <a:rPr lang="en-US" dirty="0" err="1"/>
              <a:t>reluate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etapă</a:t>
            </a:r>
            <a:r>
              <a:rPr lang="en-US" dirty="0"/>
              <a:t> a </a:t>
            </a:r>
            <a:r>
              <a:rPr lang="en-US" dirty="0" err="1"/>
              <a:t>procesului</a:t>
            </a:r>
            <a:r>
              <a:rPr lang="en-US" dirty="0"/>
              <a:t> </a:t>
            </a:r>
            <a:r>
              <a:rPr lang="en-US" dirty="0" err="1"/>
              <a:t>instructiv-educativ</a:t>
            </a:r>
            <a:r>
              <a:rPr lang="en-US" dirty="0"/>
              <a:t>: </a:t>
            </a:r>
            <a:r>
              <a:rPr lang="en-US" dirty="0" err="1"/>
              <a:t>predare</a:t>
            </a:r>
            <a:r>
              <a:rPr lang="en-US" dirty="0"/>
              <a:t>, </a:t>
            </a:r>
            <a:r>
              <a:rPr lang="en-US" dirty="0" err="1"/>
              <a:t>recapitulare</a:t>
            </a:r>
            <a:r>
              <a:rPr lang="en-US" dirty="0"/>
              <a:t>, </a:t>
            </a:r>
            <a:r>
              <a:rPr lang="en-US" dirty="0" err="1"/>
              <a:t>fixare</a:t>
            </a:r>
            <a:r>
              <a:rPr lang="en-US" dirty="0"/>
              <a:t>, </a:t>
            </a:r>
            <a:r>
              <a:rPr lang="en-US" dirty="0" err="1"/>
              <a:t>evaluare</a:t>
            </a:r>
            <a:r>
              <a:rPr lang="en-US" dirty="0"/>
              <a:t>, </a:t>
            </a:r>
            <a:r>
              <a:rPr lang="en-US" dirty="0" err="1"/>
              <a:t>pregătirea</a:t>
            </a:r>
            <a:r>
              <a:rPr lang="en-US" dirty="0"/>
              <a:t> </a:t>
            </a:r>
            <a:r>
              <a:rPr lang="en-US" dirty="0" err="1"/>
              <a:t>lecţiilor</a:t>
            </a:r>
            <a:r>
              <a:rPr lang="en-US" dirty="0"/>
              <a:t>; </a:t>
            </a:r>
            <a:endParaRPr lang="ro-RO" dirty="0" smtClean="0"/>
          </a:p>
          <a:p>
            <a:r>
              <a:rPr lang="en-US" dirty="0" smtClean="0"/>
              <a:t></a:t>
            </a:r>
            <a:r>
              <a:rPr lang="en-US" dirty="0" err="1"/>
              <a:t>rezultatele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progresele</a:t>
            </a:r>
            <a:r>
              <a:rPr lang="en-US" dirty="0"/>
              <a:t> </a:t>
            </a:r>
            <a:r>
              <a:rPr lang="en-US" dirty="0" err="1"/>
              <a:t>obținute</a:t>
            </a:r>
            <a:r>
              <a:rPr lang="en-US" dirty="0"/>
              <a:t> </a:t>
            </a:r>
            <a:r>
              <a:rPr lang="en-US" dirty="0" err="1"/>
              <a:t>beneficiază</a:t>
            </a:r>
            <a:r>
              <a:rPr lang="en-US" dirty="0"/>
              <a:t> de o </a:t>
            </a:r>
            <a:r>
              <a:rPr lang="en-US" dirty="0" err="1"/>
              <a:t>apreciere</a:t>
            </a:r>
            <a:r>
              <a:rPr lang="en-US" dirty="0"/>
              <a:t> </a:t>
            </a:r>
            <a:r>
              <a:rPr lang="en-US" dirty="0" err="1"/>
              <a:t>obiectivă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en-US" dirty="0" smtClean="0"/>
              <a:t> </a:t>
            </a:r>
            <a:r>
              <a:rPr lang="en-US" dirty="0"/>
              <a:t></a:t>
            </a:r>
            <a:r>
              <a:rPr lang="en-US" dirty="0" err="1"/>
              <a:t>stimulează</a:t>
            </a:r>
            <a:r>
              <a:rPr lang="en-US" dirty="0"/>
              <a:t> </a:t>
            </a:r>
            <a:r>
              <a:rPr lang="en-US" dirty="0" err="1"/>
              <a:t>comunicarea</a:t>
            </a:r>
            <a:r>
              <a:rPr lang="en-US" dirty="0"/>
              <a:t>; </a:t>
            </a:r>
            <a:endParaRPr lang="ro-RO" dirty="0" smtClean="0"/>
          </a:p>
          <a:p>
            <a:r>
              <a:rPr lang="en-US" dirty="0" smtClean="0"/>
              <a:t></a:t>
            </a:r>
            <a:r>
              <a:rPr lang="en-US" dirty="0"/>
              <a:t>se </a:t>
            </a:r>
            <a:r>
              <a:rPr lang="en-US" dirty="0" err="1"/>
              <a:t>optimizează</a:t>
            </a:r>
            <a:r>
              <a:rPr lang="en-US" dirty="0"/>
              <a:t> </a:t>
            </a:r>
            <a:r>
              <a:rPr lang="en-US" dirty="0" err="1"/>
              <a:t>randamentul</a:t>
            </a:r>
            <a:r>
              <a:rPr lang="en-US" dirty="0"/>
              <a:t> </a:t>
            </a:r>
            <a:r>
              <a:rPr lang="en-US" dirty="0" err="1"/>
              <a:t>predării</a:t>
            </a:r>
            <a:r>
              <a:rPr lang="en-US" dirty="0"/>
              <a:t> </a:t>
            </a:r>
            <a:r>
              <a:rPr lang="en-US" dirty="0" err="1"/>
              <a:t>facilitând</a:t>
            </a:r>
            <a:r>
              <a:rPr lang="en-US" dirty="0"/>
              <a:t> </a:t>
            </a:r>
            <a:r>
              <a:rPr lang="en-US" dirty="0" err="1"/>
              <a:t>activitățile</a:t>
            </a:r>
            <a:r>
              <a:rPr lang="en-US" dirty="0"/>
              <a:t> de </a:t>
            </a:r>
            <a:r>
              <a:rPr lang="en-US" dirty="0" err="1"/>
              <a:t>învăţare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en-US" dirty="0" smtClean="0"/>
              <a:t> </a:t>
            </a:r>
            <a:r>
              <a:rPr lang="en-US" dirty="0"/>
              <a:t></a:t>
            </a:r>
            <a:r>
              <a:rPr lang="en-US" dirty="0" err="1"/>
              <a:t>cunoştinţele</a:t>
            </a:r>
            <a:r>
              <a:rPr lang="en-US" dirty="0"/>
              <a:t> pot fi </a:t>
            </a:r>
            <a:r>
              <a:rPr lang="en-US" dirty="0" err="1"/>
              <a:t>reluate</a:t>
            </a:r>
            <a:r>
              <a:rPr lang="en-US" dirty="0"/>
              <a:t> sub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, </a:t>
            </a:r>
            <a:r>
              <a:rPr lang="en-US" dirty="0" err="1"/>
              <a:t>realizând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o </a:t>
            </a:r>
            <a:r>
              <a:rPr lang="en-US" dirty="0" err="1"/>
              <a:t>consolidare</a:t>
            </a:r>
            <a:r>
              <a:rPr lang="en-US" dirty="0"/>
              <a:t> a </a:t>
            </a:r>
            <a:r>
              <a:rPr lang="en-US" dirty="0" err="1"/>
              <a:t>noțiunilor</a:t>
            </a:r>
            <a:r>
              <a:rPr lang="en-US" dirty="0"/>
              <a:t> cu care s-au </a:t>
            </a:r>
            <a:r>
              <a:rPr lang="en-US" dirty="0" err="1"/>
              <a:t>întâlnit</a:t>
            </a:r>
            <a:r>
              <a:rPr lang="en-US" dirty="0"/>
              <a:t> anterior; </a:t>
            </a:r>
            <a:endParaRPr lang="ro-RO" dirty="0" smtClean="0"/>
          </a:p>
          <a:p>
            <a:r>
              <a:rPr lang="en-US" dirty="0" smtClean="0"/>
              <a:t></a:t>
            </a:r>
            <a:r>
              <a:rPr lang="en-US" dirty="0" err="1"/>
              <a:t>substituie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en-US" dirty="0"/>
              <a:t> </a:t>
            </a:r>
            <a:r>
              <a:rPr lang="en-US" dirty="0" err="1"/>
              <a:t>scumpe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ilustrează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chimice</a:t>
            </a:r>
            <a:r>
              <a:rPr lang="en-US" dirty="0"/>
              <a:t> care nu pot fi </a:t>
            </a:r>
            <a:r>
              <a:rPr lang="en-US" dirty="0" err="1"/>
              <a:t>modelate</a:t>
            </a:r>
            <a:r>
              <a:rPr lang="en-US" dirty="0"/>
              <a:t> </a:t>
            </a:r>
            <a:r>
              <a:rPr lang="en-US" dirty="0" err="1"/>
              <a:t>altfel</a:t>
            </a:r>
            <a:r>
              <a:rPr lang="en-US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00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Experimentul</a:t>
            </a:r>
            <a:r>
              <a:rPr lang="en-GB" dirty="0"/>
              <a:t> de </a:t>
            </a:r>
            <a:r>
              <a:rPr lang="en-GB" dirty="0" err="1"/>
              <a:t>laborator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➢ </a:t>
            </a:r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experimentului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 ca </a:t>
            </a:r>
            <a:r>
              <a:rPr lang="en-US" dirty="0" err="1" smtClean="0"/>
              <a:t>metod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ro-RO" dirty="0" smtClean="0"/>
              <a:t>ă</a:t>
            </a:r>
            <a:r>
              <a:rPr lang="en-US" dirty="0" err="1" smtClean="0"/>
              <a:t>ractiva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predare</a:t>
            </a:r>
            <a:r>
              <a:rPr lang="en-US" dirty="0"/>
              <a:t> – </a:t>
            </a:r>
            <a:r>
              <a:rPr lang="en-US" dirty="0" err="1"/>
              <a:t>învăţare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activitatea</a:t>
            </a:r>
            <a:r>
              <a:rPr lang="en-US" dirty="0"/>
              <a:t> </a:t>
            </a:r>
            <a:r>
              <a:rPr lang="en-US" dirty="0" err="1"/>
              <a:t>didactică</a:t>
            </a:r>
            <a:r>
              <a:rPr lang="en-US" dirty="0"/>
              <a:t> </a:t>
            </a:r>
            <a:r>
              <a:rPr lang="en-US" dirty="0" err="1"/>
              <a:t>contribuie</a:t>
            </a:r>
            <a:r>
              <a:rPr lang="en-US" dirty="0"/>
              <a:t> la </a:t>
            </a:r>
            <a:r>
              <a:rPr lang="en-US" dirty="0" err="1"/>
              <a:t>îmbunătăţirea</a:t>
            </a:r>
            <a:r>
              <a:rPr lang="en-US" dirty="0"/>
              <a:t> </a:t>
            </a:r>
            <a:r>
              <a:rPr lang="en-US" dirty="0" err="1"/>
              <a:t>calităţii</a:t>
            </a:r>
            <a:r>
              <a:rPr lang="en-US" dirty="0"/>
              <a:t> </a:t>
            </a:r>
            <a:r>
              <a:rPr lang="en-US" dirty="0" err="1"/>
              <a:t>procesului</a:t>
            </a:r>
            <a:r>
              <a:rPr lang="en-US" dirty="0"/>
              <a:t> </a:t>
            </a:r>
            <a:r>
              <a:rPr lang="en-US" dirty="0" err="1"/>
              <a:t>instructiv</a:t>
            </a:r>
            <a:r>
              <a:rPr lang="en-US" dirty="0"/>
              <a:t> - </a:t>
            </a:r>
            <a:r>
              <a:rPr lang="en-US" dirty="0" err="1"/>
              <a:t>educativ</a:t>
            </a:r>
            <a:r>
              <a:rPr lang="en-US" dirty="0"/>
              <a:t>, </a:t>
            </a:r>
            <a:r>
              <a:rPr lang="en-US" dirty="0" err="1"/>
              <a:t>având</a:t>
            </a:r>
            <a:r>
              <a:rPr lang="en-US" dirty="0"/>
              <a:t> un </a:t>
            </a:r>
            <a:r>
              <a:rPr lang="en-US" dirty="0" err="1"/>
              <a:t>caracter</a:t>
            </a:r>
            <a:r>
              <a:rPr lang="en-US" dirty="0"/>
              <a:t> </a:t>
            </a:r>
            <a:r>
              <a:rPr lang="en-US" dirty="0" err="1"/>
              <a:t>activ</a:t>
            </a:r>
            <a:r>
              <a:rPr lang="en-US" dirty="0"/>
              <a:t> – </a:t>
            </a:r>
            <a:r>
              <a:rPr lang="en-US" dirty="0" err="1"/>
              <a:t>participativ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o </a:t>
            </a:r>
            <a:r>
              <a:rPr lang="en-US" dirty="0" err="1"/>
              <a:t>reală</a:t>
            </a:r>
            <a:r>
              <a:rPr lang="en-US" dirty="0"/>
              <a:t> </a:t>
            </a:r>
            <a:r>
              <a:rPr lang="en-US" dirty="0" err="1"/>
              <a:t>valoare</a:t>
            </a:r>
            <a:r>
              <a:rPr lang="en-US" dirty="0"/>
              <a:t> </a:t>
            </a:r>
            <a:r>
              <a:rPr lang="en-US" dirty="0" err="1"/>
              <a:t>activ</a:t>
            </a:r>
            <a:r>
              <a:rPr lang="en-US" dirty="0"/>
              <a:t> – </a:t>
            </a:r>
            <a:r>
              <a:rPr lang="en-US" dirty="0" err="1"/>
              <a:t>formativă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personalităţii</a:t>
            </a:r>
            <a:r>
              <a:rPr lang="en-US" dirty="0"/>
              <a:t> </a:t>
            </a:r>
            <a:r>
              <a:rPr lang="en-US" dirty="0" err="1"/>
              <a:t>elevului</a:t>
            </a:r>
            <a:r>
              <a:rPr lang="en-US" dirty="0"/>
              <a:t>.</a:t>
            </a:r>
            <a:endParaRPr lang="en-GB" dirty="0"/>
          </a:p>
          <a:p>
            <a:r>
              <a:rPr lang="en-US" dirty="0"/>
              <a:t> ➢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organizarea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învăţământ</a:t>
            </a:r>
            <a:r>
              <a:rPr lang="en-US" dirty="0"/>
              <a:t> </a:t>
            </a:r>
            <a:r>
              <a:rPr lang="en-US" dirty="0" err="1"/>
              <a:t>centrat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copil</a:t>
            </a:r>
            <a:r>
              <a:rPr lang="en-US" dirty="0"/>
              <a:t>, </a:t>
            </a:r>
            <a:r>
              <a:rPr lang="en-US" dirty="0" err="1"/>
              <a:t>profesorul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un </a:t>
            </a:r>
            <a:r>
              <a:rPr lang="en-US" dirty="0" err="1"/>
              <a:t>coparticipant</a:t>
            </a:r>
            <a:r>
              <a:rPr lang="en-US" dirty="0"/>
              <a:t> </a:t>
            </a:r>
            <a:r>
              <a:rPr lang="en-US" dirty="0" err="1"/>
              <a:t>alături</a:t>
            </a:r>
            <a:r>
              <a:rPr lang="en-US" dirty="0"/>
              <a:t> de </a:t>
            </a:r>
            <a:r>
              <a:rPr lang="en-US" dirty="0" err="1"/>
              <a:t>elev</a:t>
            </a:r>
            <a:r>
              <a:rPr lang="en-US" dirty="0"/>
              <a:t> la </a:t>
            </a:r>
            <a:r>
              <a:rPr lang="en-US" dirty="0" err="1"/>
              <a:t>activităţile</a:t>
            </a:r>
            <a:r>
              <a:rPr lang="en-US" dirty="0"/>
              <a:t> </a:t>
            </a:r>
            <a:r>
              <a:rPr lang="en-US" dirty="0" err="1"/>
              <a:t>desfăşurate</a:t>
            </a:r>
            <a:r>
              <a:rPr lang="en-US" dirty="0"/>
              <a:t>.</a:t>
            </a:r>
            <a:endParaRPr lang="en-GB" dirty="0"/>
          </a:p>
          <a:p>
            <a:r>
              <a:rPr lang="en-US" dirty="0"/>
              <a:t> ➢ Un </a:t>
            </a:r>
            <a:r>
              <a:rPr lang="en-US" dirty="0" err="1"/>
              <a:t>învăţământ</a:t>
            </a:r>
            <a:r>
              <a:rPr lang="en-US" dirty="0"/>
              <a:t> modern, bine </a:t>
            </a:r>
            <a:r>
              <a:rPr lang="en-US" dirty="0" err="1"/>
              <a:t>conceput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iniţiativa</a:t>
            </a:r>
            <a:r>
              <a:rPr lang="en-US" dirty="0"/>
              <a:t>, </a:t>
            </a:r>
            <a:r>
              <a:rPr lang="en-US" dirty="0" err="1"/>
              <a:t>spontaneitatea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creativitatea</a:t>
            </a:r>
            <a:r>
              <a:rPr lang="en-US" dirty="0"/>
              <a:t> </a:t>
            </a:r>
            <a:r>
              <a:rPr lang="en-US" dirty="0" err="1"/>
              <a:t>copiilor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dirijarea</a:t>
            </a:r>
            <a:r>
              <a:rPr lang="en-US" dirty="0"/>
              <a:t>, </a:t>
            </a:r>
            <a:r>
              <a:rPr lang="en-US" dirty="0" err="1"/>
              <a:t>îndrumarea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, </a:t>
            </a:r>
            <a:r>
              <a:rPr lang="en-US" dirty="0" err="1"/>
              <a:t>rolul</a:t>
            </a:r>
            <a:r>
              <a:rPr lang="en-US" dirty="0"/>
              <a:t> </a:t>
            </a:r>
            <a:r>
              <a:rPr lang="en-US" dirty="0" err="1"/>
              <a:t>profesorului</a:t>
            </a:r>
            <a:r>
              <a:rPr lang="en-US" dirty="0"/>
              <a:t> </a:t>
            </a:r>
            <a:r>
              <a:rPr lang="en-US" dirty="0" err="1"/>
              <a:t>căpătând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valenţe</a:t>
            </a:r>
            <a:r>
              <a:rPr lang="en-US" dirty="0"/>
              <a:t>, </a:t>
            </a:r>
            <a:r>
              <a:rPr lang="en-US" dirty="0" err="1"/>
              <a:t>depăşind</a:t>
            </a:r>
            <a:r>
              <a:rPr lang="en-US" dirty="0"/>
              <a:t> </a:t>
            </a:r>
            <a:r>
              <a:rPr lang="en-US" dirty="0" err="1"/>
              <a:t>optica</a:t>
            </a:r>
            <a:r>
              <a:rPr lang="en-US" dirty="0"/>
              <a:t> </a:t>
            </a:r>
            <a:r>
              <a:rPr lang="en-US" dirty="0" err="1"/>
              <a:t>tradiţională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era un </a:t>
            </a:r>
            <a:r>
              <a:rPr lang="en-US" dirty="0" err="1"/>
              <a:t>furnizor</a:t>
            </a:r>
            <a:r>
              <a:rPr lang="en-US" dirty="0"/>
              <a:t> de </a:t>
            </a:r>
            <a:r>
              <a:rPr lang="en-US" dirty="0" err="1"/>
              <a:t>informaţii</a:t>
            </a:r>
            <a:r>
              <a:rPr lang="en-US" dirty="0"/>
              <a:t>…</a:t>
            </a:r>
            <a:endParaRPr lang="en-GB" dirty="0"/>
          </a:p>
          <a:p>
            <a:r>
              <a:rPr lang="en-US" dirty="0"/>
              <a:t> ➢ </a:t>
            </a:r>
            <a:r>
              <a:rPr lang="en-US" dirty="0" err="1"/>
              <a:t>Folosirea</a:t>
            </a:r>
            <a:r>
              <a:rPr lang="en-US" dirty="0"/>
              <a:t> </a:t>
            </a:r>
            <a:r>
              <a:rPr lang="en-US" dirty="0" err="1"/>
              <a:t>experimentului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, ii </a:t>
            </a:r>
            <a:r>
              <a:rPr lang="en-US" dirty="0" err="1"/>
              <a:t>ajuta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profesori</a:t>
            </a:r>
            <a:r>
              <a:rPr lang="en-US" dirty="0"/>
              <a:t> </a:t>
            </a:r>
            <a:r>
              <a:rPr lang="en-US" dirty="0" err="1"/>
              <a:t>sa-i</a:t>
            </a:r>
            <a:r>
              <a:rPr lang="en-US" dirty="0"/>
              <a:t> </a:t>
            </a:r>
            <a:r>
              <a:rPr lang="en-US" dirty="0" err="1"/>
              <a:t>indrume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elevi</a:t>
            </a:r>
            <a:r>
              <a:rPr lang="en-US" dirty="0"/>
              <a:t> in </a:t>
            </a:r>
            <a:r>
              <a:rPr lang="en-US" dirty="0" err="1"/>
              <a:t>procesul</a:t>
            </a:r>
            <a:r>
              <a:rPr lang="en-US" dirty="0"/>
              <a:t> de </a:t>
            </a:r>
            <a:r>
              <a:rPr lang="en-US" dirty="0" err="1"/>
              <a:t>invatare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creeaza</a:t>
            </a:r>
            <a:r>
              <a:rPr lang="en-US" dirty="0"/>
              <a:t> contextual </a:t>
            </a:r>
            <a:r>
              <a:rPr lang="en-US" dirty="0" err="1"/>
              <a:t>favorabil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: </a:t>
            </a:r>
            <a:r>
              <a:rPr lang="en-US" dirty="0" err="1"/>
              <a:t>motivarea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implicarea</a:t>
            </a:r>
            <a:r>
              <a:rPr lang="en-US" dirty="0"/>
              <a:t> </a:t>
            </a:r>
            <a:r>
              <a:rPr lang="en-US" dirty="0" err="1"/>
              <a:t>activa</a:t>
            </a:r>
            <a:r>
              <a:rPr lang="en-US" dirty="0"/>
              <a:t> a </a:t>
            </a:r>
            <a:r>
              <a:rPr lang="en-US" dirty="0" err="1"/>
              <a:t>elevilor</a:t>
            </a:r>
            <a:r>
              <a:rPr lang="en-US" dirty="0"/>
              <a:t> in </a:t>
            </a:r>
            <a:r>
              <a:rPr lang="en-US" dirty="0" err="1"/>
              <a:t>invatare</a:t>
            </a:r>
            <a:r>
              <a:rPr lang="en-US" dirty="0"/>
              <a:t>; </a:t>
            </a:r>
            <a:r>
              <a:rPr lang="en-US" dirty="0" err="1"/>
              <a:t>facilitarea</a:t>
            </a:r>
            <a:r>
              <a:rPr lang="en-US" dirty="0"/>
              <a:t> </a:t>
            </a:r>
            <a:r>
              <a:rPr lang="en-US" dirty="0" err="1"/>
              <a:t>gandirii</a:t>
            </a:r>
            <a:r>
              <a:rPr lang="en-US" dirty="0"/>
              <a:t> </a:t>
            </a:r>
            <a:r>
              <a:rPr lang="en-US" dirty="0" err="1"/>
              <a:t>elevilor</a:t>
            </a:r>
            <a:r>
              <a:rPr lang="en-US" dirty="0"/>
              <a:t>, in special a </a:t>
            </a:r>
            <a:r>
              <a:rPr lang="en-US" dirty="0" err="1"/>
              <a:t>celei</a:t>
            </a:r>
            <a:r>
              <a:rPr lang="en-US" dirty="0"/>
              <a:t> </a:t>
            </a:r>
            <a:r>
              <a:rPr lang="en-US" dirty="0" err="1"/>
              <a:t>critice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celei</a:t>
            </a:r>
            <a:r>
              <a:rPr lang="en-US" dirty="0"/>
              <a:t> creative; </a:t>
            </a:r>
            <a:r>
              <a:rPr lang="en-US" dirty="0" err="1"/>
              <a:t>procesarea</a:t>
            </a:r>
            <a:r>
              <a:rPr lang="en-US" dirty="0"/>
              <a:t> </a:t>
            </a:r>
            <a:r>
              <a:rPr lang="en-US" dirty="0" err="1"/>
              <a:t>informatiei</a:t>
            </a:r>
            <a:r>
              <a:rPr lang="en-US" dirty="0"/>
              <a:t>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elevi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exersarea</a:t>
            </a:r>
            <a:r>
              <a:rPr lang="en-US" dirty="0"/>
              <a:t> </a:t>
            </a:r>
            <a:r>
              <a:rPr lang="en-US" dirty="0" err="1"/>
              <a:t>operatiilor</a:t>
            </a:r>
            <a:r>
              <a:rPr lang="en-US" dirty="0"/>
              <a:t> </a:t>
            </a:r>
            <a:r>
              <a:rPr lang="en-US" dirty="0" err="1"/>
              <a:t>gandirii</a:t>
            </a:r>
            <a:r>
              <a:rPr lang="en-US" dirty="0"/>
              <a:t> </a:t>
            </a:r>
            <a:r>
              <a:rPr lang="en-US" dirty="0" err="1"/>
              <a:t>atat</a:t>
            </a:r>
            <a:r>
              <a:rPr lang="en-US" dirty="0"/>
              <a:t>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elevi</a:t>
            </a:r>
            <a:r>
              <a:rPr lang="en-US" dirty="0"/>
              <a:t>, cat </a:t>
            </a:r>
            <a:r>
              <a:rPr lang="en-US" dirty="0" err="1"/>
              <a:t>si</a:t>
            </a:r>
            <a:r>
              <a:rPr lang="en-US" dirty="0"/>
              <a:t>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profesor</a:t>
            </a:r>
            <a:r>
              <a:rPr lang="en-US" dirty="0"/>
              <a:t>; </a:t>
            </a:r>
            <a:r>
              <a:rPr lang="en-US" dirty="0" err="1"/>
              <a:t>proiectarea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activitati</a:t>
            </a:r>
            <a:r>
              <a:rPr lang="en-US" dirty="0"/>
              <a:t> care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ajute</a:t>
            </a:r>
            <a:r>
              <a:rPr lang="en-US" dirty="0"/>
              <a:t> la </a:t>
            </a:r>
            <a:r>
              <a:rPr lang="en-US" dirty="0" err="1"/>
              <a:t>realizarea</a:t>
            </a:r>
            <a:r>
              <a:rPr lang="en-US" dirty="0"/>
              <a:t> </a:t>
            </a:r>
            <a:r>
              <a:rPr lang="en-US" dirty="0" err="1"/>
              <a:t>acestor</a:t>
            </a:r>
            <a:r>
              <a:rPr lang="en-US" dirty="0"/>
              <a:t> </a:t>
            </a:r>
            <a:r>
              <a:rPr lang="en-US" dirty="0" err="1"/>
              <a:t>scopuri</a:t>
            </a:r>
            <a:r>
              <a:rPr lang="en-US" dirty="0"/>
              <a:t>; </a:t>
            </a:r>
            <a:r>
              <a:rPr lang="en-US" dirty="0" err="1"/>
              <a:t>abordarea</a:t>
            </a:r>
            <a:r>
              <a:rPr lang="en-US" dirty="0"/>
              <a:t> </a:t>
            </a:r>
            <a:r>
              <a:rPr lang="en-US" dirty="0" err="1"/>
              <a:t>interdisciplinara</a:t>
            </a:r>
            <a:r>
              <a:rPr lang="en-US" dirty="0"/>
              <a:t> a </a:t>
            </a:r>
            <a:r>
              <a:rPr lang="en-US" dirty="0" err="1"/>
              <a:t>continutului</a:t>
            </a:r>
            <a:r>
              <a:rPr lang="en-US" dirty="0"/>
              <a:t>; </a:t>
            </a:r>
            <a:r>
              <a:rPr lang="en-US" dirty="0" err="1"/>
              <a:t>oferirea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material de </a:t>
            </a:r>
            <a:r>
              <a:rPr lang="en-US" dirty="0" err="1"/>
              <a:t>discutie</a:t>
            </a:r>
            <a:r>
              <a:rPr lang="en-US" dirty="0"/>
              <a:t>; </a:t>
            </a:r>
            <a:r>
              <a:rPr lang="en-US" dirty="0" err="1"/>
              <a:t>angajarea</a:t>
            </a:r>
            <a:r>
              <a:rPr lang="en-US" dirty="0"/>
              <a:t> </a:t>
            </a:r>
            <a:r>
              <a:rPr lang="en-US" dirty="0" err="1"/>
              <a:t>elevilor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</a:t>
            </a:r>
            <a:r>
              <a:rPr lang="en-US" dirty="0" err="1"/>
              <a:t>discurs</a:t>
            </a:r>
            <a:r>
              <a:rPr lang="en-US" dirty="0"/>
              <a:t> permanent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monitorizarea</a:t>
            </a:r>
            <a:r>
              <a:rPr lang="en-US" dirty="0"/>
              <a:t> </a:t>
            </a:r>
            <a:r>
              <a:rPr lang="en-US" dirty="0" err="1"/>
              <a:t>intelegerii;stimularea</a:t>
            </a:r>
            <a:r>
              <a:rPr lang="en-US" dirty="0"/>
              <a:t> </a:t>
            </a:r>
            <a:r>
              <a:rPr lang="en-US" dirty="0" err="1"/>
              <a:t>schimbarii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reflectiei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; </a:t>
            </a:r>
            <a:r>
              <a:rPr lang="en-US" dirty="0" err="1"/>
              <a:t>incurajarea</a:t>
            </a:r>
            <a:r>
              <a:rPr lang="en-US" dirty="0"/>
              <a:t> </a:t>
            </a:r>
            <a:r>
              <a:rPr lang="en-US" dirty="0" err="1"/>
              <a:t>exprimarii</a:t>
            </a:r>
            <a:r>
              <a:rPr lang="en-US" dirty="0"/>
              <a:t> </a:t>
            </a:r>
            <a:r>
              <a:rPr lang="en-US" dirty="0" err="1"/>
              <a:t>libere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in </a:t>
            </a:r>
            <a:r>
              <a:rPr lang="en-US" dirty="0" err="1"/>
              <a:t>siguranta</a:t>
            </a:r>
            <a:r>
              <a:rPr lang="en-US" dirty="0"/>
              <a:t> a </a:t>
            </a:r>
            <a:r>
              <a:rPr lang="en-US" dirty="0" err="1"/>
              <a:t>tuturor</a:t>
            </a:r>
            <a:r>
              <a:rPr lang="en-US" dirty="0"/>
              <a:t> </a:t>
            </a:r>
            <a:r>
              <a:rPr lang="en-US" dirty="0" err="1"/>
              <a:t>opiniilor</a:t>
            </a:r>
            <a:r>
              <a:rPr lang="en-US" dirty="0"/>
              <a:t>; </a:t>
            </a:r>
            <a:r>
              <a:rPr lang="en-US" dirty="0" err="1"/>
              <a:t>confruntarea</a:t>
            </a:r>
            <a:r>
              <a:rPr lang="en-US" dirty="0"/>
              <a:t> de </a:t>
            </a:r>
            <a:r>
              <a:rPr lang="en-US" dirty="0" err="1"/>
              <a:t>idei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opinii</a:t>
            </a:r>
            <a:r>
              <a:rPr lang="en-US" dirty="0"/>
              <a:t> in </a:t>
            </a:r>
            <a:r>
              <a:rPr lang="en-US" dirty="0" err="1"/>
              <a:t>conditii</a:t>
            </a:r>
            <a:r>
              <a:rPr lang="en-US" dirty="0"/>
              <a:t> de respect; </a:t>
            </a:r>
            <a:r>
              <a:rPr lang="en-US" dirty="0" err="1"/>
              <a:t>sprijinirea</a:t>
            </a:r>
            <a:r>
              <a:rPr lang="en-US" dirty="0"/>
              <a:t> </a:t>
            </a:r>
            <a:r>
              <a:rPr lang="en-US" dirty="0" err="1"/>
              <a:t>elevilor</a:t>
            </a:r>
            <a:r>
              <a:rPr lang="en-US" dirty="0"/>
              <a:t> in </a:t>
            </a:r>
            <a:r>
              <a:rPr lang="en-US" dirty="0" err="1"/>
              <a:t>producerea</a:t>
            </a:r>
            <a:r>
              <a:rPr lang="en-US" dirty="0"/>
              <a:t> </a:t>
            </a:r>
            <a:r>
              <a:rPr lang="en-US" dirty="0" err="1"/>
              <a:t>opiniilor</a:t>
            </a:r>
            <a:r>
              <a:rPr lang="en-US" dirty="0"/>
              <a:t>, a </a:t>
            </a:r>
            <a:r>
              <a:rPr lang="en-US" dirty="0" err="1"/>
              <a:t>intrebarilor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in </a:t>
            </a:r>
            <a:r>
              <a:rPr lang="en-US" dirty="0" err="1"/>
              <a:t>cautarea</a:t>
            </a:r>
            <a:r>
              <a:rPr lang="en-US" dirty="0"/>
              <a:t> </a:t>
            </a:r>
            <a:r>
              <a:rPr lang="en-US" dirty="0" err="1"/>
              <a:t>raspunsurilor</a:t>
            </a:r>
            <a:r>
              <a:rPr lang="en-US" dirty="0"/>
              <a:t> </a:t>
            </a:r>
            <a:r>
              <a:rPr lang="en-US" dirty="0" err="1"/>
              <a:t>proprii</a:t>
            </a:r>
            <a:r>
              <a:rPr lang="en-US" dirty="0"/>
              <a:t>; </a:t>
            </a:r>
            <a:r>
              <a:rPr lang="en-US" dirty="0" err="1"/>
              <a:t>organizarea</a:t>
            </a:r>
            <a:r>
              <a:rPr lang="en-US" dirty="0"/>
              <a:t> </a:t>
            </a:r>
            <a:r>
              <a:rPr lang="en-US" dirty="0" err="1"/>
              <a:t>predarii</a:t>
            </a:r>
            <a:r>
              <a:rPr lang="en-US" dirty="0"/>
              <a:t>; </a:t>
            </a:r>
            <a:r>
              <a:rPr lang="en-US" dirty="0" err="1"/>
              <a:t>stabilirea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scopuri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invatare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satisfacerea</a:t>
            </a:r>
            <a:r>
              <a:rPr lang="en-US" dirty="0"/>
              <a:t> </a:t>
            </a:r>
            <a:r>
              <a:rPr lang="en-US" dirty="0" err="1"/>
              <a:t>anumitor</a:t>
            </a:r>
            <a:r>
              <a:rPr lang="en-US" dirty="0"/>
              <a:t> </a:t>
            </a:r>
            <a:r>
              <a:rPr lang="en-US" dirty="0" err="1"/>
              <a:t>nevoi</a:t>
            </a:r>
            <a:r>
              <a:rPr lang="en-US" dirty="0"/>
              <a:t> </a:t>
            </a:r>
            <a:r>
              <a:rPr lang="en-US" dirty="0" err="1"/>
              <a:t>individuale</a:t>
            </a:r>
            <a:r>
              <a:rPr lang="en-US" dirty="0"/>
              <a:t>;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74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01" y="186388"/>
            <a:ext cx="9404723" cy="580230"/>
          </a:xfrm>
        </p:spPr>
        <p:txBody>
          <a:bodyPr>
            <a:normAutofit/>
          </a:bodyPr>
          <a:lstStyle/>
          <a:p>
            <a:r>
              <a:rPr lang="ro-RO" sz="2400" dirty="0" err="1"/>
              <a:t>F</a:t>
            </a:r>
            <a:r>
              <a:rPr lang="en-US" sz="2400" dirty="0" err="1" smtClean="0"/>
              <a:t>actorii</a:t>
            </a:r>
            <a:r>
              <a:rPr lang="en-US" sz="2400" dirty="0" smtClean="0"/>
              <a:t> care </a:t>
            </a:r>
            <a:r>
              <a:rPr lang="en-US" sz="2400" dirty="0" err="1" smtClean="0"/>
              <a:t>conditioneaza</a:t>
            </a:r>
            <a:r>
              <a:rPr lang="en-US" sz="2400" dirty="0" smtClean="0"/>
              <a:t> </a:t>
            </a:r>
            <a:r>
              <a:rPr lang="en-US" sz="2400" dirty="0" err="1" smtClean="0"/>
              <a:t>experimentul</a:t>
            </a:r>
            <a:r>
              <a:rPr lang="en-US" sz="2400" dirty="0" smtClean="0"/>
              <a:t> de </a:t>
            </a:r>
            <a:r>
              <a:rPr lang="en-US" sz="2400" dirty="0" err="1" smtClean="0"/>
              <a:t>laborator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1" y="1331259"/>
            <a:ext cx="8946541" cy="4195481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➢  </a:t>
            </a:r>
            <a:r>
              <a:rPr lang="en-US" sz="4000" dirty="0" err="1"/>
              <a:t>existenţa</a:t>
            </a:r>
            <a:r>
              <a:rPr lang="en-US" sz="4000" dirty="0"/>
              <a:t> </a:t>
            </a:r>
            <a:r>
              <a:rPr lang="en-US" sz="4000" dirty="0" err="1"/>
              <a:t>aparaturii</a:t>
            </a:r>
            <a:r>
              <a:rPr lang="en-US" sz="4000" dirty="0"/>
              <a:t> </a:t>
            </a:r>
            <a:r>
              <a:rPr lang="en-US" sz="4000" dirty="0" err="1"/>
              <a:t>şi</a:t>
            </a:r>
            <a:r>
              <a:rPr lang="en-US" sz="4000" dirty="0"/>
              <a:t> a </a:t>
            </a:r>
            <a:r>
              <a:rPr lang="en-US" sz="4000" dirty="0" err="1"/>
              <a:t>materialelor</a:t>
            </a:r>
            <a:r>
              <a:rPr lang="en-US" sz="4000" dirty="0"/>
              <a:t> </a:t>
            </a:r>
            <a:r>
              <a:rPr lang="en-US" sz="4000" dirty="0" err="1"/>
              <a:t>necesare</a:t>
            </a:r>
            <a:r>
              <a:rPr lang="en-US" sz="4000" dirty="0"/>
              <a:t> </a:t>
            </a:r>
            <a:r>
              <a:rPr lang="en-US" sz="4000" dirty="0" err="1"/>
              <a:t>pentru</a:t>
            </a:r>
            <a:r>
              <a:rPr lang="en-US" sz="4000" dirty="0"/>
              <a:t> </a:t>
            </a:r>
            <a:r>
              <a:rPr lang="en-US" sz="4000" dirty="0" err="1"/>
              <a:t>efectuarea</a:t>
            </a:r>
            <a:r>
              <a:rPr lang="en-US" sz="4000" dirty="0"/>
              <a:t> </a:t>
            </a:r>
            <a:r>
              <a:rPr lang="en-US" sz="4000" dirty="0" err="1"/>
              <a:t>experimentului</a:t>
            </a:r>
            <a:r>
              <a:rPr lang="en-US" sz="4000" dirty="0"/>
              <a:t>,</a:t>
            </a:r>
            <a:endParaRPr lang="ro-RO" sz="4000" dirty="0"/>
          </a:p>
          <a:p>
            <a:r>
              <a:rPr lang="en-US" sz="4000" dirty="0"/>
              <a:t> ➢ </a:t>
            </a:r>
            <a:r>
              <a:rPr lang="en-US" sz="4000" dirty="0" err="1" smtClean="0"/>
              <a:t>ceea</a:t>
            </a:r>
            <a:r>
              <a:rPr lang="en-US" sz="4000" dirty="0" smtClean="0"/>
              <a:t> </a:t>
            </a:r>
            <a:r>
              <a:rPr lang="en-US" sz="4000" dirty="0" err="1"/>
              <a:t>ce</a:t>
            </a:r>
            <a:r>
              <a:rPr lang="en-US" sz="4000" dirty="0"/>
              <a:t> se </a:t>
            </a:r>
            <a:r>
              <a:rPr lang="en-US" sz="4000" dirty="0" err="1"/>
              <a:t>urmăreşte</a:t>
            </a:r>
            <a:r>
              <a:rPr lang="en-US" sz="4000" dirty="0"/>
              <a:t> a fi </a:t>
            </a:r>
            <a:r>
              <a:rPr lang="en-US" sz="4000" dirty="0" err="1"/>
              <a:t>realizat</a:t>
            </a:r>
            <a:r>
              <a:rPr lang="en-US" sz="4000" dirty="0"/>
              <a:t> </a:t>
            </a:r>
            <a:r>
              <a:rPr lang="en-US" sz="4000" dirty="0" err="1"/>
              <a:t>prin</a:t>
            </a:r>
            <a:r>
              <a:rPr lang="en-US" sz="4000" dirty="0"/>
              <a:t> </a:t>
            </a:r>
            <a:r>
              <a:rPr lang="en-US" sz="4000" dirty="0" err="1"/>
              <a:t>efectuarea</a:t>
            </a:r>
            <a:r>
              <a:rPr lang="en-US" sz="4000" dirty="0"/>
              <a:t> </a:t>
            </a:r>
            <a:r>
              <a:rPr lang="en-US" sz="4000" dirty="0" err="1"/>
              <a:t>experimentului</a:t>
            </a:r>
            <a:r>
              <a:rPr lang="en-US" sz="4000" dirty="0"/>
              <a:t> </a:t>
            </a:r>
            <a:r>
              <a:rPr lang="en-US" sz="4000" dirty="0" err="1"/>
              <a:t>în</a:t>
            </a:r>
            <a:r>
              <a:rPr lang="en-US" sz="4000" dirty="0"/>
              <a:t> </a:t>
            </a:r>
            <a:r>
              <a:rPr lang="en-US" sz="4000" dirty="0" err="1"/>
              <a:t>cadrul</a:t>
            </a:r>
            <a:r>
              <a:rPr lang="en-US" sz="4000" dirty="0"/>
              <a:t> </a:t>
            </a:r>
            <a:r>
              <a:rPr lang="en-US" sz="4000" dirty="0" err="1"/>
              <a:t>lecţiei</a:t>
            </a:r>
            <a:r>
              <a:rPr lang="en-US" sz="4000" dirty="0" smtClean="0"/>
              <a:t>,</a:t>
            </a:r>
            <a:endParaRPr lang="ro-RO" sz="4000" dirty="0" smtClean="0"/>
          </a:p>
          <a:p>
            <a:r>
              <a:rPr lang="en-US" sz="4000" dirty="0" smtClean="0"/>
              <a:t> </a:t>
            </a:r>
            <a:r>
              <a:rPr lang="en-US" sz="4000" dirty="0"/>
              <a:t>➢ </a:t>
            </a:r>
            <a:r>
              <a:rPr lang="en-US" sz="4000" dirty="0" err="1" smtClean="0"/>
              <a:t>particularităţile</a:t>
            </a:r>
            <a:r>
              <a:rPr lang="en-US" sz="4000" dirty="0" smtClean="0"/>
              <a:t> </a:t>
            </a:r>
            <a:r>
              <a:rPr lang="en-US" sz="4000" dirty="0" err="1"/>
              <a:t>individuale</a:t>
            </a:r>
            <a:r>
              <a:rPr lang="en-US" sz="4000" dirty="0"/>
              <a:t> </a:t>
            </a:r>
            <a:r>
              <a:rPr lang="en-US" sz="4000" dirty="0" err="1"/>
              <a:t>şi</a:t>
            </a:r>
            <a:r>
              <a:rPr lang="en-US" sz="4000" dirty="0"/>
              <a:t> de </a:t>
            </a:r>
            <a:r>
              <a:rPr lang="en-US" sz="4000" dirty="0" err="1"/>
              <a:t>vârstă</a:t>
            </a:r>
            <a:r>
              <a:rPr lang="en-US" sz="4000" dirty="0"/>
              <a:t> ale </a:t>
            </a:r>
            <a:r>
              <a:rPr lang="en-US" sz="4000" dirty="0" err="1"/>
              <a:t>elevilor</a:t>
            </a:r>
            <a:r>
              <a:rPr lang="en-US" sz="4000" dirty="0"/>
              <a:t>, </a:t>
            </a:r>
            <a:endParaRPr lang="ro-RO" sz="4000" dirty="0"/>
          </a:p>
          <a:p>
            <a:r>
              <a:rPr lang="en-US" sz="4000" dirty="0"/>
              <a:t>➢ </a:t>
            </a:r>
            <a:r>
              <a:rPr lang="en-US" sz="4000" dirty="0" smtClean="0"/>
              <a:t> </a:t>
            </a:r>
            <a:r>
              <a:rPr lang="en-US" sz="4000" dirty="0" err="1"/>
              <a:t>interesul</a:t>
            </a:r>
            <a:r>
              <a:rPr lang="en-US" sz="4000" dirty="0"/>
              <a:t> </a:t>
            </a:r>
            <a:r>
              <a:rPr lang="en-US" sz="4000" dirty="0" err="1"/>
              <a:t>manifestat</a:t>
            </a:r>
            <a:r>
              <a:rPr lang="en-US" sz="4000" dirty="0"/>
              <a:t> </a:t>
            </a:r>
            <a:r>
              <a:rPr lang="en-US" sz="4000" dirty="0" err="1"/>
              <a:t>pentru</a:t>
            </a:r>
            <a:r>
              <a:rPr lang="en-US" sz="4000" dirty="0"/>
              <a:t> </a:t>
            </a:r>
            <a:r>
              <a:rPr lang="en-US" sz="4000" dirty="0" err="1"/>
              <a:t>cercetarea</a:t>
            </a:r>
            <a:r>
              <a:rPr lang="en-US" sz="4000" dirty="0"/>
              <a:t> </a:t>
            </a:r>
            <a:r>
              <a:rPr lang="en-US" sz="4000" dirty="0" err="1"/>
              <a:t>fenomenelor</a:t>
            </a:r>
            <a:r>
              <a:rPr lang="en-US" sz="4000" dirty="0"/>
              <a:t> </a:t>
            </a:r>
            <a:r>
              <a:rPr lang="en-US" sz="4000" dirty="0" err="1"/>
              <a:t>fizice</a:t>
            </a:r>
            <a:r>
              <a:rPr lang="en-US" sz="4000" dirty="0"/>
              <a:t> </a:t>
            </a:r>
            <a:r>
              <a:rPr lang="en-US" sz="4000" dirty="0" err="1"/>
              <a:t>si</a:t>
            </a:r>
            <a:r>
              <a:rPr lang="en-US" sz="4000" dirty="0"/>
              <a:t> </a:t>
            </a:r>
            <a:r>
              <a:rPr lang="en-US" sz="4000" dirty="0" err="1"/>
              <a:t>chimice</a:t>
            </a:r>
            <a:r>
              <a:rPr lang="en-US" sz="4000" dirty="0"/>
              <a:t>, </a:t>
            </a:r>
            <a:endParaRPr lang="ro-RO" sz="4000" dirty="0"/>
          </a:p>
          <a:p>
            <a:r>
              <a:rPr lang="en-US" sz="4000" dirty="0"/>
              <a:t>➢ </a:t>
            </a:r>
            <a:r>
              <a:rPr lang="en-US" sz="4000" dirty="0" err="1"/>
              <a:t>dorinţa</a:t>
            </a:r>
            <a:r>
              <a:rPr lang="en-US" sz="4000" dirty="0"/>
              <a:t> de </a:t>
            </a:r>
            <a:r>
              <a:rPr lang="en-US" sz="4000" dirty="0" err="1"/>
              <a:t>colaborare</a:t>
            </a:r>
            <a:r>
              <a:rPr lang="en-US" sz="4000" dirty="0"/>
              <a:t> </a:t>
            </a:r>
            <a:r>
              <a:rPr lang="en-US" sz="4000" dirty="0" err="1"/>
              <a:t>şi</a:t>
            </a:r>
            <a:r>
              <a:rPr lang="en-US" sz="4000" dirty="0"/>
              <a:t> </a:t>
            </a:r>
            <a:r>
              <a:rPr lang="en-US" sz="4000" dirty="0" err="1"/>
              <a:t>cooperare</a:t>
            </a:r>
            <a:r>
              <a:rPr lang="en-US" sz="4000" dirty="0"/>
              <a:t> a </a:t>
            </a:r>
            <a:r>
              <a:rPr lang="en-US" sz="4000" dirty="0" err="1"/>
              <a:t>elevilor</a:t>
            </a:r>
            <a:r>
              <a:rPr lang="en-US" sz="4000" dirty="0"/>
              <a:t>.</a:t>
            </a:r>
            <a:endParaRPr lang="ro-RO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96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400" b="1" dirty="0" smtClean="0"/>
              <a:t>Metode interactive centrate pe elev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➢ </a:t>
            </a:r>
            <a:r>
              <a:rPr lang="en-US" dirty="0"/>
              <a:t>MODELE DE INVATARE EXPLICITA (</a:t>
            </a:r>
            <a:r>
              <a:rPr lang="en-US" dirty="0" err="1"/>
              <a:t>modelul</a:t>
            </a:r>
            <a:r>
              <a:rPr lang="en-US" dirty="0"/>
              <a:t> “</a:t>
            </a:r>
            <a:r>
              <a:rPr lang="en-US" dirty="0" err="1"/>
              <a:t>invatarii</a:t>
            </a:r>
            <a:r>
              <a:rPr lang="en-US" dirty="0"/>
              <a:t> </a:t>
            </a:r>
            <a:r>
              <a:rPr lang="en-US" dirty="0" err="1"/>
              <a:t>directe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explicite</a:t>
            </a:r>
            <a:r>
              <a:rPr lang="en-US" dirty="0"/>
              <a:t>”, </a:t>
            </a:r>
            <a:r>
              <a:rPr lang="en-US" dirty="0" err="1"/>
              <a:t>modelul</a:t>
            </a:r>
            <a:r>
              <a:rPr lang="en-US" dirty="0"/>
              <a:t> “</a:t>
            </a:r>
            <a:r>
              <a:rPr lang="en-US" dirty="0" err="1"/>
              <a:t>Evocare-Realizarea</a:t>
            </a:r>
            <a:r>
              <a:rPr lang="en-US" dirty="0"/>
              <a:t> </a:t>
            </a:r>
            <a:r>
              <a:rPr lang="en-US" dirty="0" err="1"/>
              <a:t>sensuluiReflectie</a:t>
            </a:r>
            <a:r>
              <a:rPr lang="en-US" dirty="0"/>
              <a:t>”, </a:t>
            </a:r>
            <a:r>
              <a:rPr lang="en-US" dirty="0" err="1"/>
              <a:t>modelul</a:t>
            </a:r>
            <a:r>
              <a:rPr lang="en-US" dirty="0"/>
              <a:t> “</a:t>
            </a:r>
            <a:r>
              <a:rPr lang="en-US" dirty="0" err="1"/>
              <a:t>Stiu-Vreau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stiu</a:t>
            </a:r>
            <a:r>
              <a:rPr lang="en-US" dirty="0"/>
              <a:t>-Am </a:t>
            </a:r>
            <a:r>
              <a:rPr lang="en-US" dirty="0" err="1"/>
              <a:t>invatat</a:t>
            </a:r>
            <a:r>
              <a:rPr lang="en-US" dirty="0"/>
              <a:t>”, </a:t>
            </a:r>
            <a:r>
              <a:rPr lang="en-US" dirty="0" err="1"/>
              <a:t>modelul”Invatarea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explorarae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descoperire</a:t>
            </a:r>
            <a:r>
              <a:rPr lang="en-US" dirty="0"/>
              <a:t>”;</a:t>
            </a:r>
            <a:endParaRPr lang="ro-RO" dirty="0"/>
          </a:p>
          <a:p>
            <a:r>
              <a:rPr lang="en-US" dirty="0"/>
              <a:t> ➢ TEHNICI DE EVOCARE A CUNOSTINTELOR SI EXPERIENTELOR ANTERIOARE (</a:t>
            </a:r>
            <a:r>
              <a:rPr lang="en-US" dirty="0" err="1"/>
              <a:t>Brainstrming-ul;Ganditi-Lucrati</a:t>
            </a:r>
            <a:r>
              <a:rPr lang="en-US" dirty="0"/>
              <a:t> in </a:t>
            </a:r>
            <a:r>
              <a:rPr lang="en-US" dirty="0" err="1"/>
              <a:t>perechi-Comunicati</a:t>
            </a:r>
            <a:r>
              <a:rPr lang="en-US" dirty="0"/>
              <a:t> ;</a:t>
            </a:r>
            <a:r>
              <a:rPr lang="en-US" dirty="0" err="1"/>
              <a:t>Lantul</a:t>
            </a:r>
            <a:r>
              <a:rPr lang="en-US" dirty="0"/>
              <a:t> </a:t>
            </a:r>
            <a:r>
              <a:rPr lang="en-US" dirty="0" err="1"/>
              <a:t>ideilor;Masa</a:t>
            </a:r>
            <a:r>
              <a:rPr lang="en-US" dirty="0"/>
              <a:t> </a:t>
            </a:r>
            <a:r>
              <a:rPr lang="en-US" dirty="0" err="1"/>
              <a:t>rotunda;Cercul</a:t>
            </a:r>
            <a:r>
              <a:rPr lang="en-US" dirty="0"/>
              <a:t>, </a:t>
            </a:r>
            <a:r>
              <a:rPr lang="en-US" dirty="0" err="1"/>
              <a:t>Graffiti,Gaseste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cineva</a:t>
            </a:r>
            <a:r>
              <a:rPr lang="en-US" dirty="0"/>
              <a:t> care </a:t>
            </a:r>
            <a:r>
              <a:rPr lang="en-US" dirty="0" err="1"/>
              <a:t>stie</a:t>
            </a:r>
            <a:r>
              <a:rPr lang="en-US" dirty="0"/>
              <a:t>); </a:t>
            </a:r>
            <a:endParaRPr lang="ro-RO" dirty="0"/>
          </a:p>
          <a:p>
            <a:r>
              <a:rPr lang="en-US" dirty="0"/>
              <a:t>➢ STRATEGII SI TEHNICI DE REALIZARE A SENSULUI BAZATE PE STUDIU INDIVIDUAL SI SCRIERE (</a:t>
            </a:r>
            <a:r>
              <a:rPr lang="en-US" dirty="0" err="1"/>
              <a:t>Sinelg</a:t>
            </a:r>
            <a:r>
              <a:rPr lang="en-US" dirty="0"/>
              <a:t>, R.A.F.T.,</a:t>
            </a:r>
            <a:r>
              <a:rPr lang="en-US" dirty="0" err="1"/>
              <a:t>Schemele</a:t>
            </a:r>
            <a:r>
              <a:rPr lang="en-US" dirty="0"/>
              <a:t> </a:t>
            </a:r>
            <a:r>
              <a:rPr lang="en-US" dirty="0" err="1"/>
              <a:t>logice,Referatul,Eseul</a:t>
            </a:r>
            <a:r>
              <a:rPr lang="en-US" dirty="0"/>
              <a:t>, </a:t>
            </a:r>
            <a:r>
              <a:rPr lang="en-US" dirty="0" err="1"/>
              <a:t>Bibliografia</a:t>
            </a:r>
            <a:r>
              <a:rPr lang="en-US" dirty="0"/>
              <a:t>, </a:t>
            </a:r>
            <a:r>
              <a:rPr lang="en-US" dirty="0" err="1"/>
              <a:t>Fisele</a:t>
            </a:r>
            <a:r>
              <a:rPr lang="en-US" dirty="0"/>
              <a:t> de </a:t>
            </a:r>
            <a:r>
              <a:rPr lang="en-US" dirty="0" err="1"/>
              <a:t>studiu</a:t>
            </a:r>
            <a:r>
              <a:rPr lang="en-US" dirty="0"/>
              <a:t>); </a:t>
            </a:r>
            <a:endParaRPr lang="ro-RO" dirty="0"/>
          </a:p>
          <a:p>
            <a:r>
              <a:rPr lang="en-US" dirty="0"/>
              <a:t>STRATEGII DE REALIZARE A SENSULUI BAZATE PE DISCUTIE (</a:t>
            </a:r>
            <a:r>
              <a:rPr lang="en-US" dirty="0" err="1"/>
              <a:t>Mozaic</a:t>
            </a:r>
            <a:r>
              <a:rPr lang="en-US" dirty="0"/>
              <a:t>, </a:t>
            </a:r>
            <a:r>
              <a:rPr lang="en-US" dirty="0" err="1"/>
              <a:t>Cubul</a:t>
            </a:r>
            <a:r>
              <a:rPr lang="en-US" dirty="0"/>
              <a:t>, </a:t>
            </a:r>
            <a:r>
              <a:rPr lang="en-US" dirty="0" err="1"/>
              <a:t>Creioanele</a:t>
            </a:r>
            <a:r>
              <a:rPr lang="en-US" dirty="0"/>
              <a:t> la </a:t>
            </a:r>
            <a:r>
              <a:rPr lang="en-US" dirty="0" err="1"/>
              <a:t>mijloc</a:t>
            </a:r>
            <a:r>
              <a:rPr lang="en-US" dirty="0"/>
              <a:t>, Lasa-mi </a:t>
            </a:r>
            <a:r>
              <a:rPr lang="en-US" dirty="0" err="1"/>
              <a:t>mie</a:t>
            </a:r>
            <a:r>
              <a:rPr lang="en-US" dirty="0"/>
              <a:t> </a:t>
            </a:r>
            <a:r>
              <a:rPr lang="en-US" dirty="0" err="1"/>
              <a:t>ultimul</a:t>
            </a:r>
            <a:r>
              <a:rPr lang="en-US" dirty="0"/>
              <a:t> </a:t>
            </a:r>
            <a:r>
              <a:rPr lang="en-US" dirty="0" err="1"/>
              <a:t>cuvant</a:t>
            </a:r>
            <a:r>
              <a:rPr lang="en-US" dirty="0"/>
              <a:t>, </a:t>
            </a:r>
            <a:r>
              <a:rPr lang="en-US" dirty="0" err="1"/>
              <a:t>Jurnalul</a:t>
            </a:r>
            <a:r>
              <a:rPr lang="en-US" dirty="0"/>
              <a:t> </a:t>
            </a:r>
            <a:r>
              <a:rPr lang="en-US" dirty="0" err="1"/>
              <a:t>dublu</a:t>
            </a:r>
            <a:r>
              <a:rPr lang="en-US" dirty="0"/>
              <a:t>, </a:t>
            </a:r>
            <a:r>
              <a:rPr lang="en-US" dirty="0" err="1"/>
              <a:t>Predarea</a:t>
            </a:r>
            <a:r>
              <a:rPr lang="en-US" dirty="0"/>
              <a:t> </a:t>
            </a:r>
            <a:r>
              <a:rPr lang="en-US" dirty="0" err="1"/>
              <a:t>reciproca</a:t>
            </a:r>
            <a:r>
              <a:rPr lang="en-US" dirty="0"/>
              <a:t>, </a:t>
            </a:r>
            <a:r>
              <a:rPr lang="en-US" dirty="0" err="1"/>
              <a:t>Provocarea</a:t>
            </a:r>
            <a:r>
              <a:rPr lang="en-US" dirty="0"/>
              <a:t> </a:t>
            </a:r>
            <a:r>
              <a:rPr lang="en-US" dirty="0" err="1"/>
              <a:t>clasei</a:t>
            </a:r>
            <a:r>
              <a:rPr lang="en-US" dirty="0"/>
              <a:t>, </a:t>
            </a:r>
            <a:r>
              <a:rPr lang="en-US" dirty="0" err="1"/>
              <a:t>Discutia</a:t>
            </a:r>
            <a:r>
              <a:rPr lang="en-US" dirty="0"/>
              <a:t> </a:t>
            </a:r>
            <a:r>
              <a:rPr lang="en-US" dirty="0" err="1"/>
              <a:t>dirijata</a:t>
            </a:r>
            <a:r>
              <a:rPr lang="en-US" dirty="0"/>
              <a:t>, Mana </a:t>
            </a:r>
            <a:r>
              <a:rPr lang="en-US" dirty="0" err="1"/>
              <a:t>oarba</a:t>
            </a:r>
            <a:r>
              <a:rPr lang="en-US" dirty="0"/>
              <a:t>, </a:t>
            </a:r>
            <a:r>
              <a:rPr lang="en-US" dirty="0" err="1"/>
              <a:t>Analizarea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interpretarea</a:t>
            </a:r>
            <a:r>
              <a:rPr lang="en-US" dirty="0"/>
              <a:t> </a:t>
            </a:r>
            <a:r>
              <a:rPr lang="en-US" dirty="0" err="1"/>
              <a:t>imaginilor</a:t>
            </a:r>
            <a:r>
              <a:rPr lang="en-US" dirty="0"/>
              <a:t>, </a:t>
            </a:r>
            <a:r>
              <a:rPr lang="en-US" dirty="0" err="1"/>
              <a:t>Discutia</a:t>
            </a:r>
            <a:r>
              <a:rPr lang="en-US" dirty="0"/>
              <a:t> de tip panel, </a:t>
            </a:r>
            <a:r>
              <a:rPr lang="en-US" dirty="0" err="1"/>
              <a:t>etc</a:t>
            </a:r>
            <a:r>
              <a:rPr lang="en-US" dirty="0"/>
              <a:t>); </a:t>
            </a:r>
            <a:endParaRPr lang="ro-RO" dirty="0"/>
          </a:p>
          <a:p>
            <a:r>
              <a:rPr lang="en-US" dirty="0"/>
              <a:t>➢ STRATEGII SI TEHNICI DE REALIZARE A SENSULUI SI DE REFLECTIE BAZATE PE ARGUMENT SI DEZBATERI (</a:t>
            </a:r>
            <a:r>
              <a:rPr lang="en-US" dirty="0" err="1"/>
              <a:t>Argumente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cartonase</a:t>
            </a:r>
            <a:r>
              <a:rPr lang="en-US" dirty="0"/>
              <a:t>, </a:t>
            </a:r>
            <a:r>
              <a:rPr lang="en-US" dirty="0" err="1"/>
              <a:t>Tabelul</a:t>
            </a:r>
            <a:r>
              <a:rPr lang="en-US" dirty="0"/>
              <a:t> T, </a:t>
            </a:r>
            <a:r>
              <a:rPr lang="en-US" dirty="0" err="1"/>
              <a:t>Colturile</a:t>
            </a:r>
            <a:r>
              <a:rPr lang="en-US" dirty="0"/>
              <a:t>, </a:t>
            </a:r>
            <a:r>
              <a:rPr lang="en-US" dirty="0" err="1"/>
              <a:t>ArgumenteContraargumente,etc</a:t>
            </a:r>
            <a:r>
              <a:rPr lang="en-US" dirty="0"/>
              <a:t>.);</a:t>
            </a:r>
            <a:endParaRPr lang="ro-RO" dirty="0"/>
          </a:p>
          <a:p>
            <a:r>
              <a:rPr lang="en-US" dirty="0"/>
              <a:t> ➢ </a:t>
            </a:r>
            <a:r>
              <a:rPr lang="en-US" dirty="0" err="1"/>
              <a:t>Metode</a:t>
            </a:r>
            <a:r>
              <a:rPr lang="en-US" dirty="0"/>
              <a:t> interactive , </a:t>
            </a:r>
            <a:r>
              <a:rPr lang="en-US" dirty="0" err="1"/>
              <a:t>centrate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elev</a:t>
            </a:r>
            <a:r>
              <a:rPr lang="en-US" dirty="0"/>
              <a:t>: </a:t>
            </a:r>
            <a:endParaRPr lang="ro-RO" dirty="0"/>
          </a:p>
          <a:p>
            <a:r>
              <a:rPr lang="en-US" dirty="0"/>
              <a:t>➢ STRATEGII SI TEHNICI DE REALIZARE A SENSULUI BAZATE PE INVESTIGATIE SI PE REZOLVAREA SITUATIILOR –PROBLEMA (</a:t>
            </a:r>
            <a:r>
              <a:rPr lang="en-US" dirty="0" err="1"/>
              <a:t>Proiectul</a:t>
            </a:r>
            <a:r>
              <a:rPr lang="en-US" dirty="0"/>
              <a:t>, </a:t>
            </a:r>
            <a:r>
              <a:rPr lang="en-US" dirty="0" err="1"/>
              <a:t>Interviul</a:t>
            </a:r>
            <a:r>
              <a:rPr lang="en-US" dirty="0"/>
              <a:t>, </a:t>
            </a:r>
            <a:r>
              <a:rPr lang="en-US" dirty="0" err="1"/>
              <a:t>Explicarea</a:t>
            </a:r>
            <a:r>
              <a:rPr lang="en-US" dirty="0"/>
              <a:t> </a:t>
            </a:r>
            <a:r>
              <a:rPr lang="en-US" dirty="0" err="1"/>
              <a:t>interdisciplinara</a:t>
            </a:r>
            <a:r>
              <a:rPr lang="en-US" dirty="0"/>
              <a:t>, </a:t>
            </a:r>
            <a:r>
              <a:rPr lang="en-US" dirty="0" err="1"/>
              <a:t>Piramida</a:t>
            </a:r>
            <a:r>
              <a:rPr lang="en-US" dirty="0"/>
              <a:t>, </a:t>
            </a:r>
            <a:r>
              <a:rPr lang="en-US" dirty="0" err="1"/>
              <a:t>Partenerul</a:t>
            </a:r>
            <a:r>
              <a:rPr lang="en-US" dirty="0"/>
              <a:t> de </a:t>
            </a:r>
            <a:r>
              <a:rPr lang="en-US" dirty="0" err="1"/>
              <a:t>sprijin</a:t>
            </a:r>
            <a:r>
              <a:rPr lang="en-US" dirty="0"/>
              <a:t>, </a:t>
            </a:r>
            <a:r>
              <a:rPr lang="en-US" dirty="0" err="1"/>
              <a:t>Sinectica</a:t>
            </a:r>
            <a:r>
              <a:rPr lang="en-US" dirty="0"/>
              <a:t>, </a:t>
            </a:r>
            <a:r>
              <a:rPr lang="en-US" dirty="0" err="1"/>
              <a:t>Comunicarea</a:t>
            </a:r>
            <a:r>
              <a:rPr lang="en-US" dirty="0"/>
              <a:t> </a:t>
            </a:r>
            <a:r>
              <a:rPr lang="en-US" dirty="0" err="1"/>
              <a:t>rotativa</a:t>
            </a:r>
            <a:r>
              <a:rPr lang="en-US" dirty="0"/>
              <a:t>, </a:t>
            </a:r>
            <a:r>
              <a:rPr lang="en-US" dirty="0" err="1"/>
              <a:t>Experimentul</a:t>
            </a:r>
            <a:r>
              <a:rPr lang="en-US" dirty="0"/>
              <a:t>, </a:t>
            </a:r>
            <a:r>
              <a:rPr lang="en-US" dirty="0" err="1"/>
              <a:t>Investigatia</a:t>
            </a:r>
            <a:r>
              <a:rPr lang="en-US" dirty="0"/>
              <a:t> in </a:t>
            </a:r>
            <a:r>
              <a:rPr lang="en-US" dirty="0" err="1"/>
              <a:t>grup</a:t>
            </a:r>
            <a:r>
              <a:rPr lang="en-US" dirty="0"/>
              <a:t>, </a:t>
            </a:r>
            <a:r>
              <a:rPr lang="en-US" dirty="0" err="1"/>
              <a:t>Studiul</a:t>
            </a:r>
            <a:r>
              <a:rPr lang="en-US" dirty="0"/>
              <a:t> de </a:t>
            </a:r>
            <a:r>
              <a:rPr lang="en-US" dirty="0" err="1"/>
              <a:t>caz</a:t>
            </a:r>
            <a:r>
              <a:rPr lang="en-US" dirty="0"/>
              <a:t>, etc.);</a:t>
            </a:r>
            <a:endParaRPr lang="ro-RO" dirty="0"/>
          </a:p>
          <a:p>
            <a:r>
              <a:rPr lang="en-US" dirty="0"/>
              <a:t> ➢ TEHNICI DE ORGANIZARE GRAFICA A INFORMATIILOR (</a:t>
            </a:r>
            <a:r>
              <a:rPr lang="en-US" dirty="0" err="1"/>
              <a:t>Diagrama</a:t>
            </a:r>
            <a:r>
              <a:rPr lang="en-US" dirty="0"/>
              <a:t> Venn, </a:t>
            </a:r>
            <a:r>
              <a:rPr lang="en-US" dirty="0" err="1"/>
              <a:t>Analiza</a:t>
            </a:r>
            <a:r>
              <a:rPr lang="en-US" dirty="0"/>
              <a:t> SWOT, </a:t>
            </a:r>
            <a:r>
              <a:rPr lang="en-US" dirty="0" err="1"/>
              <a:t>Ciorchinele</a:t>
            </a:r>
            <a:r>
              <a:rPr lang="en-US" dirty="0"/>
              <a:t>, </a:t>
            </a:r>
            <a:r>
              <a:rPr lang="en-US" dirty="0" err="1"/>
              <a:t>Posterul</a:t>
            </a:r>
            <a:r>
              <a:rPr lang="en-US" dirty="0"/>
              <a:t>, </a:t>
            </a:r>
            <a:r>
              <a:rPr lang="en-US" dirty="0" err="1"/>
              <a:t>Cadranele</a:t>
            </a:r>
            <a:r>
              <a:rPr lang="en-US" dirty="0"/>
              <a:t>, </a:t>
            </a:r>
            <a:r>
              <a:rPr lang="en-US" dirty="0" err="1"/>
              <a:t>stabilirea</a:t>
            </a:r>
            <a:r>
              <a:rPr lang="en-US" dirty="0"/>
              <a:t> </a:t>
            </a:r>
            <a:r>
              <a:rPr lang="en-US" dirty="0" err="1"/>
              <a:t>succesiunii</a:t>
            </a:r>
            <a:r>
              <a:rPr lang="en-US" dirty="0"/>
              <a:t> </a:t>
            </a:r>
            <a:r>
              <a:rPr lang="en-US" dirty="0" err="1"/>
              <a:t>evenimentelor</a:t>
            </a:r>
            <a:r>
              <a:rPr lang="en-US" dirty="0"/>
              <a:t>, Bula </a:t>
            </a:r>
            <a:r>
              <a:rPr lang="en-US" dirty="0" err="1"/>
              <a:t>dubla</a:t>
            </a:r>
            <a:r>
              <a:rPr lang="en-US" dirty="0"/>
              <a:t>, </a:t>
            </a:r>
            <a:r>
              <a:rPr lang="en-US" dirty="0" err="1"/>
              <a:t>Organizator</a:t>
            </a:r>
            <a:r>
              <a:rPr lang="en-US" dirty="0"/>
              <a:t> graphic al </a:t>
            </a:r>
            <a:r>
              <a:rPr lang="en-US" dirty="0" err="1"/>
              <a:t>caracteristicilor</a:t>
            </a:r>
            <a:r>
              <a:rPr lang="en-US" dirty="0"/>
              <a:t>, </a:t>
            </a:r>
            <a:r>
              <a:rPr lang="en-US" dirty="0" err="1"/>
              <a:t>Tabelul</a:t>
            </a:r>
            <a:r>
              <a:rPr lang="en-US" dirty="0"/>
              <a:t> comparative, </a:t>
            </a:r>
            <a:r>
              <a:rPr lang="en-US" dirty="0" err="1"/>
              <a:t>Harta</a:t>
            </a:r>
            <a:r>
              <a:rPr lang="en-US" dirty="0"/>
              <a:t> cu figure, etc.) </a:t>
            </a:r>
            <a:endParaRPr lang="ro-RO" dirty="0"/>
          </a:p>
          <a:p>
            <a:r>
              <a:rPr lang="en-US" dirty="0"/>
              <a:t>➢ TEHNICI DE REFLECTIE (</a:t>
            </a:r>
            <a:r>
              <a:rPr lang="en-US" dirty="0" err="1"/>
              <a:t>Eseul</a:t>
            </a:r>
            <a:r>
              <a:rPr lang="en-US" dirty="0"/>
              <a:t> de </a:t>
            </a:r>
            <a:r>
              <a:rPr lang="en-US" dirty="0" err="1"/>
              <a:t>cinci</a:t>
            </a:r>
            <a:r>
              <a:rPr lang="en-US" dirty="0"/>
              <a:t> minute, </a:t>
            </a:r>
            <a:r>
              <a:rPr lang="en-US" dirty="0" err="1"/>
              <a:t>Eseul</a:t>
            </a:r>
            <a:r>
              <a:rPr lang="en-US" dirty="0"/>
              <a:t> cu </a:t>
            </a:r>
            <a:r>
              <a:rPr lang="en-US" dirty="0" err="1"/>
              <a:t>argumente</a:t>
            </a:r>
            <a:r>
              <a:rPr lang="en-US" dirty="0"/>
              <a:t> pro </a:t>
            </a:r>
            <a:r>
              <a:rPr lang="en-US" dirty="0" err="1"/>
              <a:t>si</a:t>
            </a:r>
            <a:r>
              <a:rPr lang="en-US" dirty="0"/>
              <a:t> contra, </a:t>
            </a:r>
            <a:r>
              <a:rPr lang="en-US" dirty="0" err="1"/>
              <a:t>Cartoanele</a:t>
            </a:r>
            <a:r>
              <a:rPr lang="en-US" dirty="0"/>
              <a:t> </a:t>
            </a:r>
            <a:r>
              <a:rPr lang="en-US" dirty="0" err="1"/>
              <a:t>colorate,Anuntul</a:t>
            </a:r>
            <a:r>
              <a:rPr lang="en-US" dirty="0"/>
              <a:t> de mica </a:t>
            </a:r>
            <a:r>
              <a:rPr lang="en-US" dirty="0" err="1"/>
              <a:t>publicitate</a:t>
            </a:r>
            <a:r>
              <a:rPr lang="en-US" dirty="0"/>
              <a:t>, </a:t>
            </a:r>
            <a:r>
              <a:rPr lang="en-US" dirty="0" err="1"/>
              <a:t>Tehnica</a:t>
            </a:r>
            <a:r>
              <a:rPr lang="en-US" dirty="0"/>
              <a:t> </a:t>
            </a:r>
            <a:r>
              <a:rPr lang="en-US" dirty="0" err="1"/>
              <a:t>fotolimbajului</a:t>
            </a:r>
            <a:r>
              <a:rPr lang="en-US" dirty="0"/>
              <a:t>, </a:t>
            </a:r>
            <a:r>
              <a:rPr lang="en-US" dirty="0" err="1"/>
              <a:t>Turul</a:t>
            </a:r>
            <a:r>
              <a:rPr lang="en-US" dirty="0"/>
              <a:t> </a:t>
            </a:r>
            <a:r>
              <a:rPr lang="en-US" dirty="0" err="1"/>
              <a:t>galeriei</a:t>
            </a:r>
            <a:r>
              <a:rPr lang="en-US" dirty="0"/>
              <a:t>, etc.); </a:t>
            </a:r>
            <a:endParaRPr lang="ro-RO" dirty="0"/>
          </a:p>
          <a:p>
            <a:r>
              <a:rPr lang="en-US" dirty="0"/>
              <a:t>➢ STRATEGII BAZATE PE JOCURI ( </a:t>
            </a:r>
            <a:r>
              <a:rPr lang="en-US" dirty="0" err="1"/>
              <a:t>Jocul</a:t>
            </a:r>
            <a:r>
              <a:rPr lang="en-US" dirty="0"/>
              <a:t> de </a:t>
            </a:r>
            <a:r>
              <a:rPr lang="en-US" dirty="0" err="1"/>
              <a:t>rol</a:t>
            </a:r>
            <a:r>
              <a:rPr lang="en-US" dirty="0"/>
              <a:t>, Puzzle, </a:t>
            </a:r>
            <a:r>
              <a:rPr lang="en-US" dirty="0" err="1"/>
              <a:t>Patrate</a:t>
            </a:r>
            <a:r>
              <a:rPr lang="en-US" dirty="0"/>
              <a:t> </a:t>
            </a:r>
            <a:r>
              <a:rPr lang="en-US" dirty="0" err="1"/>
              <a:t>divizate</a:t>
            </a:r>
            <a:r>
              <a:rPr lang="en-US" dirty="0"/>
              <a:t>, </a:t>
            </a:r>
            <a:r>
              <a:rPr lang="en-US" dirty="0" err="1"/>
              <a:t>Benzi</a:t>
            </a:r>
            <a:r>
              <a:rPr lang="en-US" dirty="0"/>
              <a:t> </a:t>
            </a:r>
            <a:r>
              <a:rPr lang="en-US" dirty="0" err="1"/>
              <a:t>desenate,etc</a:t>
            </a:r>
            <a:r>
              <a:rPr lang="en-US" dirty="0"/>
              <a:t>.); </a:t>
            </a:r>
            <a:endParaRPr lang="ro-RO" dirty="0"/>
          </a:p>
          <a:p>
            <a:r>
              <a:rPr lang="en-US" dirty="0"/>
              <a:t>➢ METODE SI PROCEDEE DE EVALUARE (</a:t>
            </a:r>
            <a:r>
              <a:rPr lang="en-US" dirty="0" err="1"/>
              <a:t>Examinarea</a:t>
            </a:r>
            <a:r>
              <a:rPr lang="en-US" dirty="0"/>
              <a:t> </a:t>
            </a:r>
            <a:r>
              <a:rPr lang="en-US" dirty="0" err="1"/>
              <a:t>explicatiei</a:t>
            </a:r>
            <a:r>
              <a:rPr lang="en-US" dirty="0"/>
              <a:t>, </a:t>
            </a:r>
            <a:r>
              <a:rPr lang="en-US" dirty="0" err="1"/>
              <a:t>Examinarea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 de casa, </a:t>
            </a:r>
            <a:r>
              <a:rPr lang="en-US" dirty="0" err="1"/>
              <a:t>Portofoliul</a:t>
            </a:r>
            <a:r>
              <a:rPr lang="en-US" dirty="0"/>
              <a:t>, </a:t>
            </a:r>
            <a:r>
              <a:rPr lang="en-US" dirty="0" err="1"/>
              <a:t>Scriere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interevaluare</a:t>
            </a:r>
            <a:r>
              <a:rPr lang="en-US" dirty="0"/>
              <a:t> in </a:t>
            </a:r>
            <a:r>
              <a:rPr lang="en-US" dirty="0" err="1"/>
              <a:t>grupuri</a:t>
            </a:r>
            <a:r>
              <a:rPr lang="en-US" dirty="0"/>
              <a:t> </a:t>
            </a:r>
            <a:r>
              <a:rPr lang="en-US" dirty="0" err="1"/>
              <a:t>mici</a:t>
            </a:r>
            <a:r>
              <a:rPr lang="en-US" dirty="0"/>
              <a:t>, </a:t>
            </a:r>
            <a:r>
              <a:rPr lang="en-US" dirty="0" err="1"/>
              <a:t>examinare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lucrari</a:t>
            </a:r>
            <a:r>
              <a:rPr lang="en-US" dirty="0"/>
              <a:t> de control </a:t>
            </a:r>
            <a:r>
              <a:rPr lang="en-US" dirty="0" err="1"/>
              <a:t>si</a:t>
            </a:r>
            <a:r>
              <a:rPr lang="en-US" dirty="0"/>
              <a:t> teste de </a:t>
            </a:r>
            <a:r>
              <a:rPr lang="en-US" dirty="0" err="1"/>
              <a:t>cunostinte</a:t>
            </a:r>
            <a:r>
              <a:rPr lang="en-US" dirty="0"/>
              <a:t>, </a:t>
            </a:r>
            <a:r>
              <a:rPr lang="en-US" dirty="0" err="1"/>
              <a:t>Examinarea</a:t>
            </a:r>
            <a:r>
              <a:rPr lang="en-US" dirty="0"/>
              <a:t> </a:t>
            </a:r>
            <a:r>
              <a:rPr lang="en-US" dirty="0" err="1"/>
              <a:t>demonstratiei</a:t>
            </a:r>
            <a:r>
              <a:rPr lang="en-US" dirty="0"/>
              <a:t>, </a:t>
            </a:r>
            <a:r>
              <a:rPr lang="en-US" dirty="0" err="1"/>
              <a:t>explicatiei</a:t>
            </a:r>
            <a:r>
              <a:rPr lang="en-US" dirty="0"/>
              <a:t>, etc.).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06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037" y="266287"/>
            <a:ext cx="9404723" cy="1400530"/>
          </a:xfrm>
        </p:spPr>
        <p:txBody>
          <a:bodyPr/>
          <a:lstStyle/>
          <a:p>
            <a:r>
              <a:rPr lang="en-GB" dirty="0" err="1"/>
              <a:t>Experimentul</a:t>
            </a:r>
            <a:r>
              <a:rPr lang="en-GB" dirty="0"/>
              <a:t> virtual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168" y="1331259"/>
            <a:ext cx="8946541" cy="4195481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 err="1"/>
              <a:t>Avantantaje</a:t>
            </a:r>
            <a:r>
              <a:rPr lang="en-US" sz="4400" dirty="0"/>
              <a:t>:</a:t>
            </a:r>
            <a:endParaRPr lang="en-GB" sz="4400" dirty="0"/>
          </a:p>
          <a:p>
            <a:r>
              <a:rPr lang="en-US" sz="4400" dirty="0" err="1" smtClean="0"/>
              <a:t>Pregatirea</a:t>
            </a:r>
            <a:r>
              <a:rPr lang="en-US" sz="4400" dirty="0" smtClean="0"/>
              <a:t> </a:t>
            </a:r>
            <a:r>
              <a:rPr lang="en-US" sz="4400" dirty="0" err="1"/>
              <a:t>tinerilor</a:t>
            </a:r>
            <a:r>
              <a:rPr lang="en-US" sz="4400" dirty="0"/>
              <a:t> </a:t>
            </a:r>
            <a:r>
              <a:rPr lang="en-US" sz="4400" dirty="0" err="1"/>
              <a:t>pentru</a:t>
            </a:r>
            <a:r>
              <a:rPr lang="en-US" sz="4400" dirty="0"/>
              <a:t> o </a:t>
            </a:r>
            <a:r>
              <a:rPr lang="en-US" sz="4400" dirty="0" err="1"/>
              <a:t>Socieatate</a:t>
            </a:r>
            <a:r>
              <a:rPr lang="en-US" sz="4400" dirty="0"/>
              <a:t> a </a:t>
            </a:r>
            <a:r>
              <a:rPr lang="en-US" sz="4400" dirty="0" err="1"/>
              <a:t>Cunoasterii</a:t>
            </a:r>
            <a:r>
              <a:rPr lang="en-US" sz="4400" dirty="0"/>
              <a:t> </a:t>
            </a:r>
            <a:r>
              <a:rPr lang="en-US" sz="4400" dirty="0" err="1"/>
              <a:t>impune</a:t>
            </a:r>
            <a:r>
              <a:rPr lang="en-US" sz="4400" dirty="0"/>
              <a:t> </a:t>
            </a:r>
            <a:r>
              <a:rPr lang="en-US" sz="4400" dirty="0" err="1"/>
              <a:t>utilizarea</a:t>
            </a:r>
            <a:r>
              <a:rPr lang="en-US" sz="4400" dirty="0"/>
              <a:t> </a:t>
            </a:r>
            <a:r>
              <a:rPr lang="en-US" sz="4400" dirty="0" err="1"/>
              <a:t>unor</a:t>
            </a:r>
            <a:r>
              <a:rPr lang="en-US" sz="4400" dirty="0"/>
              <a:t> </a:t>
            </a:r>
            <a:r>
              <a:rPr lang="en-US" sz="4400" dirty="0" err="1"/>
              <a:t>tehnologii</a:t>
            </a:r>
            <a:r>
              <a:rPr lang="en-US" sz="4400" dirty="0"/>
              <a:t> </a:t>
            </a:r>
            <a:r>
              <a:rPr lang="en-US" sz="4400" dirty="0" err="1"/>
              <a:t>didactice</a:t>
            </a:r>
            <a:r>
              <a:rPr lang="en-US" sz="4400" dirty="0"/>
              <a:t> </a:t>
            </a:r>
            <a:r>
              <a:rPr lang="en-US" sz="4400" dirty="0" err="1"/>
              <a:t>adecvate</a:t>
            </a:r>
            <a:r>
              <a:rPr lang="en-US" sz="4400" dirty="0"/>
              <a:t> </a:t>
            </a:r>
            <a:r>
              <a:rPr lang="en-US" sz="4400" dirty="0" err="1"/>
              <a:t>capabile</a:t>
            </a:r>
            <a:r>
              <a:rPr lang="en-US" sz="4400" dirty="0"/>
              <a:t> </a:t>
            </a:r>
            <a:r>
              <a:rPr lang="en-US" sz="4400" dirty="0" err="1"/>
              <a:t>sa</a:t>
            </a:r>
            <a:r>
              <a:rPr lang="en-US" sz="4400" dirty="0"/>
              <a:t> </a:t>
            </a:r>
            <a:r>
              <a:rPr lang="en-US" sz="4400" dirty="0" err="1"/>
              <a:t>asigure</a:t>
            </a:r>
            <a:r>
              <a:rPr lang="en-US" sz="4400" dirty="0"/>
              <a:t>: </a:t>
            </a:r>
            <a:endParaRPr lang="en-GB" sz="4400" dirty="0"/>
          </a:p>
          <a:p>
            <a:r>
              <a:rPr lang="en-US" sz="4400" dirty="0"/>
              <a:t>➢ </a:t>
            </a:r>
            <a:r>
              <a:rPr lang="en-US" sz="4400" dirty="0" err="1"/>
              <a:t>integrarea</a:t>
            </a:r>
            <a:r>
              <a:rPr lang="en-US" sz="4400" dirty="0"/>
              <a:t> </a:t>
            </a:r>
            <a:r>
              <a:rPr lang="en-US" sz="4400" dirty="0" err="1"/>
              <a:t>informatiei</a:t>
            </a:r>
            <a:r>
              <a:rPr lang="en-US" sz="4400" dirty="0"/>
              <a:t> </a:t>
            </a:r>
            <a:r>
              <a:rPr lang="en-US" sz="4400" dirty="0" err="1"/>
              <a:t>intr</a:t>
            </a:r>
            <a:r>
              <a:rPr lang="en-US" sz="4400" dirty="0"/>
              <a:t>-o </a:t>
            </a:r>
            <a:r>
              <a:rPr lang="en-US" sz="4400" dirty="0" err="1"/>
              <a:t>maniera</a:t>
            </a:r>
            <a:r>
              <a:rPr lang="en-US" sz="4400" dirty="0"/>
              <a:t> </a:t>
            </a:r>
            <a:r>
              <a:rPr lang="en-US" sz="4400" dirty="0" err="1" smtClean="0"/>
              <a:t>interactivă</a:t>
            </a:r>
            <a:r>
              <a:rPr lang="ro-RO" sz="4400" dirty="0" smtClean="0"/>
              <a:t> </a:t>
            </a:r>
            <a:r>
              <a:rPr lang="en-US" sz="4400" dirty="0" smtClean="0"/>
              <a:t>multimedia </a:t>
            </a:r>
            <a:r>
              <a:rPr lang="en-US" sz="4400" dirty="0"/>
              <a:t>(</a:t>
            </a:r>
            <a:r>
              <a:rPr lang="en-US" sz="4400" dirty="0" err="1"/>
              <a:t>foto</a:t>
            </a:r>
            <a:r>
              <a:rPr lang="en-US" sz="4400" dirty="0"/>
              <a:t>, </a:t>
            </a:r>
            <a:r>
              <a:rPr lang="en-US" sz="4400" dirty="0" err="1"/>
              <a:t>sunet</a:t>
            </a:r>
            <a:r>
              <a:rPr lang="en-US" sz="4400" dirty="0"/>
              <a:t>, film); </a:t>
            </a:r>
            <a:endParaRPr lang="en-GB" sz="4400" dirty="0"/>
          </a:p>
          <a:p>
            <a:r>
              <a:rPr lang="en-US" sz="4400" dirty="0"/>
              <a:t>➢ </a:t>
            </a:r>
            <a:r>
              <a:rPr lang="en-US" sz="4400" dirty="0" err="1"/>
              <a:t>conservarea</a:t>
            </a:r>
            <a:r>
              <a:rPr lang="en-US" sz="4400" dirty="0"/>
              <a:t> </a:t>
            </a:r>
            <a:r>
              <a:rPr lang="en-US" sz="4400" dirty="0" err="1"/>
              <a:t>informatiei</a:t>
            </a:r>
            <a:r>
              <a:rPr lang="en-US" sz="4400" dirty="0"/>
              <a:t> </a:t>
            </a:r>
            <a:r>
              <a:rPr lang="en-US" sz="4400" dirty="0" err="1"/>
              <a:t>prezentate</a:t>
            </a:r>
            <a:r>
              <a:rPr lang="en-US" sz="4400" dirty="0"/>
              <a:t> ad-hoc - text </a:t>
            </a:r>
            <a:r>
              <a:rPr lang="en-US" sz="4400" dirty="0" err="1"/>
              <a:t>si</a:t>
            </a:r>
            <a:r>
              <a:rPr lang="en-US" sz="4400" dirty="0"/>
              <a:t> audio </a:t>
            </a:r>
            <a:r>
              <a:rPr lang="en-US" sz="4400" dirty="0" err="1"/>
              <a:t>si</a:t>
            </a:r>
            <a:r>
              <a:rPr lang="en-US" sz="4400" dirty="0"/>
              <a:t> </a:t>
            </a:r>
            <a:r>
              <a:rPr lang="en-US" sz="4400" dirty="0" err="1"/>
              <a:t>transpunerea</a:t>
            </a:r>
            <a:r>
              <a:rPr lang="en-US" sz="4400" dirty="0"/>
              <a:t> </a:t>
            </a:r>
            <a:r>
              <a:rPr lang="en-US" sz="4400" dirty="0" err="1"/>
              <a:t>ei</a:t>
            </a:r>
            <a:r>
              <a:rPr lang="en-US" sz="4400" dirty="0"/>
              <a:t> </a:t>
            </a:r>
            <a:r>
              <a:rPr lang="en-US" sz="4400" dirty="0" err="1"/>
              <a:t>pe</a:t>
            </a:r>
            <a:r>
              <a:rPr lang="en-US" sz="4400" dirty="0"/>
              <a:t> </a:t>
            </a:r>
            <a:r>
              <a:rPr lang="en-US" sz="4400" dirty="0" err="1"/>
              <a:t>suport</a:t>
            </a:r>
            <a:r>
              <a:rPr lang="en-US" sz="4400" dirty="0"/>
              <a:t> electronic (note de curs integrate in </a:t>
            </a:r>
            <a:r>
              <a:rPr lang="en-US" sz="4400" dirty="0" err="1"/>
              <a:t>programe</a:t>
            </a:r>
            <a:r>
              <a:rPr lang="en-US" sz="4400" dirty="0"/>
              <a:t> de </a:t>
            </a:r>
            <a:r>
              <a:rPr lang="en-US" sz="4400" dirty="0" err="1"/>
              <a:t>prezentare</a:t>
            </a:r>
            <a:r>
              <a:rPr lang="en-US" sz="4400" dirty="0"/>
              <a:t> </a:t>
            </a:r>
            <a:r>
              <a:rPr lang="en-US" sz="4400" dirty="0" err="1"/>
              <a:t>realizate</a:t>
            </a:r>
            <a:r>
              <a:rPr lang="en-US" sz="4400" dirty="0"/>
              <a:t> in Power Point, </a:t>
            </a:r>
            <a:r>
              <a:rPr lang="en-US" sz="4400" dirty="0" err="1"/>
              <a:t>utilizarea</a:t>
            </a:r>
            <a:r>
              <a:rPr lang="en-US" sz="4400" dirty="0"/>
              <a:t> </a:t>
            </a:r>
            <a:r>
              <a:rPr lang="en-US" sz="4400" dirty="0" err="1"/>
              <a:t>programului</a:t>
            </a:r>
            <a:r>
              <a:rPr lang="en-US" sz="4400" dirty="0"/>
              <a:t> AEL); </a:t>
            </a:r>
            <a:endParaRPr lang="en-GB" sz="4400" dirty="0"/>
          </a:p>
          <a:p>
            <a:r>
              <a:rPr lang="en-US" sz="4400" dirty="0"/>
              <a:t>➢ </a:t>
            </a:r>
            <a:r>
              <a:rPr lang="en-US" sz="4400" dirty="0" err="1"/>
              <a:t>vizualizarea</a:t>
            </a:r>
            <a:r>
              <a:rPr lang="en-US" sz="4400" dirty="0"/>
              <a:t> on-line, la </a:t>
            </a:r>
            <a:r>
              <a:rPr lang="en-US" sz="4400" dirty="0" err="1"/>
              <a:t>nivelul</a:t>
            </a:r>
            <a:r>
              <a:rPr lang="en-US" sz="4400" dirty="0"/>
              <a:t> </a:t>
            </a:r>
            <a:r>
              <a:rPr lang="en-US" sz="4400" dirty="0" err="1"/>
              <a:t>unei</a:t>
            </a:r>
            <a:r>
              <a:rPr lang="en-US" sz="4400" dirty="0"/>
              <a:t> </a:t>
            </a:r>
            <a:r>
              <a:rPr lang="en-US" sz="4400" dirty="0" err="1"/>
              <a:t>sali</a:t>
            </a:r>
            <a:r>
              <a:rPr lang="en-US" sz="4400" dirty="0"/>
              <a:t> de curs, a </a:t>
            </a:r>
            <a:r>
              <a:rPr lang="en-US" sz="4400" dirty="0" err="1"/>
              <a:t>informatiei</a:t>
            </a:r>
            <a:r>
              <a:rPr lang="en-US" sz="4400" dirty="0"/>
              <a:t> </a:t>
            </a:r>
            <a:r>
              <a:rPr lang="en-US" sz="4400" dirty="0" err="1"/>
              <a:t>disponibile</a:t>
            </a:r>
            <a:r>
              <a:rPr lang="en-US" sz="4400" dirty="0"/>
              <a:t> </a:t>
            </a:r>
            <a:r>
              <a:rPr lang="en-US" sz="4400" dirty="0" err="1"/>
              <a:t>pe</a:t>
            </a:r>
            <a:r>
              <a:rPr lang="en-US" sz="4400" dirty="0"/>
              <a:t> Internet (</a:t>
            </a:r>
            <a:r>
              <a:rPr lang="en-US" sz="4400" dirty="0" err="1"/>
              <a:t>Laboratoare</a:t>
            </a:r>
            <a:r>
              <a:rPr lang="en-US" sz="4400" dirty="0"/>
              <a:t> </a:t>
            </a:r>
            <a:r>
              <a:rPr lang="en-US" sz="4400" dirty="0" err="1"/>
              <a:t>virtuale</a:t>
            </a:r>
            <a:r>
              <a:rPr lang="en-US" sz="4400" dirty="0"/>
              <a:t>, </a:t>
            </a:r>
            <a:r>
              <a:rPr lang="en-US" sz="4400" dirty="0" err="1"/>
              <a:t>biblioteci</a:t>
            </a:r>
            <a:r>
              <a:rPr lang="en-US" sz="4400" dirty="0"/>
              <a:t>, </a:t>
            </a:r>
            <a:r>
              <a:rPr lang="en-US" sz="4400" dirty="0" err="1"/>
              <a:t>simulari</a:t>
            </a:r>
            <a:r>
              <a:rPr lang="en-US" sz="4400" dirty="0"/>
              <a:t>, </a:t>
            </a:r>
            <a:r>
              <a:rPr lang="en-US" sz="4400" dirty="0" err="1"/>
              <a:t>proiecte</a:t>
            </a:r>
            <a:r>
              <a:rPr lang="en-US" sz="4400" dirty="0"/>
              <a:t> de </a:t>
            </a:r>
            <a:r>
              <a:rPr lang="en-US" sz="4400" dirty="0" err="1"/>
              <a:t>cercetare</a:t>
            </a:r>
            <a:r>
              <a:rPr lang="en-US" sz="4400" dirty="0"/>
              <a:t>, </a:t>
            </a:r>
            <a:r>
              <a:rPr lang="en-US" sz="4400" dirty="0" err="1"/>
              <a:t>institutii</a:t>
            </a:r>
            <a:r>
              <a:rPr lang="en-US" sz="4400" dirty="0"/>
              <a:t> de </a:t>
            </a:r>
            <a:r>
              <a:rPr lang="en-US" sz="4400" dirty="0" err="1"/>
              <a:t>specialitate</a:t>
            </a:r>
            <a:r>
              <a:rPr lang="en-US" sz="4400" dirty="0"/>
              <a:t>, </a:t>
            </a:r>
            <a:r>
              <a:rPr lang="en-US" sz="4400" dirty="0" err="1"/>
              <a:t>muzeetc</a:t>
            </a:r>
            <a:r>
              <a:rPr lang="en-US" sz="4400" dirty="0"/>
              <a:t>.)</a:t>
            </a:r>
            <a:endParaRPr lang="en-GB" sz="4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46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000" b="1" dirty="0" smtClean="0"/>
              <a:t>Metoda lucrărilor de laborator</a:t>
            </a:r>
            <a:endParaRPr lang="en-GB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lucrărilor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lucrărilor</a:t>
            </a:r>
            <a:r>
              <a:rPr lang="en-US" dirty="0"/>
              <a:t> practice </a:t>
            </a:r>
            <a:r>
              <a:rPr lang="en-US" dirty="0" err="1"/>
              <a:t>asigură</a:t>
            </a:r>
            <a:r>
              <a:rPr lang="en-US" dirty="0"/>
              <a:t>: </a:t>
            </a:r>
            <a:endParaRPr lang="ro-RO" dirty="0" smtClean="0"/>
          </a:p>
          <a:p>
            <a:r>
              <a:rPr lang="en-US" dirty="0" smtClean="0"/>
              <a:t>&gt; </a:t>
            </a:r>
            <a:r>
              <a:rPr lang="en-US" dirty="0" err="1"/>
              <a:t>legătura</a:t>
            </a:r>
            <a:r>
              <a:rPr lang="en-US" dirty="0"/>
              <a:t> </a:t>
            </a:r>
            <a:r>
              <a:rPr lang="en-US" dirty="0" err="1"/>
              <a:t>strânsă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. </a:t>
            </a:r>
            <a:r>
              <a:rPr lang="en-US" dirty="0" err="1"/>
              <a:t>Unele</a:t>
            </a:r>
            <a:r>
              <a:rPr lang="en-US" dirty="0"/>
              <a:t> </a:t>
            </a:r>
            <a:r>
              <a:rPr lang="en-US" dirty="0" err="1"/>
              <a:t>lucrări</a:t>
            </a:r>
            <a:r>
              <a:rPr lang="en-US" dirty="0"/>
              <a:t> practice </a:t>
            </a:r>
            <a:r>
              <a:rPr lang="en-US" dirty="0" err="1"/>
              <a:t>şi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 au ca </a:t>
            </a:r>
            <a:r>
              <a:rPr lang="en-US" dirty="0" err="1"/>
              <a:t>bază</a:t>
            </a:r>
            <a:r>
              <a:rPr lang="en-US" dirty="0"/>
              <a:t> </a:t>
            </a:r>
            <a:r>
              <a:rPr lang="en-US" dirty="0" err="1"/>
              <a:t>exerciţiile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se </a:t>
            </a:r>
            <a:r>
              <a:rPr lang="en-US" dirty="0" err="1"/>
              <a:t>desfăşoară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altele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tipurilor</a:t>
            </a:r>
            <a:r>
              <a:rPr lang="en-US" dirty="0"/>
              <a:t> de experiment. </a:t>
            </a:r>
            <a:endParaRPr lang="en-GB" dirty="0"/>
          </a:p>
          <a:p>
            <a:r>
              <a:rPr lang="en-US" dirty="0" smtClean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strategiei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en-US" dirty="0"/>
              <a:t> </a:t>
            </a:r>
            <a:r>
              <a:rPr lang="en-US" dirty="0" err="1"/>
              <a:t>analogice</a:t>
            </a:r>
            <a:r>
              <a:rPr lang="en-US" dirty="0"/>
              <a:t>, </a:t>
            </a:r>
            <a:r>
              <a:rPr lang="en-US" dirty="0" err="1"/>
              <a:t>predarea</a:t>
            </a:r>
            <a:r>
              <a:rPr lang="en-US" dirty="0"/>
              <a:t> – </a:t>
            </a:r>
            <a:r>
              <a:rPr lang="en-US" dirty="0" err="1"/>
              <a:t>învăţarea</a:t>
            </a:r>
            <a:r>
              <a:rPr lang="en-US" dirty="0"/>
              <a:t> se </a:t>
            </a:r>
            <a:r>
              <a:rPr lang="en-US" dirty="0" err="1"/>
              <a:t>desfăţoară</a:t>
            </a:r>
            <a:r>
              <a:rPr lang="en-US" dirty="0"/>
              <a:t> </a:t>
            </a:r>
            <a:r>
              <a:rPr lang="en-US" dirty="0" err="1"/>
              <a:t>exclusiv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modelelor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modelelor</a:t>
            </a:r>
            <a:r>
              <a:rPr lang="en-US" dirty="0"/>
              <a:t> </a:t>
            </a:r>
            <a:r>
              <a:rPr lang="en-US" dirty="0" err="1"/>
              <a:t>simbolice</a:t>
            </a:r>
            <a:r>
              <a:rPr lang="en-US" dirty="0"/>
              <a:t>. </a:t>
            </a:r>
            <a:endParaRPr lang="en-GB" dirty="0"/>
          </a:p>
          <a:p>
            <a:r>
              <a:rPr lang="en-US" dirty="0" smtClean="0"/>
              <a:t> </a:t>
            </a:r>
            <a:r>
              <a:rPr lang="en-US" dirty="0" err="1"/>
              <a:t>Aplicatiile</a:t>
            </a:r>
            <a:r>
              <a:rPr lang="en-US" dirty="0"/>
              <a:t> practice in CHIMIE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chintesenta</a:t>
            </a:r>
            <a:r>
              <a:rPr lang="en-US" dirty="0"/>
              <a:t> </a:t>
            </a:r>
            <a:r>
              <a:rPr lang="en-US" dirty="0" err="1"/>
              <a:t>insusirii</a:t>
            </a:r>
            <a:r>
              <a:rPr lang="en-US" dirty="0"/>
              <a:t> </a:t>
            </a:r>
            <a:r>
              <a:rPr lang="en-US" dirty="0" err="1"/>
              <a:t>constiente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eficiente</a:t>
            </a:r>
            <a:r>
              <a:rPr lang="en-US" dirty="0"/>
              <a:t> a </a:t>
            </a:r>
            <a:r>
              <a:rPr lang="en-US" dirty="0" err="1"/>
              <a:t>notiunilor</a:t>
            </a:r>
            <a:r>
              <a:rPr lang="en-US" dirty="0"/>
              <a:t> din </a:t>
            </a:r>
            <a:r>
              <a:rPr lang="en-US" dirty="0" err="1"/>
              <a:t>disciplinele</a:t>
            </a:r>
            <a:r>
              <a:rPr lang="en-US" dirty="0"/>
              <a:t> care </a:t>
            </a:r>
            <a:r>
              <a:rPr lang="en-US" dirty="0" err="1"/>
              <a:t>compun</a:t>
            </a:r>
            <a:r>
              <a:rPr lang="en-US" dirty="0"/>
              <a:t>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mentionat</a:t>
            </a:r>
            <a:r>
              <a:rPr lang="en-US" dirty="0"/>
              <a:t>.</a:t>
            </a:r>
            <a:endParaRPr lang="en-GB" dirty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Lucrarile</a:t>
            </a:r>
            <a:r>
              <a:rPr lang="en-US" dirty="0"/>
              <a:t> practice de </a:t>
            </a:r>
            <a:r>
              <a:rPr lang="en-US" dirty="0" err="1"/>
              <a:t>laborator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chimiefizica</a:t>
            </a:r>
            <a:r>
              <a:rPr lang="en-US" dirty="0"/>
              <a:t> nu </a:t>
            </a:r>
            <a:r>
              <a:rPr lang="en-US" dirty="0" err="1"/>
              <a:t>numai</a:t>
            </a:r>
            <a:r>
              <a:rPr lang="en-US" dirty="0"/>
              <a:t> ca </a:t>
            </a:r>
            <a:r>
              <a:rPr lang="en-US" dirty="0" err="1"/>
              <a:t>sunt</a:t>
            </a:r>
            <a:r>
              <a:rPr lang="en-US" dirty="0"/>
              <a:t> utile, </a:t>
            </a:r>
            <a:r>
              <a:rPr lang="en-US" dirty="0" err="1"/>
              <a:t>dar</a:t>
            </a:r>
            <a:r>
              <a:rPr lang="en-US" dirty="0"/>
              <a:t> au </a:t>
            </a:r>
            <a:r>
              <a:rPr lang="en-US" dirty="0" err="1"/>
              <a:t>drept</a:t>
            </a:r>
            <a:r>
              <a:rPr lang="en-US" dirty="0"/>
              <a:t> </a:t>
            </a:r>
            <a:r>
              <a:rPr lang="en-US" dirty="0" err="1"/>
              <a:t>scop</a:t>
            </a:r>
            <a:r>
              <a:rPr lang="en-US" dirty="0"/>
              <a:t> </a:t>
            </a:r>
            <a:r>
              <a:rPr lang="en-US" dirty="0" err="1"/>
              <a:t>atragerea</a:t>
            </a:r>
            <a:r>
              <a:rPr lang="en-US" dirty="0"/>
              <a:t> </a:t>
            </a:r>
            <a:r>
              <a:rPr lang="en-US" dirty="0" err="1"/>
              <a:t>elevilor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natura</a:t>
            </a:r>
            <a:r>
              <a:rPr lang="en-US" dirty="0"/>
              <a:t>, </a:t>
            </a:r>
            <a:r>
              <a:rPr lang="en-US" dirty="0" err="1"/>
              <a:t>determinandu-i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cunoască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inteleaga</a:t>
            </a:r>
            <a:r>
              <a:rPr lang="en-US" dirty="0"/>
              <a:t> </a:t>
            </a:r>
            <a:r>
              <a:rPr lang="en-US" dirty="0" err="1"/>
              <a:t>fenomenele</a:t>
            </a:r>
            <a:r>
              <a:rPr lang="en-US" dirty="0"/>
              <a:t> </a:t>
            </a:r>
            <a:r>
              <a:rPr lang="en-US" dirty="0" err="1"/>
              <a:t>fizice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chimice</a:t>
            </a:r>
            <a:r>
              <a:rPr lang="en-US" dirty="0"/>
              <a:t> care au loc.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practica</a:t>
            </a:r>
            <a:r>
              <a:rPr lang="en-US" dirty="0"/>
              <a:t> </a:t>
            </a:r>
            <a:r>
              <a:rPr lang="en-US" dirty="0" err="1"/>
              <a:t>Integrarea</a:t>
            </a:r>
            <a:r>
              <a:rPr lang="en-US" dirty="0"/>
              <a:t> </a:t>
            </a:r>
            <a:r>
              <a:rPr lang="en-US" dirty="0" err="1"/>
              <a:t>experimentului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 in </a:t>
            </a:r>
            <a:r>
              <a:rPr lang="en-US" dirty="0" err="1"/>
              <a:t>lectie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Ca </a:t>
            </a:r>
            <a:r>
              <a:rPr lang="en-US" dirty="0" err="1"/>
              <a:t>metodă</a:t>
            </a:r>
            <a:r>
              <a:rPr lang="en-US" dirty="0"/>
              <a:t> </a:t>
            </a:r>
            <a:r>
              <a:rPr lang="en-US" dirty="0" err="1"/>
              <a:t>didactică</a:t>
            </a:r>
            <a:r>
              <a:rPr lang="en-US" dirty="0"/>
              <a:t>, </a:t>
            </a:r>
            <a:r>
              <a:rPr lang="en-US" dirty="0" err="1"/>
              <a:t>experimentul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folosit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orice</a:t>
            </a:r>
            <a:r>
              <a:rPr lang="en-US" dirty="0"/>
              <a:t> tip de </a:t>
            </a:r>
            <a:r>
              <a:rPr lang="en-US" dirty="0" err="1"/>
              <a:t>lecţie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inclus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oricare</a:t>
            </a:r>
            <a:r>
              <a:rPr lang="en-US" dirty="0"/>
              <a:t> </a:t>
            </a:r>
            <a:r>
              <a:rPr lang="en-US" dirty="0" err="1"/>
              <a:t>etapă</a:t>
            </a:r>
            <a:r>
              <a:rPr lang="en-US" dirty="0"/>
              <a:t> a </a:t>
            </a:r>
            <a:r>
              <a:rPr lang="en-US" dirty="0" err="1"/>
              <a:t>lecţiei</a:t>
            </a:r>
            <a:r>
              <a:rPr lang="en-US" dirty="0"/>
              <a:t>:</a:t>
            </a:r>
            <a:endParaRPr lang="en-GB" dirty="0"/>
          </a:p>
          <a:p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/>
              <a:t>verificarea</a:t>
            </a:r>
            <a:r>
              <a:rPr lang="en-US" dirty="0"/>
              <a:t> </a:t>
            </a:r>
            <a:r>
              <a:rPr lang="en-US" dirty="0" err="1"/>
              <a:t>cunoştinţelor</a:t>
            </a:r>
            <a:r>
              <a:rPr lang="en-US" dirty="0"/>
              <a:t>; </a:t>
            </a:r>
            <a:endParaRPr lang="en-GB" dirty="0"/>
          </a:p>
          <a:p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captarea</a:t>
            </a:r>
            <a:r>
              <a:rPr lang="en-US" dirty="0"/>
              <a:t> </a:t>
            </a:r>
            <a:r>
              <a:rPr lang="en-US" dirty="0" err="1"/>
              <a:t>atenţiei</a:t>
            </a:r>
            <a:r>
              <a:rPr lang="en-US" dirty="0"/>
              <a:t>; </a:t>
            </a:r>
            <a:endParaRPr lang="en-GB" dirty="0"/>
          </a:p>
          <a:p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noilor</a:t>
            </a:r>
            <a:r>
              <a:rPr lang="en-US" dirty="0"/>
              <a:t> </a:t>
            </a:r>
            <a:r>
              <a:rPr lang="en-US" dirty="0" err="1"/>
              <a:t>cunoştinţe</a:t>
            </a:r>
            <a:r>
              <a:rPr lang="en-US" dirty="0"/>
              <a:t>;</a:t>
            </a:r>
            <a:endParaRPr lang="en-GB" dirty="0"/>
          </a:p>
          <a:p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consolidarea</a:t>
            </a:r>
            <a:r>
              <a:rPr lang="en-US" dirty="0"/>
              <a:t> </a:t>
            </a:r>
            <a:r>
              <a:rPr lang="en-US" dirty="0" err="1"/>
              <a:t>cunoştinţelor</a:t>
            </a:r>
            <a:r>
              <a:rPr lang="en-US" dirty="0"/>
              <a:t>; </a:t>
            </a:r>
            <a:endParaRPr lang="en-GB" dirty="0"/>
          </a:p>
          <a:p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cunoştinţelor</a:t>
            </a:r>
            <a:r>
              <a:rPr lang="en-US" dirty="0"/>
              <a:t>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1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Concluzii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Experimentul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 </a:t>
            </a:r>
            <a:r>
              <a:rPr lang="en-US" dirty="0" err="1"/>
              <a:t>îmbinat</a:t>
            </a:r>
            <a:r>
              <a:rPr lang="en-US" dirty="0"/>
              <a:t> cu o </a:t>
            </a:r>
            <a:r>
              <a:rPr lang="en-US" dirty="0" err="1"/>
              <a:t>metodologie</a:t>
            </a:r>
            <a:r>
              <a:rPr lang="en-US" dirty="0"/>
              <a:t> </a:t>
            </a:r>
            <a:r>
              <a:rPr lang="en-US" dirty="0" err="1"/>
              <a:t>didactică</a:t>
            </a:r>
            <a:r>
              <a:rPr lang="en-US" dirty="0"/>
              <a:t> </a:t>
            </a:r>
            <a:r>
              <a:rPr lang="en-US" dirty="0" err="1"/>
              <a:t>modernă</a:t>
            </a:r>
            <a:r>
              <a:rPr lang="en-US" dirty="0"/>
              <a:t> </a:t>
            </a:r>
            <a:r>
              <a:rPr lang="en-US" dirty="0" err="1"/>
              <a:t>acţionează</a:t>
            </a:r>
            <a:r>
              <a:rPr lang="en-US" dirty="0"/>
              <a:t> </a:t>
            </a:r>
            <a:r>
              <a:rPr lang="en-US" dirty="0" err="1"/>
              <a:t>formativ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gândirii</a:t>
            </a:r>
            <a:r>
              <a:rPr lang="en-US" dirty="0"/>
              <a:t> </a:t>
            </a:r>
            <a:r>
              <a:rPr lang="en-US" dirty="0" err="1"/>
              <a:t>elevilor</a:t>
            </a:r>
            <a:r>
              <a:rPr lang="en-US" dirty="0"/>
              <a:t>, </a:t>
            </a:r>
            <a:r>
              <a:rPr lang="en-US" dirty="0" err="1"/>
              <a:t>stimulând</a:t>
            </a:r>
            <a:r>
              <a:rPr lang="en-US" dirty="0"/>
              <a:t> </a:t>
            </a:r>
            <a:r>
              <a:rPr lang="en-US" dirty="0" err="1"/>
              <a:t>creativitatea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, </a:t>
            </a:r>
            <a:r>
              <a:rPr lang="en-US" dirty="0" err="1"/>
              <a:t>capacitatea</a:t>
            </a:r>
            <a:r>
              <a:rPr lang="en-US" dirty="0"/>
              <a:t> de a </a:t>
            </a:r>
            <a:r>
              <a:rPr lang="en-US" dirty="0" err="1"/>
              <a:t>restructura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redefini</a:t>
            </a:r>
            <a:r>
              <a:rPr lang="en-US" dirty="0"/>
              <a:t> </a:t>
            </a:r>
            <a:r>
              <a:rPr lang="en-US" dirty="0" err="1"/>
              <a:t>conţinutul</a:t>
            </a:r>
            <a:r>
              <a:rPr lang="en-US" dirty="0"/>
              <a:t>. </a:t>
            </a:r>
          </a:p>
          <a:p>
            <a:r>
              <a:rPr lang="ro-RO" dirty="0"/>
              <a:t>Î</a:t>
            </a:r>
            <a:r>
              <a:rPr lang="en-US" dirty="0" err="1"/>
              <a:t>nvăţământul</a:t>
            </a:r>
            <a:r>
              <a:rPr lang="en-US" dirty="0"/>
              <a:t> modern </a:t>
            </a:r>
            <a:r>
              <a:rPr lang="en-US" dirty="0" err="1"/>
              <a:t>preconizează</a:t>
            </a:r>
            <a:r>
              <a:rPr lang="en-US" dirty="0"/>
              <a:t> o </a:t>
            </a:r>
            <a:r>
              <a:rPr lang="en-US" dirty="0" err="1"/>
              <a:t>metodologie</a:t>
            </a:r>
            <a:r>
              <a:rPr lang="en-US" dirty="0"/>
              <a:t> </a:t>
            </a:r>
            <a:r>
              <a:rPr lang="en-US" dirty="0" err="1"/>
              <a:t>axată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acţiune</a:t>
            </a:r>
            <a:r>
              <a:rPr lang="en-US" dirty="0"/>
              <a:t>, </a:t>
            </a:r>
            <a:r>
              <a:rPr lang="en-US" dirty="0" err="1"/>
              <a:t>operatorie</a:t>
            </a:r>
            <a:r>
              <a:rPr lang="en-US" dirty="0"/>
              <a:t>,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promovarea</a:t>
            </a:r>
            <a:r>
              <a:rPr lang="en-US" dirty="0"/>
              <a:t> </a:t>
            </a:r>
            <a:r>
              <a:rPr lang="en-US" dirty="0" err="1"/>
              <a:t>metodelor</a:t>
            </a:r>
            <a:r>
              <a:rPr lang="en-US" dirty="0"/>
              <a:t> </a:t>
            </a:r>
            <a:r>
              <a:rPr lang="en-US" dirty="0" err="1"/>
              <a:t>activ</a:t>
            </a:r>
            <a:r>
              <a:rPr lang="en-US" dirty="0"/>
              <a:t>-participative care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solicite</a:t>
            </a:r>
            <a:r>
              <a:rPr lang="en-US" dirty="0"/>
              <a:t> </a:t>
            </a:r>
            <a:r>
              <a:rPr lang="en-US" dirty="0" err="1"/>
              <a:t>mecanismele</a:t>
            </a:r>
            <a:r>
              <a:rPr lang="en-US" dirty="0"/>
              <a:t> </a:t>
            </a:r>
            <a:r>
              <a:rPr lang="en-US" dirty="0" err="1"/>
              <a:t>gândirii</a:t>
            </a:r>
            <a:r>
              <a:rPr lang="en-US" dirty="0"/>
              <a:t>, ale </a:t>
            </a:r>
            <a:r>
              <a:rPr lang="en-US" dirty="0" err="1"/>
              <a:t>inteligenţei</a:t>
            </a:r>
            <a:r>
              <a:rPr lang="en-US" dirty="0"/>
              <a:t>, ale </a:t>
            </a:r>
            <a:r>
              <a:rPr lang="en-US" dirty="0" err="1"/>
              <a:t>imaginaţiei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creativităţii</a:t>
            </a:r>
            <a:r>
              <a:rPr lang="en-US" dirty="0"/>
              <a:t>.”</a:t>
            </a:r>
            <a:r>
              <a:rPr lang="en-US" dirty="0" err="1"/>
              <a:t>Activ</a:t>
            </a:r>
            <a:r>
              <a:rPr lang="en-US" dirty="0"/>
              <a:t>”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deci</a:t>
            </a:r>
            <a:r>
              <a:rPr lang="en-US" dirty="0"/>
              <a:t>, </a:t>
            </a:r>
            <a:r>
              <a:rPr lang="en-US" dirty="0" err="1"/>
              <a:t>elevul</a:t>
            </a:r>
            <a:r>
              <a:rPr lang="en-US" dirty="0"/>
              <a:t> care </a:t>
            </a:r>
            <a:r>
              <a:rPr lang="en-US" dirty="0" err="1"/>
              <a:t>întreprinde</a:t>
            </a:r>
            <a:r>
              <a:rPr lang="en-US" dirty="0"/>
              <a:t> o </a:t>
            </a:r>
            <a:r>
              <a:rPr lang="en-US" dirty="0" err="1"/>
              <a:t>acţiune</a:t>
            </a:r>
            <a:r>
              <a:rPr lang="en-US" dirty="0"/>
              <a:t> de </a:t>
            </a:r>
            <a:r>
              <a:rPr lang="en-US" dirty="0" err="1"/>
              <a:t>căutare</a:t>
            </a:r>
            <a:r>
              <a:rPr lang="en-US" dirty="0"/>
              <a:t>, de </a:t>
            </a:r>
            <a:r>
              <a:rPr lang="en-US" dirty="0" err="1"/>
              <a:t>cercetare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redescoperire</a:t>
            </a:r>
            <a:r>
              <a:rPr lang="en-US" dirty="0"/>
              <a:t> a </a:t>
            </a:r>
            <a:r>
              <a:rPr lang="en-US" dirty="0" err="1"/>
              <a:t>adevărurilor</a:t>
            </a:r>
            <a:r>
              <a:rPr lang="en-US" dirty="0"/>
              <a:t>, de </a:t>
            </a:r>
            <a:r>
              <a:rPr lang="en-US" dirty="0" err="1"/>
              <a:t>elaborare</a:t>
            </a:r>
            <a:r>
              <a:rPr lang="en-US" dirty="0"/>
              <a:t> a </a:t>
            </a:r>
            <a:r>
              <a:rPr lang="en-US" dirty="0" err="1"/>
              <a:t>noilor</a:t>
            </a:r>
            <a:r>
              <a:rPr lang="en-US" dirty="0"/>
              <a:t> </a:t>
            </a:r>
            <a:r>
              <a:rPr lang="en-US" dirty="0" err="1"/>
              <a:t>cunoştinţe</a:t>
            </a:r>
            <a:r>
              <a:rPr lang="en-US" dirty="0"/>
              <a:t>. </a:t>
            </a:r>
          </a:p>
          <a:p>
            <a:r>
              <a:rPr lang="en-US" dirty="0" err="1"/>
              <a:t>Chiar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definiţia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, </a:t>
            </a:r>
            <a:r>
              <a:rPr lang="en-US" dirty="0" err="1"/>
              <a:t>experimentul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constituie</a:t>
            </a:r>
            <a:r>
              <a:rPr lang="en-US" dirty="0"/>
              <a:t> </a:t>
            </a:r>
            <a:r>
              <a:rPr lang="en-US" dirty="0" err="1"/>
              <a:t>suportul</a:t>
            </a:r>
            <a:r>
              <a:rPr lang="en-US" dirty="0"/>
              <a:t> </a:t>
            </a:r>
            <a:r>
              <a:rPr lang="en-US" dirty="0" err="1"/>
              <a:t>performanţei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procesul</a:t>
            </a:r>
            <a:r>
              <a:rPr lang="en-US" dirty="0"/>
              <a:t> de </a:t>
            </a:r>
            <a:r>
              <a:rPr lang="en-US" dirty="0" err="1"/>
              <a:t>predare-învăţare</a:t>
            </a:r>
            <a:r>
              <a:rPr lang="en-US" dirty="0"/>
              <a:t> a </a:t>
            </a:r>
            <a:r>
              <a:rPr lang="en-US" dirty="0" err="1"/>
              <a:t>disciplinelor</a:t>
            </a:r>
            <a:r>
              <a:rPr lang="en-US" dirty="0"/>
              <a:t> </a:t>
            </a:r>
            <a:r>
              <a:rPr lang="en-US" dirty="0" err="1"/>
              <a:t>fizica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chimie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elevul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inclus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chiar</a:t>
            </a:r>
            <a:r>
              <a:rPr lang="en-US" dirty="0"/>
              <a:t> </a:t>
            </a:r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/>
              <a:t>disciplinei</a:t>
            </a:r>
            <a:r>
              <a:rPr lang="en-US" dirty="0"/>
              <a:t>, care nu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să-i</a:t>
            </a:r>
            <a:r>
              <a:rPr lang="en-US" dirty="0"/>
              <a:t> </a:t>
            </a:r>
            <a:r>
              <a:rPr lang="en-US" dirty="0" err="1"/>
              <a:t>definească</a:t>
            </a:r>
            <a:r>
              <a:rPr lang="en-US" dirty="0"/>
              <a:t>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el </a:t>
            </a:r>
            <a:r>
              <a:rPr lang="en-US" dirty="0" err="1"/>
              <a:t>intuieşte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foloseşte</a:t>
            </a:r>
            <a:r>
              <a:rPr lang="en-US" dirty="0"/>
              <a:t>, ci </a:t>
            </a:r>
            <a:r>
              <a:rPr lang="en-US" dirty="0" err="1"/>
              <a:t>să</a:t>
            </a:r>
            <a:r>
              <a:rPr lang="en-US" dirty="0"/>
              <a:t>-l </a:t>
            </a:r>
            <a:r>
              <a:rPr lang="en-US" dirty="0" err="1"/>
              <a:t>provoace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descopere</a:t>
            </a:r>
            <a:r>
              <a:rPr lang="en-US" dirty="0"/>
              <a:t>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îl</a:t>
            </a:r>
            <a:r>
              <a:rPr lang="en-US" dirty="0"/>
              <a:t> </a:t>
            </a:r>
            <a:r>
              <a:rPr lang="en-US" dirty="0" err="1"/>
              <a:t>înconjoară</a:t>
            </a:r>
            <a:r>
              <a:rPr lang="en-US" dirty="0"/>
              <a:t>,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se </a:t>
            </a:r>
            <a:r>
              <a:rPr lang="en-US" dirty="0" err="1"/>
              <a:t>întâmplă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jurul</a:t>
            </a:r>
            <a:r>
              <a:rPr lang="en-US" dirty="0"/>
              <a:t> </a:t>
            </a:r>
            <a:r>
              <a:rPr lang="en-US" dirty="0" err="1"/>
              <a:t>său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găsi</a:t>
            </a:r>
            <a:r>
              <a:rPr lang="en-US" dirty="0"/>
              <a:t> </a:t>
            </a:r>
            <a:r>
              <a:rPr lang="en-US" dirty="0" err="1"/>
              <a:t>soluţii</a:t>
            </a:r>
            <a:r>
              <a:rPr lang="en-US" dirty="0"/>
              <a:t> </a:t>
            </a:r>
            <a:r>
              <a:rPr lang="en-US" dirty="0" err="1"/>
              <a:t>problemelor</a:t>
            </a:r>
            <a:r>
              <a:rPr lang="en-US" dirty="0"/>
              <a:t> </a:t>
            </a:r>
            <a:r>
              <a:rPr lang="en-US" dirty="0" err="1"/>
              <a:t>cărora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le </a:t>
            </a:r>
            <a:r>
              <a:rPr lang="en-US" dirty="0" err="1"/>
              <a:t>facă</a:t>
            </a:r>
            <a:r>
              <a:rPr lang="en-US" dirty="0"/>
              <a:t> </a:t>
            </a:r>
            <a:r>
              <a:rPr lang="en-US" dirty="0" err="1"/>
              <a:t>față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33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bstituent conținut 5">
            <a:extLst>
              <a:ext uri="{FF2B5EF4-FFF2-40B4-BE49-F238E27FC236}">
                <a16:creationId xmlns:a16="http://schemas.microsoft.com/office/drawing/2014/main" id="{EB414B41-BFE6-4503-A607-56E27F25C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557" y="3075467"/>
            <a:ext cx="4864963" cy="3644027"/>
          </a:xfrm>
        </p:spPr>
      </p:pic>
      <p:sp>
        <p:nvSpPr>
          <p:cNvPr id="4" name="Rectangle 3"/>
          <p:cNvSpPr/>
          <p:nvPr/>
        </p:nvSpPr>
        <p:spPr>
          <a:xfrm>
            <a:off x="3048000" y="1313014"/>
            <a:ext cx="6096000" cy="18705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contextul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actual se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impune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reorientare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activității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instructiv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-educative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desfășurată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dascăli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sensul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utilizării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frecvente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metodelor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moderne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predare-învățare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asigură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reușita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procentul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analfabeților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funcționali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reducându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simțitor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71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Concluzie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Metodele</a:t>
            </a:r>
            <a:r>
              <a:rPr lang="en-GB" dirty="0"/>
              <a:t> </a:t>
            </a:r>
            <a:r>
              <a:rPr lang="en-GB" dirty="0" err="1"/>
              <a:t>moderne</a:t>
            </a:r>
            <a:r>
              <a:rPr lang="en-GB" dirty="0"/>
              <a:t> de </a:t>
            </a:r>
            <a:r>
              <a:rPr lang="en-GB" dirty="0" err="1"/>
              <a:t>învăţare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cooperare</a:t>
            </a:r>
            <a:r>
              <a:rPr lang="en-GB" dirty="0"/>
              <a:t> </a:t>
            </a:r>
            <a:r>
              <a:rPr lang="en-GB" dirty="0" err="1"/>
              <a:t>conduc</a:t>
            </a:r>
            <a:r>
              <a:rPr lang="en-GB" dirty="0"/>
              <a:t> la </a:t>
            </a:r>
            <a:r>
              <a:rPr lang="en-GB" dirty="0" err="1"/>
              <a:t>stimularea</a:t>
            </a:r>
            <a:r>
              <a:rPr lang="en-GB" dirty="0"/>
              <a:t> </a:t>
            </a:r>
            <a:r>
              <a:rPr lang="en-GB" dirty="0" err="1"/>
              <a:t>încrederii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sine a </a:t>
            </a:r>
            <a:r>
              <a:rPr lang="en-GB" dirty="0" err="1"/>
              <a:t>elevilor</a:t>
            </a:r>
            <a:r>
              <a:rPr lang="en-GB" dirty="0"/>
              <a:t>, la </a:t>
            </a:r>
            <a:r>
              <a:rPr lang="en-GB" dirty="0" err="1"/>
              <a:t>dezvoltarea</a:t>
            </a:r>
            <a:r>
              <a:rPr lang="en-GB" dirty="0"/>
              <a:t> </a:t>
            </a:r>
            <a:r>
              <a:rPr lang="en-GB" dirty="0" err="1"/>
              <a:t>abilităţilor</a:t>
            </a:r>
            <a:r>
              <a:rPr lang="en-GB" dirty="0"/>
              <a:t> </a:t>
            </a:r>
            <a:r>
              <a:rPr lang="en-GB" dirty="0" err="1"/>
              <a:t>lor</a:t>
            </a:r>
            <a:r>
              <a:rPr lang="en-GB" dirty="0"/>
              <a:t> de </a:t>
            </a:r>
            <a:r>
              <a:rPr lang="en-GB" dirty="0" err="1"/>
              <a:t>comunicare</a:t>
            </a:r>
            <a:r>
              <a:rPr lang="en-GB" dirty="0"/>
              <a:t> </a:t>
            </a:r>
            <a:r>
              <a:rPr lang="en-GB" dirty="0" err="1"/>
              <a:t>argumentativă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de </a:t>
            </a:r>
            <a:r>
              <a:rPr lang="en-GB" dirty="0" err="1"/>
              <a:t>relaţionare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grupului</a:t>
            </a:r>
            <a:r>
              <a:rPr lang="en-GB" dirty="0"/>
              <a:t>, la </a:t>
            </a:r>
            <a:r>
              <a:rPr lang="en-GB" dirty="0" err="1"/>
              <a:t>optimizarea</a:t>
            </a:r>
            <a:r>
              <a:rPr lang="en-GB" dirty="0"/>
              <a:t> </a:t>
            </a:r>
            <a:r>
              <a:rPr lang="en-GB" dirty="0" err="1"/>
              <a:t>învăţării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predarea</a:t>
            </a:r>
            <a:r>
              <a:rPr lang="en-GB" dirty="0"/>
              <a:t> </a:t>
            </a:r>
            <a:r>
              <a:rPr lang="en-GB" dirty="0" err="1"/>
              <a:t>achiziţiilor</a:t>
            </a:r>
            <a:r>
              <a:rPr lang="en-GB" dirty="0"/>
              <a:t> </a:t>
            </a:r>
            <a:r>
              <a:rPr lang="en-GB" dirty="0" err="1"/>
              <a:t>altcuiva</a:t>
            </a:r>
            <a:r>
              <a:rPr lang="en-GB" dirty="0"/>
              <a:t> (</a:t>
            </a:r>
            <a:r>
              <a:rPr lang="en-GB" dirty="0" err="1"/>
              <a:t>exersarea</a:t>
            </a:r>
            <a:r>
              <a:rPr lang="en-GB" dirty="0"/>
              <a:t>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roluri</a:t>
            </a:r>
            <a:r>
              <a:rPr lang="en-GB" dirty="0"/>
              <a:t>), la </a:t>
            </a:r>
            <a:r>
              <a:rPr lang="en-GB" dirty="0" err="1"/>
              <a:t>dezvoltarea</a:t>
            </a:r>
            <a:r>
              <a:rPr lang="en-GB" dirty="0"/>
              <a:t> </a:t>
            </a:r>
            <a:r>
              <a:rPr lang="en-GB" dirty="0" err="1"/>
              <a:t>gândirii</a:t>
            </a:r>
            <a:r>
              <a:rPr lang="en-GB" dirty="0"/>
              <a:t> </a:t>
            </a:r>
            <a:r>
              <a:rPr lang="en-GB" dirty="0" err="1"/>
              <a:t>logice</a:t>
            </a:r>
            <a:r>
              <a:rPr lang="en-GB" dirty="0"/>
              <a:t>, </a:t>
            </a:r>
            <a:r>
              <a:rPr lang="en-GB" dirty="0" err="1"/>
              <a:t>critice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independente</a:t>
            </a:r>
            <a:r>
              <a:rPr lang="en-GB" dirty="0"/>
              <a:t>, la </a:t>
            </a:r>
            <a:r>
              <a:rPr lang="en-GB" dirty="0" err="1"/>
              <a:t>dezvoltarea</a:t>
            </a:r>
            <a:r>
              <a:rPr lang="en-GB" dirty="0"/>
              <a:t> </a:t>
            </a:r>
            <a:r>
              <a:rPr lang="en-GB" dirty="0" err="1"/>
              <a:t>răspunderii</a:t>
            </a:r>
            <a:r>
              <a:rPr lang="en-GB" dirty="0"/>
              <a:t> </a:t>
            </a:r>
            <a:r>
              <a:rPr lang="en-GB" dirty="0" err="1"/>
              <a:t>individuale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de </a:t>
            </a:r>
            <a:r>
              <a:rPr lang="en-GB" dirty="0" err="1"/>
              <a:t>grup</a:t>
            </a:r>
            <a:r>
              <a:rPr lang="en-GB" dirty="0"/>
              <a:t>, la </a:t>
            </a:r>
            <a:r>
              <a:rPr lang="en-GB" dirty="0" err="1"/>
              <a:t>formarea</a:t>
            </a:r>
            <a:r>
              <a:rPr lang="en-GB" dirty="0"/>
              <a:t> </a:t>
            </a:r>
            <a:r>
              <a:rPr lang="en-GB" dirty="0" err="1"/>
              <a:t>capacităţii</a:t>
            </a:r>
            <a:r>
              <a:rPr lang="en-GB" dirty="0"/>
              <a:t> de a formula </a:t>
            </a:r>
            <a:r>
              <a:rPr lang="en-GB" dirty="0" err="1"/>
              <a:t>şi</a:t>
            </a:r>
            <a:r>
              <a:rPr lang="en-GB" dirty="0"/>
              <a:t> a </a:t>
            </a:r>
            <a:r>
              <a:rPr lang="en-GB" dirty="0" err="1"/>
              <a:t>adresa</a:t>
            </a:r>
            <a:r>
              <a:rPr lang="en-GB" dirty="0"/>
              <a:t> </a:t>
            </a:r>
            <a:r>
              <a:rPr lang="en-GB" dirty="0" err="1"/>
              <a:t>întrebări</a:t>
            </a:r>
            <a:r>
              <a:rPr lang="en-GB" dirty="0"/>
              <a:t>, la </a:t>
            </a:r>
            <a:r>
              <a:rPr lang="en-GB" dirty="0" err="1"/>
              <a:t>dezvoltarea</a:t>
            </a:r>
            <a:r>
              <a:rPr lang="en-GB" dirty="0"/>
              <a:t> </a:t>
            </a:r>
            <a:r>
              <a:rPr lang="en-GB" dirty="0" err="1"/>
              <a:t>respectului</a:t>
            </a:r>
            <a:r>
              <a:rPr lang="en-GB" dirty="0"/>
              <a:t> </a:t>
            </a:r>
            <a:r>
              <a:rPr lang="en-GB" dirty="0" err="1"/>
              <a:t>față</a:t>
            </a:r>
            <a:r>
              <a:rPr lang="en-GB" dirty="0"/>
              <a:t> de </a:t>
            </a:r>
            <a:r>
              <a:rPr lang="en-GB" dirty="0" err="1"/>
              <a:t>capacitățile</a:t>
            </a:r>
            <a:r>
              <a:rPr lang="en-GB" dirty="0"/>
              <a:t> </a:t>
            </a:r>
            <a:r>
              <a:rPr lang="en-GB" dirty="0" err="1"/>
              <a:t>intelectuale</a:t>
            </a:r>
            <a:r>
              <a:rPr lang="en-GB" dirty="0"/>
              <a:t> ale </a:t>
            </a:r>
            <a:r>
              <a:rPr lang="en-GB" dirty="0" err="1"/>
              <a:t>celorlalţi</a:t>
            </a:r>
            <a:r>
              <a:rPr lang="en-GB" dirty="0"/>
              <a:t> </a:t>
            </a:r>
            <a:r>
              <a:rPr lang="en-GB" dirty="0" err="1"/>
              <a:t>colegi</a:t>
            </a:r>
            <a:r>
              <a:rPr lang="en-GB" dirty="0"/>
              <a:t>.</a:t>
            </a:r>
          </a:p>
          <a:p>
            <a:r>
              <a:rPr lang="en-GB" dirty="0"/>
              <a:t>Un </a:t>
            </a:r>
            <a:r>
              <a:rPr lang="en-GB" dirty="0" err="1"/>
              <a:t>profesor</a:t>
            </a:r>
            <a:r>
              <a:rPr lang="en-GB" dirty="0"/>
              <a:t> </a:t>
            </a:r>
            <a:r>
              <a:rPr lang="en-GB" dirty="0" err="1"/>
              <a:t>foarte</a:t>
            </a:r>
            <a:r>
              <a:rPr lang="en-GB" dirty="0"/>
              <a:t> bine </a:t>
            </a:r>
            <a:r>
              <a:rPr lang="en-GB" dirty="0" err="1"/>
              <a:t>pregătit</a:t>
            </a:r>
            <a:r>
              <a:rPr lang="en-GB" dirty="0"/>
              <a:t> 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intui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alege</a:t>
            </a:r>
            <a:r>
              <a:rPr lang="en-GB" dirty="0"/>
              <a:t>  </a:t>
            </a:r>
            <a:r>
              <a:rPr lang="en-GB" dirty="0" err="1"/>
              <a:t>întotdeauna</a:t>
            </a:r>
            <a:r>
              <a:rPr lang="en-GB" dirty="0"/>
              <a:t> </a:t>
            </a:r>
            <a:r>
              <a:rPr lang="en-GB" dirty="0" err="1"/>
              <a:t>corect</a:t>
            </a:r>
            <a:r>
              <a:rPr lang="en-GB" dirty="0"/>
              <a:t> </a:t>
            </a:r>
            <a:r>
              <a:rPr lang="en-GB" dirty="0" err="1"/>
              <a:t>metodele</a:t>
            </a:r>
            <a:r>
              <a:rPr lang="en-GB" dirty="0"/>
              <a:t> </a:t>
            </a:r>
            <a:r>
              <a:rPr lang="en-GB" dirty="0" err="1"/>
              <a:t>cele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eficiente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fiecare</a:t>
            </a:r>
            <a:r>
              <a:rPr lang="en-GB" dirty="0"/>
              <a:t> </a:t>
            </a:r>
            <a:r>
              <a:rPr lang="en-GB" dirty="0" err="1"/>
              <a:t>efectiv</a:t>
            </a:r>
            <a:r>
              <a:rPr lang="en-GB" dirty="0"/>
              <a:t> de </a:t>
            </a:r>
            <a:r>
              <a:rPr lang="en-GB" dirty="0" err="1"/>
              <a:t>elevi</a:t>
            </a:r>
            <a:r>
              <a:rPr lang="en-GB" dirty="0"/>
              <a:t> cu care vine </a:t>
            </a:r>
            <a:r>
              <a:rPr lang="en-GB" dirty="0" err="1"/>
              <a:t>în</a:t>
            </a:r>
            <a:r>
              <a:rPr lang="en-GB" dirty="0"/>
              <a:t> contact,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funcție</a:t>
            </a:r>
            <a:r>
              <a:rPr lang="en-GB" dirty="0"/>
              <a:t> de </a:t>
            </a:r>
            <a:r>
              <a:rPr lang="en-GB" dirty="0" err="1"/>
              <a:t>obiectivele</a:t>
            </a:r>
            <a:r>
              <a:rPr lang="en-GB" dirty="0"/>
              <a:t> </a:t>
            </a:r>
            <a:r>
              <a:rPr lang="en-GB" dirty="0" err="1"/>
              <a:t>vizate</a:t>
            </a:r>
            <a:r>
              <a:rPr lang="en-GB" dirty="0"/>
              <a:t> de </a:t>
            </a:r>
            <a:r>
              <a:rPr lang="en-GB" dirty="0" err="1"/>
              <a:t>fiecare</a:t>
            </a:r>
            <a:r>
              <a:rPr lang="en-GB" dirty="0"/>
              <a:t> </a:t>
            </a:r>
            <a:r>
              <a:rPr lang="en-GB" dirty="0" err="1"/>
              <a:t>etapă</a:t>
            </a:r>
            <a:r>
              <a:rPr lang="en-GB" dirty="0"/>
              <a:t> a </a:t>
            </a:r>
            <a:r>
              <a:rPr lang="en-GB" dirty="0" err="1"/>
              <a:t>demersului</a:t>
            </a:r>
            <a:r>
              <a:rPr lang="en-GB" dirty="0"/>
              <a:t> didactic </a:t>
            </a:r>
            <a:r>
              <a:rPr lang="en-GB" dirty="0" err="1"/>
              <a:t>proiectat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baza</a:t>
            </a:r>
            <a:r>
              <a:rPr lang="en-GB" dirty="0"/>
              <a:t> </a:t>
            </a:r>
            <a:r>
              <a:rPr lang="en-GB" dirty="0" err="1"/>
              <a:t>unităților</a:t>
            </a:r>
            <a:r>
              <a:rPr lang="en-GB" dirty="0"/>
              <a:t> de </a:t>
            </a:r>
            <a:r>
              <a:rPr lang="en-GB" dirty="0" err="1"/>
              <a:t>învățare</a:t>
            </a:r>
            <a:r>
              <a:rPr lang="en-GB" dirty="0"/>
              <a:t>, </a:t>
            </a:r>
            <a:r>
              <a:rPr lang="en-GB" dirty="0" err="1"/>
              <a:t>personalizarea</a:t>
            </a:r>
            <a:r>
              <a:rPr lang="en-GB" dirty="0"/>
              <a:t> </a:t>
            </a:r>
            <a:r>
              <a:rPr lang="en-GB" dirty="0" err="1"/>
              <a:t>proiectării</a:t>
            </a:r>
            <a:r>
              <a:rPr lang="en-GB" dirty="0"/>
              <a:t> </a:t>
            </a:r>
            <a:r>
              <a:rPr lang="en-GB" dirty="0" err="1"/>
              <a:t>fiind</a:t>
            </a:r>
            <a:r>
              <a:rPr lang="en-GB" dirty="0"/>
              <a:t> o </a:t>
            </a:r>
            <a:r>
              <a:rPr lang="en-GB" dirty="0" err="1"/>
              <a:t>condiție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reușita</a:t>
            </a:r>
            <a:r>
              <a:rPr lang="en-GB" dirty="0"/>
              <a:t> </a:t>
            </a:r>
            <a:r>
              <a:rPr lang="en-GB" dirty="0" err="1"/>
              <a:t>procesului</a:t>
            </a:r>
            <a:r>
              <a:rPr lang="en-GB" dirty="0"/>
              <a:t> </a:t>
            </a:r>
            <a:r>
              <a:rPr lang="en-GB" dirty="0" err="1"/>
              <a:t>instructiv-educativ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28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Bibliografie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</a:t>
            </a:r>
            <a:r>
              <a:rPr lang="en-GB" dirty="0" err="1"/>
              <a:t>Naumescu</a:t>
            </a:r>
            <a:r>
              <a:rPr lang="en-GB" dirty="0"/>
              <a:t> A., </a:t>
            </a:r>
            <a:r>
              <a:rPr lang="en-GB" dirty="0" err="1"/>
              <a:t>Corpodean</a:t>
            </a:r>
            <a:r>
              <a:rPr lang="en-GB" dirty="0"/>
              <a:t> C., </a:t>
            </a:r>
            <a:r>
              <a:rPr lang="en-GB" dirty="0" err="1"/>
              <a:t>Metodica</a:t>
            </a:r>
            <a:r>
              <a:rPr lang="en-GB" dirty="0"/>
              <a:t> </a:t>
            </a:r>
            <a:r>
              <a:rPr lang="en-GB" dirty="0" err="1"/>
              <a:t>predării</a:t>
            </a:r>
            <a:r>
              <a:rPr lang="en-GB" dirty="0"/>
              <a:t> </a:t>
            </a:r>
            <a:r>
              <a:rPr lang="en-GB" dirty="0" err="1"/>
              <a:t>chimiei</a:t>
            </a:r>
            <a:r>
              <a:rPr lang="en-GB" dirty="0"/>
              <a:t>, Casa </a:t>
            </a:r>
            <a:r>
              <a:rPr lang="en-GB" dirty="0" err="1"/>
              <a:t>Cărții</a:t>
            </a:r>
            <a:r>
              <a:rPr lang="en-GB" dirty="0"/>
              <a:t> de </a:t>
            </a:r>
            <a:r>
              <a:rPr lang="en-GB" dirty="0" err="1"/>
              <a:t>Știință</a:t>
            </a:r>
            <a:r>
              <a:rPr lang="en-GB" dirty="0"/>
              <a:t>, Cluj-Napoca, 2001, </a:t>
            </a:r>
            <a:r>
              <a:rPr lang="en-GB" dirty="0" err="1"/>
              <a:t>pag</a:t>
            </a:r>
            <a:r>
              <a:rPr lang="en-GB" dirty="0"/>
              <a:t>. 30-50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Ionescu</a:t>
            </a:r>
            <a:r>
              <a:rPr lang="en-GB" dirty="0"/>
              <a:t> M., </a:t>
            </a:r>
            <a:r>
              <a:rPr lang="en-GB" dirty="0" err="1"/>
              <a:t>Radu</a:t>
            </a:r>
            <a:r>
              <a:rPr lang="en-GB" dirty="0"/>
              <a:t> I., </a:t>
            </a:r>
            <a:r>
              <a:rPr lang="en-GB" dirty="0" err="1"/>
              <a:t>Didactica</a:t>
            </a:r>
            <a:r>
              <a:rPr lang="en-GB" dirty="0"/>
              <a:t> </a:t>
            </a:r>
            <a:r>
              <a:rPr lang="en-GB" dirty="0" err="1"/>
              <a:t>modernă</a:t>
            </a:r>
            <a:r>
              <a:rPr lang="en-GB" dirty="0"/>
              <a:t>, </a:t>
            </a:r>
            <a:r>
              <a:rPr lang="en-GB" dirty="0" err="1"/>
              <a:t>Editura</a:t>
            </a:r>
            <a:r>
              <a:rPr lang="en-GB" dirty="0"/>
              <a:t> Dacia, Cluj-Napoca, 2001, </a:t>
            </a:r>
            <a:r>
              <a:rPr lang="en-GB" dirty="0" err="1"/>
              <a:t>pag</a:t>
            </a:r>
            <a:r>
              <a:rPr lang="en-GB" dirty="0"/>
              <a:t>. 250-275</a:t>
            </a:r>
            <a:br>
              <a:rPr lang="en-GB" dirty="0"/>
            </a:br>
            <a:r>
              <a:rPr lang="en-GB" dirty="0"/>
              <a:t>3. </a:t>
            </a:r>
            <a:r>
              <a:rPr lang="en-GB" dirty="0" err="1"/>
              <a:t>Fătu</a:t>
            </a:r>
            <a:r>
              <a:rPr lang="en-GB" dirty="0"/>
              <a:t> S., </a:t>
            </a:r>
            <a:r>
              <a:rPr lang="en-GB" dirty="0" err="1"/>
              <a:t>Didactica</a:t>
            </a:r>
            <a:r>
              <a:rPr lang="en-GB" dirty="0"/>
              <a:t> </a:t>
            </a:r>
            <a:r>
              <a:rPr lang="en-GB" dirty="0" err="1"/>
              <a:t>chimiei</a:t>
            </a:r>
            <a:r>
              <a:rPr lang="en-GB" dirty="0"/>
              <a:t>, </a:t>
            </a:r>
            <a:r>
              <a:rPr lang="en-GB" dirty="0" err="1"/>
              <a:t>Editura</a:t>
            </a:r>
            <a:r>
              <a:rPr lang="en-GB" dirty="0"/>
              <a:t> </a:t>
            </a:r>
            <a:r>
              <a:rPr lang="en-GB" dirty="0" err="1"/>
              <a:t>Corint</a:t>
            </a:r>
            <a:r>
              <a:rPr lang="en-GB" dirty="0"/>
              <a:t>, </a:t>
            </a:r>
            <a:r>
              <a:rPr lang="en-GB" dirty="0" err="1"/>
              <a:t>București</a:t>
            </a:r>
            <a:r>
              <a:rPr lang="en-GB" dirty="0"/>
              <a:t>, 2002, </a:t>
            </a:r>
            <a:r>
              <a:rPr lang="en-GB" dirty="0" err="1"/>
              <a:t>pag</a:t>
            </a:r>
            <a:r>
              <a:rPr lang="en-GB" dirty="0"/>
              <a:t>. 31-72</a:t>
            </a:r>
            <a:br>
              <a:rPr lang="en-GB" dirty="0"/>
            </a:br>
            <a:r>
              <a:rPr lang="en-GB" dirty="0"/>
              <a:t>4. </a:t>
            </a:r>
            <a:r>
              <a:rPr lang="en-GB" u="sng" dirty="0">
                <a:hlinkClick r:id="rId2"/>
              </a:rPr>
              <a:t>www.isjcj.ro/</a:t>
            </a:r>
            <a:r>
              <a:rPr lang="en-GB" u="sng" dirty="0" err="1">
                <a:hlinkClick r:id="rId2"/>
              </a:rPr>
              <a:t>crei</a:t>
            </a:r>
            <a:r>
              <a:rPr lang="en-GB" u="sng" dirty="0">
                <a:hlinkClick r:id="rId2"/>
              </a:rPr>
              <a:t>/</a:t>
            </a:r>
            <a:r>
              <a:rPr lang="en-GB" u="sng" dirty="0" err="1">
                <a:hlinkClick r:id="rId2"/>
              </a:rPr>
              <a:t>crei</a:t>
            </a:r>
            <a:r>
              <a:rPr lang="en-GB" u="sng" dirty="0">
                <a:hlinkClick r:id="rId2"/>
              </a:rPr>
              <a:t>/</a:t>
            </a:r>
            <a:r>
              <a:rPr lang="en-GB" u="sng" dirty="0" err="1">
                <a:hlinkClick r:id="rId2"/>
              </a:rPr>
              <a:t>pdfeuri</a:t>
            </a:r>
            <a:r>
              <a:rPr lang="en-GB" u="sng" dirty="0">
                <a:hlinkClick r:id="rId2"/>
              </a:rPr>
              <a:t>/</a:t>
            </a:r>
            <a:r>
              <a:rPr lang="en-GB" u="sng" dirty="0" err="1">
                <a:hlinkClick r:id="rId2"/>
              </a:rPr>
              <a:t>formare</a:t>
            </a:r>
            <a:r>
              <a:rPr lang="en-GB" u="sng" dirty="0">
                <a:hlinkClick r:id="rId2"/>
              </a:rPr>
              <a:t>/ghiduri%20tvet/Invatarea%20centrata%20pe%20elev_rom.pdfâ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5. </a:t>
            </a:r>
            <a:r>
              <a:rPr lang="en-GB" u="sng" dirty="0">
                <a:hlinkClick r:id="rId3"/>
              </a:rPr>
              <a:t>ro.scribd.com/doc/46339924/</a:t>
            </a:r>
            <a:r>
              <a:rPr lang="en-GB" u="sng" dirty="0" err="1">
                <a:hlinkClick r:id="rId3"/>
              </a:rPr>
              <a:t>Stiluri</a:t>
            </a:r>
            <a:r>
              <a:rPr lang="en-GB" u="sng" dirty="0">
                <a:hlinkClick r:id="rId3"/>
              </a:rPr>
              <a:t>-Si-</a:t>
            </a:r>
            <a:r>
              <a:rPr lang="en-GB" u="sng" dirty="0" err="1">
                <a:hlinkClick r:id="rId3"/>
              </a:rPr>
              <a:t>Metode</a:t>
            </a:r>
            <a:r>
              <a:rPr lang="en-GB" u="sng" dirty="0">
                <a:hlinkClick r:id="rId3"/>
              </a:rPr>
              <a:t>-</a:t>
            </a:r>
            <a:r>
              <a:rPr lang="en-GB" u="sng" dirty="0" err="1">
                <a:hlinkClick r:id="rId3"/>
              </a:rPr>
              <a:t>Didactice-Moderne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13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Metodele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învăţământ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pot fi definite ca „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modalităţi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acţiune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cu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ajutorul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cărora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elevii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în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mod independent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sub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îndrumarea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profesorului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îşi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 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însuşesc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cunoştinţe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îşi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formează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priceperi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şi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deprinderi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aptitudini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atitudini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concepţia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despre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lume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şi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viaţă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”(M.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Ionescu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42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Metode tradiționale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Metodele</a:t>
            </a:r>
            <a:r>
              <a:rPr lang="en-GB" dirty="0"/>
              <a:t> </a:t>
            </a:r>
            <a:r>
              <a:rPr lang="en-GB" dirty="0" err="1"/>
              <a:t>tradiţionale</a:t>
            </a:r>
            <a:r>
              <a:rPr lang="en-GB" dirty="0"/>
              <a:t> (</a:t>
            </a:r>
            <a:r>
              <a:rPr lang="en-GB" dirty="0" err="1"/>
              <a:t>expunerea</a:t>
            </a:r>
            <a:r>
              <a:rPr lang="en-GB" dirty="0"/>
              <a:t> </a:t>
            </a:r>
            <a:r>
              <a:rPr lang="en-GB" dirty="0" err="1"/>
              <a:t>didactică</a:t>
            </a:r>
            <a:r>
              <a:rPr lang="en-GB" dirty="0"/>
              <a:t>, </a:t>
            </a:r>
            <a:r>
              <a:rPr lang="en-GB" dirty="0" err="1"/>
              <a:t>conversaţia</a:t>
            </a:r>
            <a:r>
              <a:rPr lang="en-GB" dirty="0"/>
              <a:t> </a:t>
            </a:r>
            <a:r>
              <a:rPr lang="en-GB" dirty="0" err="1"/>
              <a:t>didactică</a:t>
            </a:r>
            <a:r>
              <a:rPr lang="en-GB" dirty="0"/>
              <a:t>, </a:t>
            </a:r>
            <a:r>
              <a:rPr lang="en-GB" dirty="0" err="1"/>
              <a:t>demonstraţia</a:t>
            </a:r>
            <a:r>
              <a:rPr lang="en-GB" dirty="0"/>
              <a:t>, </a:t>
            </a:r>
            <a:r>
              <a:rPr lang="en-GB" dirty="0" err="1"/>
              <a:t>lucrul</a:t>
            </a:r>
            <a:r>
              <a:rPr lang="en-GB" dirty="0"/>
              <a:t> cu </a:t>
            </a:r>
            <a:r>
              <a:rPr lang="en-GB" dirty="0" err="1"/>
              <a:t>manualul</a:t>
            </a:r>
            <a:r>
              <a:rPr lang="en-GB" dirty="0"/>
              <a:t>, </a:t>
            </a:r>
            <a:r>
              <a:rPr lang="en-GB" dirty="0" err="1"/>
              <a:t>exerciţiul</a:t>
            </a:r>
            <a:r>
              <a:rPr lang="en-GB" dirty="0"/>
              <a:t>, </a:t>
            </a:r>
            <a:r>
              <a:rPr lang="en-GB" dirty="0" err="1"/>
              <a:t>ș.a</a:t>
            </a:r>
            <a:r>
              <a:rPr lang="en-GB" dirty="0"/>
              <a:t>.) nu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răspund</a:t>
            </a:r>
            <a:r>
              <a:rPr lang="en-GB" dirty="0"/>
              <a:t> </a:t>
            </a:r>
            <a:r>
              <a:rPr lang="en-GB" dirty="0" err="1"/>
              <a:t>nevoilor</a:t>
            </a:r>
            <a:r>
              <a:rPr lang="en-GB" dirty="0"/>
              <a:t> </a:t>
            </a:r>
            <a:r>
              <a:rPr lang="en-GB" dirty="0" err="1"/>
              <a:t>actuale</a:t>
            </a:r>
            <a:r>
              <a:rPr lang="en-GB" dirty="0"/>
              <a:t> de </a:t>
            </a:r>
            <a:r>
              <a:rPr lang="en-GB" dirty="0" err="1"/>
              <a:t>învățare</a:t>
            </a:r>
            <a:r>
              <a:rPr lang="en-GB" dirty="0"/>
              <a:t> ale </a:t>
            </a:r>
            <a:r>
              <a:rPr lang="en-GB" dirty="0" err="1"/>
              <a:t>elevilor</a:t>
            </a:r>
            <a:r>
              <a:rPr lang="en-GB" dirty="0"/>
              <a:t>, din </a:t>
            </a:r>
            <a:r>
              <a:rPr lang="en-GB" dirty="0" err="1"/>
              <a:t>cauza</a:t>
            </a:r>
            <a:r>
              <a:rPr lang="en-GB" dirty="0"/>
              <a:t> </a:t>
            </a:r>
            <a:r>
              <a:rPr lang="en-GB" dirty="0" err="1"/>
              <a:t>caracteristicilor</a:t>
            </a:r>
            <a:r>
              <a:rPr lang="en-GB" dirty="0"/>
              <a:t> </a:t>
            </a:r>
            <a:r>
              <a:rPr lang="en-GB" dirty="0" err="1"/>
              <a:t>lor</a:t>
            </a:r>
            <a:r>
              <a:rPr lang="en-GB" dirty="0"/>
              <a:t> </a:t>
            </a:r>
            <a:r>
              <a:rPr lang="en-GB" dirty="0" err="1"/>
              <a:t>principale</a:t>
            </a:r>
            <a:r>
              <a:rPr lang="en-GB" dirty="0"/>
              <a:t>, </a:t>
            </a:r>
            <a:r>
              <a:rPr lang="en-GB" dirty="0" err="1"/>
              <a:t>între</a:t>
            </a:r>
            <a:r>
              <a:rPr lang="en-GB" dirty="0"/>
              <a:t> care pot fi </a:t>
            </a:r>
            <a:r>
              <a:rPr lang="en-GB" dirty="0" err="1"/>
              <a:t>amintite</a:t>
            </a:r>
            <a:r>
              <a:rPr lang="en-GB" dirty="0"/>
              <a:t> </a:t>
            </a:r>
            <a:r>
              <a:rPr lang="en-GB" dirty="0" err="1"/>
              <a:t>următoarele</a:t>
            </a:r>
            <a:r>
              <a:rPr lang="en-GB" dirty="0"/>
              <a:t>: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relaţia</a:t>
            </a:r>
            <a:r>
              <a:rPr lang="en-GB" dirty="0"/>
              <a:t> </a:t>
            </a:r>
            <a:r>
              <a:rPr lang="en-GB" dirty="0" err="1"/>
              <a:t>profesor-elev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autocratică</a:t>
            </a:r>
            <a:r>
              <a:rPr lang="en-GB" dirty="0"/>
              <a:t>, </a:t>
            </a:r>
            <a:r>
              <a:rPr lang="en-GB" dirty="0" err="1"/>
              <a:t>disciplina</a:t>
            </a:r>
            <a:r>
              <a:rPr lang="en-GB" dirty="0"/>
              <a:t> </a:t>
            </a:r>
            <a:r>
              <a:rPr lang="en-GB" dirty="0" err="1"/>
              <a:t>şcolară</a:t>
            </a:r>
            <a:r>
              <a:rPr lang="en-GB" dirty="0"/>
              <a:t> </a:t>
            </a:r>
            <a:r>
              <a:rPr lang="en-GB" dirty="0" err="1"/>
              <a:t>fiind</a:t>
            </a:r>
            <a:r>
              <a:rPr lang="en-GB" dirty="0"/>
              <a:t> </a:t>
            </a:r>
            <a:r>
              <a:rPr lang="en-GB" dirty="0" err="1"/>
              <a:t>impusă</a:t>
            </a:r>
            <a:r>
              <a:rPr lang="en-GB" dirty="0"/>
              <a:t>, </a:t>
            </a:r>
            <a:r>
              <a:rPr lang="en-GB" dirty="0" err="1"/>
              <a:t>generând</a:t>
            </a:r>
            <a:r>
              <a:rPr lang="en-GB" dirty="0"/>
              <a:t> </a:t>
            </a:r>
            <a:r>
              <a:rPr lang="en-GB" dirty="0" err="1"/>
              <a:t>astfel</a:t>
            </a:r>
            <a:r>
              <a:rPr lang="en-GB" dirty="0"/>
              <a:t> </a:t>
            </a:r>
            <a:r>
              <a:rPr lang="en-GB" dirty="0" err="1"/>
              <a:t>pasivitate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rândul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pun </a:t>
            </a:r>
            <a:r>
              <a:rPr lang="en-GB" dirty="0" err="1"/>
              <a:t>accentul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însuşirea</a:t>
            </a:r>
            <a:r>
              <a:rPr lang="en-GB" dirty="0"/>
              <a:t> </a:t>
            </a:r>
            <a:r>
              <a:rPr lang="en-GB" dirty="0" err="1"/>
              <a:t>conţinutului</a:t>
            </a:r>
            <a:r>
              <a:rPr lang="en-GB" dirty="0"/>
              <a:t>, </a:t>
            </a:r>
            <a:r>
              <a:rPr lang="en-GB" dirty="0" err="1"/>
              <a:t>vizând</a:t>
            </a:r>
            <a:r>
              <a:rPr lang="en-GB" dirty="0"/>
              <a:t>, </a:t>
            </a:r>
            <a:r>
              <a:rPr lang="en-GB" dirty="0" err="1"/>
              <a:t>în</a:t>
            </a:r>
            <a:r>
              <a:rPr lang="en-GB" dirty="0"/>
              <a:t> principal, </a:t>
            </a:r>
            <a:r>
              <a:rPr lang="en-GB" dirty="0" err="1"/>
              <a:t>latura</a:t>
            </a:r>
            <a:r>
              <a:rPr lang="en-GB" dirty="0"/>
              <a:t> </a:t>
            </a:r>
            <a:r>
              <a:rPr lang="en-GB" dirty="0" err="1"/>
              <a:t>informativă</a:t>
            </a:r>
            <a:r>
              <a:rPr lang="en-GB" dirty="0"/>
              <a:t> a </a:t>
            </a:r>
            <a:r>
              <a:rPr lang="en-GB" dirty="0" err="1"/>
              <a:t>educaţiei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centrate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activitatea</a:t>
            </a:r>
            <a:r>
              <a:rPr lang="en-GB" dirty="0"/>
              <a:t> de </a:t>
            </a:r>
            <a:r>
              <a:rPr lang="en-GB" dirty="0" err="1"/>
              <a:t>predare</a:t>
            </a:r>
            <a:r>
              <a:rPr lang="en-GB" dirty="0"/>
              <a:t> a </a:t>
            </a:r>
            <a:r>
              <a:rPr lang="en-GB" dirty="0" err="1"/>
              <a:t>profesorului</a:t>
            </a:r>
            <a:r>
              <a:rPr lang="en-GB" dirty="0"/>
              <a:t>, </a:t>
            </a:r>
            <a:r>
              <a:rPr lang="en-GB" dirty="0" err="1"/>
              <a:t>elevul</a:t>
            </a:r>
            <a:r>
              <a:rPr lang="en-GB" dirty="0"/>
              <a:t> </a:t>
            </a:r>
            <a:r>
              <a:rPr lang="en-GB" dirty="0" err="1"/>
              <a:t>fiind</a:t>
            </a:r>
            <a:r>
              <a:rPr lang="en-GB" dirty="0"/>
              <a:t> </a:t>
            </a:r>
            <a:r>
              <a:rPr lang="en-GB" dirty="0" err="1"/>
              <a:t>văzut</a:t>
            </a:r>
            <a:r>
              <a:rPr lang="en-GB" dirty="0"/>
              <a:t> ca un </a:t>
            </a:r>
            <a:r>
              <a:rPr lang="en-GB" dirty="0" err="1"/>
              <a:t>obiect</a:t>
            </a:r>
            <a:r>
              <a:rPr lang="en-GB" dirty="0"/>
              <a:t> al </a:t>
            </a:r>
            <a:r>
              <a:rPr lang="en-GB" dirty="0" err="1"/>
              <a:t>instruirii</a:t>
            </a:r>
            <a:r>
              <a:rPr lang="en-GB" dirty="0"/>
              <a:t>,  </a:t>
            </a:r>
            <a:r>
              <a:rPr lang="en-GB" dirty="0" err="1"/>
              <a:t>comunicarea</a:t>
            </a:r>
            <a:r>
              <a:rPr lang="en-GB" dirty="0"/>
              <a:t> </a:t>
            </a:r>
            <a:r>
              <a:rPr lang="en-GB" dirty="0" err="1"/>
              <a:t>fiind</a:t>
            </a:r>
            <a:r>
              <a:rPr lang="en-GB" dirty="0"/>
              <a:t> </a:t>
            </a:r>
            <a:r>
              <a:rPr lang="en-GB" dirty="0" err="1"/>
              <a:t>unidirecțională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sunt</a:t>
            </a:r>
            <a:r>
              <a:rPr lang="en-GB" dirty="0"/>
              <a:t> predominant </a:t>
            </a:r>
            <a:r>
              <a:rPr lang="en-GB" dirty="0" err="1"/>
              <a:t>comunicative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evaluarea</a:t>
            </a:r>
            <a:r>
              <a:rPr lang="en-GB" dirty="0"/>
              <a:t> </a:t>
            </a:r>
            <a:r>
              <a:rPr lang="en-GB" dirty="0" err="1"/>
              <a:t>constă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reproducerea</a:t>
            </a:r>
            <a:r>
              <a:rPr lang="en-GB" dirty="0"/>
              <a:t> </a:t>
            </a:r>
            <a:r>
              <a:rPr lang="en-GB" dirty="0" err="1"/>
              <a:t>cunoștințelor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stimulează</a:t>
            </a:r>
            <a:r>
              <a:rPr lang="en-GB" dirty="0"/>
              <a:t> </a:t>
            </a:r>
            <a:r>
              <a:rPr lang="en-GB" dirty="0" err="1"/>
              <a:t>motivaţia</a:t>
            </a:r>
            <a:r>
              <a:rPr lang="en-GB" dirty="0"/>
              <a:t> </a:t>
            </a:r>
            <a:r>
              <a:rPr lang="en-GB" dirty="0" err="1"/>
              <a:t>extrinsecă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învăţare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17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Metode moderne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schimb</a:t>
            </a:r>
            <a:r>
              <a:rPr lang="en-GB" dirty="0"/>
              <a:t>, </a:t>
            </a:r>
            <a:r>
              <a:rPr lang="en-GB" dirty="0" err="1"/>
              <a:t>metodele</a:t>
            </a:r>
            <a:r>
              <a:rPr lang="en-GB" dirty="0"/>
              <a:t> </a:t>
            </a:r>
            <a:r>
              <a:rPr lang="en-GB" dirty="0" err="1"/>
              <a:t>moderne</a:t>
            </a:r>
            <a:r>
              <a:rPr lang="en-GB" dirty="0"/>
              <a:t> (</a:t>
            </a:r>
            <a:r>
              <a:rPr lang="en-GB" dirty="0" err="1"/>
              <a:t>algoritmizarea</a:t>
            </a:r>
            <a:r>
              <a:rPr lang="en-GB" dirty="0"/>
              <a:t>, </a:t>
            </a:r>
            <a:r>
              <a:rPr lang="en-GB" dirty="0" err="1"/>
              <a:t>modelarea</a:t>
            </a:r>
            <a:r>
              <a:rPr lang="en-GB" dirty="0"/>
              <a:t>, </a:t>
            </a:r>
            <a:r>
              <a:rPr lang="en-GB" dirty="0" err="1"/>
              <a:t>problematizarea</a:t>
            </a:r>
            <a:r>
              <a:rPr lang="en-GB" dirty="0"/>
              <a:t>, </a:t>
            </a:r>
            <a:r>
              <a:rPr lang="en-GB" dirty="0" err="1"/>
              <a:t>instruirea</a:t>
            </a:r>
            <a:r>
              <a:rPr lang="en-GB" dirty="0"/>
              <a:t> </a:t>
            </a:r>
            <a:r>
              <a:rPr lang="en-GB" dirty="0" err="1"/>
              <a:t>programată</a:t>
            </a:r>
            <a:r>
              <a:rPr lang="en-GB" dirty="0"/>
              <a:t>, </a:t>
            </a:r>
            <a:r>
              <a:rPr lang="en-GB" dirty="0" err="1"/>
              <a:t>studiul</a:t>
            </a:r>
            <a:r>
              <a:rPr lang="en-GB" dirty="0"/>
              <a:t> de </a:t>
            </a:r>
            <a:r>
              <a:rPr lang="en-GB" dirty="0" err="1"/>
              <a:t>caz</a:t>
            </a:r>
            <a:r>
              <a:rPr lang="en-GB" dirty="0"/>
              <a:t>, </a:t>
            </a:r>
            <a:r>
              <a:rPr lang="en-GB" dirty="0" err="1"/>
              <a:t>metodele</a:t>
            </a:r>
            <a:r>
              <a:rPr lang="en-GB" dirty="0"/>
              <a:t> de </a:t>
            </a:r>
            <a:r>
              <a:rPr lang="en-GB" dirty="0" err="1"/>
              <a:t>simulare</a:t>
            </a:r>
            <a:r>
              <a:rPr lang="en-GB" dirty="0"/>
              <a:t>, </a:t>
            </a:r>
            <a:r>
              <a:rPr lang="en-GB" dirty="0" err="1"/>
              <a:t>jocurile</a:t>
            </a:r>
            <a:r>
              <a:rPr lang="en-GB" dirty="0"/>
              <a:t>, </a:t>
            </a:r>
            <a:r>
              <a:rPr lang="en-GB" dirty="0" err="1"/>
              <a:t>învăţarea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simulator, </a:t>
            </a:r>
            <a:r>
              <a:rPr lang="en-GB" dirty="0" err="1"/>
              <a:t>învăţarea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descoperire</a:t>
            </a:r>
            <a:r>
              <a:rPr lang="en-GB" dirty="0"/>
              <a:t>, </a:t>
            </a:r>
            <a:r>
              <a:rPr lang="en-GB" dirty="0" err="1"/>
              <a:t>învățarea</a:t>
            </a:r>
            <a:r>
              <a:rPr lang="en-GB" dirty="0"/>
              <a:t> cu </a:t>
            </a:r>
            <a:r>
              <a:rPr lang="en-GB" dirty="0" err="1"/>
              <a:t>ajutorul</a:t>
            </a:r>
            <a:r>
              <a:rPr lang="en-GB" dirty="0"/>
              <a:t> </a:t>
            </a:r>
            <a:r>
              <a:rPr lang="en-GB" dirty="0" err="1"/>
              <a:t>calculatorului</a:t>
            </a:r>
            <a:r>
              <a:rPr lang="en-GB" dirty="0"/>
              <a:t>, </a:t>
            </a:r>
            <a:r>
              <a:rPr lang="en-GB" dirty="0" err="1"/>
              <a:t>metoda</a:t>
            </a:r>
            <a:r>
              <a:rPr lang="en-GB" dirty="0"/>
              <a:t> </a:t>
            </a:r>
            <a:r>
              <a:rPr lang="en-GB" dirty="0" err="1"/>
              <a:t>cubului</a:t>
            </a:r>
            <a:r>
              <a:rPr lang="en-GB" dirty="0"/>
              <a:t>, </a:t>
            </a:r>
            <a:r>
              <a:rPr lang="en-GB" dirty="0" err="1"/>
              <a:t>metoda</a:t>
            </a:r>
            <a:r>
              <a:rPr lang="en-GB" dirty="0"/>
              <a:t> </a:t>
            </a:r>
            <a:r>
              <a:rPr lang="en-GB" dirty="0" err="1"/>
              <a:t>Stiu-Vreau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stiu</a:t>
            </a:r>
            <a:r>
              <a:rPr lang="en-GB" dirty="0"/>
              <a:t>-Am </a:t>
            </a:r>
            <a:r>
              <a:rPr lang="en-GB" dirty="0" err="1"/>
              <a:t>învățat</a:t>
            </a:r>
            <a:r>
              <a:rPr lang="en-GB" dirty="0"/>
              <a:t>, </a:t>
            </a:r>
            <a:r>
              <a:rPr lang="en-GB" dirty="0" err="1"/>
              <a:t>metoda</a:t>
            </a:r>
            <a:r>
              <a:rPr lang="en-GB" dirty="0"/>
              <a:t> </a:t>
            </a:r>
            <a:r>
              <a:rPr lang="en-GB" dirty="0" err="1"/>
              <a:t>mozaicului</a:t>
            </a:r>
            <a:r>
              <a:rPr lang="en-GB" dirty="0"/>
              <a:t>, </a:t>
            </a:r>
            <a:r>
              <a:rPr lang="en-GB" dirty="0" err="1"/>
              <a:t>brainstormingul</a:t>
            </a:r>
            <a:r>
              <a:rPr lang="en-GB" dirty="0"/>
              <a:t>, </a:t>
            </a:r>
            <a:r>
              <a:rPr lang="en-GB" dirty="0" err="1"/>
              <a:t>ș.a</a:t>
            </a:r>
            <a:r>
              <a:rPr lang="en-GB" dirty="0"/>
              <a:t>.) au </a:t>
            </a:r>
            <a:r>
              <a:rPr lang="en-GB" dirty="0" err="1"/>
              <a:t>mutiple</a:t>
            </a:r>
            <a:r>
              <a:rPr lang="en-GB" dirty="0"/>
              <a:t> </a:t>
            </a:r>
            <a:r>
              <a:rPr lang="en-GB" dirty="0" err="1"/>
              <a:t>avantaje</a:t>
            </a:r>
            <a:r>
              <a:rPr lang="en-GB" dirty="0"/>
              <a:t> </a:t>
            </a:r>
            <a:r>
              <a:rPr lang="en-GB" dirty="0" err="1"/>
              <a:t>deoarece</a:t>
            </a:r>
            <a:r>
              <a:rPr lang="en-GB" dirty="0"/>
              <a:t>: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relaţia</a:t>
            </a:r>
            <a:r>
              <a:rPr lang="en-GB" dirty="0"/>
              <a:t> </a:t>
            </a:r>
            <a:r>
              <a:rPr lang="en-GB" dirty="0" err="1"/>
              <a:t>profesor-elev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democratică</a:t>
            </a:r>
            <a:r>
              <a:rPr lang="en-GB" dirty="0"/>
              <a:t>, </a:t>
            </a:r>
            <a:r>
              <a:rPr lang="en-GB" dirty="0" err="1"/>
              <a:t>bazată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respect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colaborare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acordă</a:t>
            </a:r>
            <a:r>
              <a:rPr lang="en-GB" dirty="0"/>
              <a:t> </a:t>
            </a:r>
            <a:r>
              <a:rPr lang="en-GB" dirty="0" err="1"/>
              <a:t>prioritate</a:t>
            </a:r>
            <a:r>
              <a:rPr lang="en-GB" dirty="0"/>
              <a:t> </a:t>
            </a:r>
            <a:r>
              <a:rPr lang="en-GB" dirty="0" err="1"/>
              <a:t>dezvoltării</a:t>
            </a:r>
            <a:r>
              <a:rPr lang="en-GB" dirty="0"/>
              <a:t> </a:t>
            </a:r>
            <a:r>
              <a:rPr lang="en-GB" dirty="0" err="1"/>
              <a:t>personalităţii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, </a:t>
            </a:r>
            <a:r>
              <a:rPr lang="en-GB" dirty="0" err="1"/>
              <a:t>vizând</a:t>
            </a:r>
            <a:r>
              <a:rPr lang="en-GB" dirty="0"/>
              <a:t> </a:t>
            </a:r>
            <a:r>
              <a:rPr lang="en-GB" dirty="0" err="1"/>
              <a:t>latura</a:t>
            </a:r>
            <a:r>
              <a:rPr lang="en-GB" dirty="0"/>
              <a:t> </a:t>
            </a:r>
            <a:r>
              <a:rPr lang="en-GB" dirty="0" err="1"/>
              <a:t>formativă</a:t>
            </a:r>
            <a:r>
              <a:rPr lang="en-GB" dirty="0"/>
              <a:t> a </a:t>
            </a:r>
            <a:r>
              <a:rPr lang="en-GB" dirty="0" err="1"/>
              <a:t>educaţiei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centrate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activitatea</a:t>
            </a:r>
            <a:r>
              <a:rPr lang="en-GB" dirty="0"/>
              <a:t> de </a:t>
            </a:r>
            <a:r>
              <a:rPr lang="en-GB" dirty="0" err="1"/>
              <a:t>învăţare</a:t>
            </a:r>
            <a:r>
              <a:rPr lang="en-GB" dirty="0"/>
              <a:t> a </a:t>
            </a:r>
            <a:r>
              <a:rPr lang="en-GB" dirty="0" err="1"/>
              <a:t>elevului</a:t>
            </a:r>
            <a:r>
              <a:rPr lang="en-GB" dirty="0"/>
              <a:t>, </a:t>
            </a:r>
            <a:r>
              <a:rPr lang="en-GB" dirty="0" err="1"/>
              <a:t>acesta</a:t>
            </a:r>
            <a:r>
              <a:rPr lang="en-GB" dirty="0"/>
              <a:t> </a:t>
            </a:r>
            <a:r>
              <a:rPr lang="en-GB" dirty="0" err="1"/>
              <a:t>devenind</a:t>
            </a:r>
            <a:r>
              <a:rPr lang="en-GB" dirty="0"/>
              <a:t> </a:t>
            </a:r>
            <a:r>
              <a:rPr lang="en-GB" dirty="0" err="1"/>
              <a:t>subiect</a:t>
            </a:r>
            <a:r>
              <a:rPr lang="en-GB" dirty="0"/>
              <a:t> al </a:t>
            </a:r>
            <a:r>
              <a:rPr lang="en-GB" dirty="0" err="1"/>
              <a:t>procesului</a:t>
            </a:r>
            <a:r>
              <a:rPr lang="en-GB" dirty="0"/>
              <a:t> </a:t>
            </a:r>
            <a:r>
              <a:rPr lang="en-GB" dirty="0" err="1"/>
              <a:t>educaţional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centrate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acţiune</a:t>
            </a:r>
            <a:r>
              <a:rPr lang="en-GB" dirty="0"/>
              <a:t>,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învăţarea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descoperire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flexibile</a:t>
            </a:r>
            <a:r>
              <a:rPr lang="en-GB" dirty="0"/>
              <a:t>, </a:t>
            </a:r>
            <a:r>
              <a:rPr lang="en-GB" dirty="0" err="1"/>
              <a:t>încurajează</a:t>
            </a:r>
            <a:r>
              <a:rPr lang="en-GB" dirty="0"/>
              <a:t> </a:t>
            </a:r>
            <a:r>
              <a:rPr lang="en-GB" dirty="0" err="1"/>
              <a:t>învăţarea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cooperare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capacitatea</a:t>
            </a:r>
            <a:r>
              <a:rPr lang="en-GB" dirty="0"/>
              <a:t> de </a:t>
            </a:r>
            <a:r>
              <a:rPr lang="en-GB" dirty="0" err="1"/>
              <a:t>autoevaluare</a:t>
            </a:r>
            <a:r>
              <a:rPr lang="en-GB" dirty="0"/>
              <a:t> la </a:t>
            </a:r>
            <a:r>
              <a:rPr lang="en-GB" dirty="0" err="1"/>
              <a:t>elevi</a:t>
            </a:r>
            <a:r>
              <a:rPr lang="en-GB" dirty="0"/>
              <a:t>, </a:t>
            </a:r>
            <a:r>
              <a:rPr lang="en-GB" dirty="0" err="1"/>
              <a:t>evaluarea</a:t>
            </a:r>
            <a:r>
              <a:rPr lang="en-GB" dirty="0"/>
              <a:t> </a:t>
            </a:r>
            <a:r>
              <a:rPr lang="en-GB" dirty="0" err="1"/>
              <a:t>fiind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formativă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  </a:t>
            </a:r>
            <a:r>
              <a:rPr lang="en-GB" dirty="0" err="1"/>
              <a:t>stimulează</a:t>
            </a:r>
            <a:r>
              <a:rPr lang="en-GB" dirty="0"/>
              <a:t> </a:t>
            </a:r>
            <a:r>
              <a:rPr lang="en-GB" dirty="0" err="1"/>
              <a:t>motivaţia</a:t>
            </a:r>
            <a:r>
              <a:rPr lang="en-GB" dirty="0"/>
              <a:t> </a:t>
            </a:r>
            <a:r>
              <a:rPr lang="en-GB" dirty="0" err="1"/>
              <a:t>intrinsecă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452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Problematizarea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/>
              <a:t>Problematizarea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o </a:t>
            </a:r>
            <a:r>
              <a:rPr lang="en-GB" dirty="0" err="1"/>
              <a:t>metodă</a:t>
            </a:r>
            <a:r>
              <a:rPr lang="en-GB" dirty="0"/>
              <a:t> de </a:t>
            </a:r>
            <a:r>
              <a:rPr lang="en-GB" dirty="0" err="1"/>
              <a:t>învățământ</a:t>
            </a:r>
            <a:r>
              <a:rPr lang="en-GB" dirty="0"/>
              <a:t> care </a:t>
            </a:r>
            <a:r>
              <a:rPr lang="en-GB" dirty="0" err="1"/>
              <a:t>constă</a:t>
            </a:r>
            <a:r>
              <a:rPr lang="en-GB" dirty="0"/>
              <a:t> 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crearea</a:t>
            </a:r>
            <a:r>
              <a:rPr lang="en-GB" dirty="0"/>
              <a:t>,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scop</a:t>
            </a:r>
            <a:r>
              <a:rPr lang="en-GB" dirty="0"/>
              <a:t> didactic, a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stări</a:t>
            </a:r>
            <a:r>
              <a:rPr lang="en-GB" dirty="0"/>
              <a:t> </a:t>
            </a:r>
            <a:r>
              <a:rPr lang="en-GB" dirty="0" err="1"/>
              <a:t>conflictuale</a:t>
            </a:r>
            <a:r>
              <a:rPr lang="en-GB" dirty="0"/>
              <a:t>, a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contradicții</a:t>
            </a:r>
            <a:r>
              <a:rPr lang="en-GB" dirty="0"/>
              <a:t> </a:t>
            </a:r>
            <a:r>
              <a:rPr lang="en-GB" dirty="0" err="1"/>
              <a:t>între</a:t>
            </a:r>
            <a:r>
              <a:rPr lang="en-GB" dirty="0"/>
              <a:t> </a:t>
            </a:r>
            <a:r>
              <a:rPr lang="en-GB" dirty="0" err="1"/>
              <a:t>cunoștințele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cerințele</a:t>
            </a:r>
            <a:r>
              <a:rPr lang="en-GB" dirty="0"/>
              <a:t>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situații-problemă</a:t>
            </a:r>
            <a:r>
              <a:rPr lang="en-GB" dirty="0"/>
              <a:t> care li se </a:t>
            </a:r>
            <a:r>
              <a:rPr lang="en-GB" dirty="0" err="1"/>
              <a:t>propune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spre</a:t>
            </a:r>
            <a:r>
              <a:rPr lang="en-GB" dirty="0"/>
              <a:t> </a:t>
            </a:r>
            <a:r>
              <a:rPr lang="en-GB" dirty="0" err="1"/>
              <a:t>rezolvare</a:t>
            </a:r>
            <a:r>
              <a:rPr lang="en-GB" dirty="0"/>
              <a:t>.</a:t>
            </a:r>
          </a:p>
          <a:p>
            <a:r>
              <a:rPr lang="en-GB" dirty="0" err="1"/>
              <a:t>Profesorul</a:t>
            </a:r>
            <a:r>
              <a:rPr lang="en-GB" dirty="0"/>
              <a:t> nu </a:t>
            </a:r>
            <a:r>
              <a:rPr lang="en-GB" dirty="0" err="1"/>
              <a:t>predă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cunoștințe</a:t>
            </a:r>
            <a:r>
              <a:rPr lang="en-GB" dirty="0"/>
              <a:t> </a:t>
            </a:r>
            <a:r>
              <a:rPr lang="en-GB" dirty="0" err="1"/>
              <a:t>gata</a:t>
            </a:r>
            <a:r>
              <a:rPr lang="en-GB" dirty="0"/>
              <a:t> elaborate, ci </a:t>
            </a:r>
            <a:r>
              <a:rPr lang="en-GB" dirty="0" err="1"/>
              <a:t>îi</a:t>
            </a:r>
            <a:r>
              <a:rPr lang="en-GB" dirty="0"/>
              <a:t> </a:t>
            </a:r>
            <a:r>
              <a:rPr lang="en-GB" dirty="0" err="1"/>
              <a:t>pune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situația</a:t>
            </a:r>
            <a:r>
              <a:rPr lang="en-GB" dirty="0"/>
              <a:t> de a </a:t>
            </a:r>
            <a:r>
              <a:rPr lang="en-GB" dirty="0" err="1"/>
              <a:t>căuta</a:t>
            </a:r>
            <a:r>
              <a:rPr lang="en-GB" dirty="0"/>
              <a:t> </a:t>
            </a:r>
            <a:r>
              <a:rPr lang="en-GB" dirty="0" err="1"/>
              <a:t>activ</a:t>
            </a:r>
            <a:r>
              <a:rPr lang="en-GB" dirty="0"/>
              <a:t>, de a </a:t>
            </a:r>
            <a:r>
              <a:rPr lang="en-GB" dirty="0" err="1"/>
              <a:t>descoperi</a:t>
            </a:r>
            <a:r>
              <a:rPr lang="en-GB" dirty="0"/>
              <a:t> </a:t>
            </a:r>
            <a:r>
              <a:rPr lang="en-GB" dirty="0" err="1"/>
              <a:t>noi</a:t>
            </a:r>
            <a:r>
              <a:rPr lang="en-GB" dirty="0"/>
              <a:t> </a:t>
            </a:r>
            <a:r>
              <a:rPr lang="en-GB" dirty="0" err="1"/>
              <a:t>reguli</a:t>
            </a:r>
            <a:r>
              <a:rPr lang="en-GB" dirty="0"/>
              <a:t>, de a </a:t>
            </a:r>
            <a:r>
              <a:rPr lang="en-GB" dirty="0" err="1"/>
              <a:t>aborda</a:t>
            </a:r>
            <a:r>
              <a:rPr lang="en-GB" dirty="0"/>
              <a:t> critic, </a:t>
            </a:r>
            <a:r>
              <a:rPr lang="en-GB" dirty="0" err="1"/>
              <a:t>toate</a:t>
            </a:r>
            <a:r>
              <a:rPr lang="en-GB" dirty="0"/>
              <a:t> </a:t>
            </a:r>
            <a:r>
              <a:rPr lang="en-GB" dirty="0" err="1"/>
              <a:t>acestea</a:t>
            </a:r>
            <a:r>
              <a:rPr lang="en-GB" dirty="0"/>
              <a:t> </a:t>
            </a:r>
            <a:r>
              <a:rPr lang="en-GB" dirty="0" err="1"/>
              <a:t>generând</a:t>
            </a:r>
            <a:r>
              <a:rPr lang="en-GB" dirty="0"/>
              <a:t> o </a:t>
            </a:r>
            <a:r>
              <a:rPr lang="en-GB" dirty="0" err="1"/>
              <a:t>nouă</a:t>
            </a:r>
            <a:r>
              <a:rPr lang="en-GB" dirty="0"/>
              <a:t> </a:t>
            </a:r>
            <a:r>
              <a:rPr lang="en-GB" dirty="0" err="1"/>
              <a:t>învățare</a:t>
            </a:r>
            <a:r>
              <a:rPr lang="en-GB" dirty="0"/>
              <a:t> care </a:t>
            </a:r>
            <a:r>
              <a:rPr lang="en-GB" dirty="0" err="1"/>
              <a:t>îndeamnă</a:t>
            </a:r>
            <a:r>
              <a:rPr lang="en-GB" dirty="0"/>
              <a:t> la </a:t>
            </a:r>
            <a:r>
              <a:rPr lang="en-GB" dirty="0" err="1"/>
              <a:t>reflecții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la </a:t>
            </a:r>
            <a:r>
              <a:rPr lang="en-GB" dirty="0" err="1"/>
              <a:t>căutare</a:t>
            </a:r>
            <a:r>
              <a:rPr lang="en-GB" dirty="0"/>
              <a:t>. </a:t>
            </a:r>
            <a:r>
              <a:rPr lang="en-GB" dirty="0" err="1"/>
              <a:t>Conceptul</a:t>
            </a:r>
            <a:r>
              <a:rPr lang="en-GB" dirty="0"/>
              <a:t> pedagogic de </a:t>
            </a:r>
            <a:r>
              <a:rPr lang="en-GB" dirty="0" err="1"/>
              <a:t>situație-problemă</a:t>
            </a:r>
            <a:r>
              <a:rPr lang="en-GB" dirty="0"/>
              <a:t> nu </a:t>
            </a:r>
            <a:r>
              <a:rPr lang="en-GB" dirty="0" err="1"/>
              <a:t>trebuie</a:t>
            </a:r>
            <a:r>
              <a:rPr lang="en-GB" dirty="0"/>
              <a:t> </a:t>
            </a:r>
            <a:r>
              <a:rPr lang="en-GB" dirty="0" err="1"/>
              <a:t>confundat</a:t>
            </a:r>
            <a:r>
              <a:rPr lang="en-GB" dirty="0"/>
              <a:t> cu </a:t>
            </a:r>
            <a:r>
              <a:rPr lang="en-GB" dirty="0" err="1"/>
              <a:t>conceptul</a:t>
            </a:r>
            <a:r>
              <a:rPr lang="en-GB" dirty="0"/>
              <a:t> pedagogic de </a:t>
            </a:r>
            <a:r>
              <a:rPr lang="en-GB" dirty="0" err="1"/>
              <a:t>problemă</a:t>
            </a:r>
            <a:r>
              <a:rPr lang="en-GB" dirty="0"/>
              <a:t>, care </a:t>
            </a:r>
            <a:r>
              <a:rPr lang="en-GB" dirty="0" err="1"/>
              <a:t>presupune</a:t>
            </a:r>
            <a:r>
              <a:rPr lang="en-GB" dirty="0"/>
              <a:t> o </a:t>
            </a:r>
            <a:r>
              <a:rPr lang="en-GB" dirty="0" err="1"/>
              <a:t>sarcină</a:t>
            </a:r>
            <a:r>
              <a:rPr lang="en-GB" dirty="0"/>
              <a:t> </a:t>
            </a:r>
            <a:r>
              <a:rPr lang="en-GB" dirty="0" err="1"/>
              <a:t>didactică</a:t>
            </a:r>
            <a:r>
              <a:rPr lang="en-GB" dirty="0"/>
              <a:t> </a:t>
            </a:r>
            <a:r>
              <a:rPr lang="en-GB" dirty="0" err="1"/>
              <a:t>rezolvabilă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aplicarea</a:t>
            </a:r>
            <a:r>
              <a:rPr lang="en-GB" dirty="0"/>
              <a:t>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cunoștințe</a:t>
            </a:r>
            <a:r>
              <a:rPr lang="en-GB" dirty="0"/>
              <a:t> </a:t>
            </a:r>
            <a:r>
              <a:rPr lang="en-GB" dirty="0" err="1"/>
              <a:t>dobândite</a:t>
            </a:r>
            <a:r>
              <a:rPr lang="en-GB" dirty="0"/>
              <a:t> anterior.</a:t>
            </a:r>
          </a:p>
          <a:p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rezolvarea</a:t>
            </a:r>
            <a:r>
              <a:rPr lang="en-GB" dirty="0"/>
              <a:t> </a:t>
            </a:r>
            <a:r>
              <a:rPr lang="en-GB" dirty="0" err="1"/>
              <a:t>situației-problemă</a:t>
            </a:r>
            <a:r>
              <a:rPr lang="en-GB" dirty="0"/>
              <a:t>, care </a:t>
            </a:r>
            <a:r>
              <a:rPr lang="en-GB" dirty="0" err="1"/>
              <a:t>solicită</a:t>
            </a:r>
            <a:r>
              <a:rPr lang="en-GB" dirty="0"/>
              <a:t> </a:t>
            </a:r>
            <a:r>
              <a:rPr lang="en-GB" dirty="0" err="1"/>
              <a:t>reorganizarea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chiar</a:t>
            </a:r>
            <a:r>
              <a:rPr lang="en-GB" dirty="0"/>
              <a:t> </a:t>
            </a:r>
            <a:r>
              <a:rPr lang="en-GB" dirty="0" err="1"/>
              <a:t>restructurarea</a:t>
            </a:r>
            <a:r>
              <a:rPr lang="en-GB" dirty="0"/>
              <a:t> </a:t>
            </a:r>
            <a:r>
              <a:rPr lang="en-GB" dirty="0" err="1"/>
              <a:t>cunoștințelor</a:t>
            </a:r>
            <a:r>
              <a:rPr lang="en-GB" dirty="0"/>
              <a:t> </a:t>
            </a:r>
            <a:r>
              <a:rPr lang="en-GB" dirty="0" err="1"/>
              <a:t>dobândite</a:t>
            </a:r>
            <a:r>
              <a:rPr lang="en-GB" dirty="0"/>
              <a:t> anterior, </a:t>
            </a:r>
            <a:r>
              <a:rPr lang="en-GB" dirty="0" err="1"/>
              <a:t>urmez</a:t>
            </a:r>
            <a:r>
              <a:rPr lang="en-GB" dirty="0"/>
              <a:t> </a:t>
            </a:r>
            <a:r>
              <a:rPr lang="en-GB" dirty="0" err="1"/>
              <a:t>algoritmul</a:t>
            </a:r>
            <a:r>
              <a:rPr lang="en-GB" dirty="0"/>
              <a:t> </a:t>
            </a:r>
            <a:r>
              <a:rPr lang="en-GB" dirty="0" err="1"/>
              <a:t>propus</a:t>
            </a:r>
            <a:r>
              <a:rPr lang="en-GB" dirty="0"/>
              <a:t> de Thorndike: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Definirea</a:t>
            </a:r>
            <a:r>
              <a:rPr lang="en-GB" dirty="0"/>
              <a:t> </a:t>
            </a:r>
            <a:r>
              <a:rPr lang="en-GB" dirty="0" err="1"/>
              <a:t>problemei</a:t>
            </a:r>
            <a:r>
              <a:rPr lang="en-GB" dirty="0"/>
              <a:t> (</a:t>
            </a:r>
            <a:r>
              <a:rPr lang="en-GB" dirty="0" err="1"/>
              <a:t>adică</a:t>
            </a:r>
            <a:r>
              <a:rPr lang="en-GB" dirty="0"/>
              <a:t> a </a:t>
            </a:r>
            <a:r>
              <a:rPr lang="en-GB" dirty="0" err="1"/>
              <a:t>situației</a:t>
            </a:r>
            <a:r>
              <a:rPr lang="en-GB" dirty="0"/>
              <a:t> din care </a:t>
            </a:r>
            <a:r>
              <a:rPr lang="en-GB" dirty="0" err="1"/>
              <a:t>elevii</a:t>
            </a:r>
            <a:r>
              <a:rPr lang="en-GB" dirty="0"/>
              <a:t> </a:t>
            </a:r>
            <a:r>
              <a:rPr lang="en-GB" dirty="0" err="1"/>
              <a:t>trebuie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</a:t>
            </a:r>
            <a:r>
              <a:rPr lang="en-GB" dirty="0" err="1"/>
              <a:t>iasă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a </a:t>
            </a:r>
            <a:r>
              <a:rPr lang="en-GB" dirty="0" err="1"/>
              <a:t>obiectelor</a:t>
            </a:r>
            <a:r>
              <a:rPr lang="en-GB" dirty="0"/>
              <a:t> </a:t>
            </a:r>
            <a:r>
              <a:rPr lang="en-GB" dirty="0" err="1"/>
              <a:t>necesare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direcția</a:t>
            </a:r>
            <a:r>
              <a:rPr lang="en-GB" dirty="0"/>
              <a:t>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eventuale</a:t>
            </a:r>
            <a:r>
              <a:rPr lang="en-GB" dirty="0"/>
              <a:t> </a:t>
            </a:r>
            <a:r>
              <a:rPr lang="en-GB" dirty="0" err="1"/>
              <a:t>soluții</a:t>
            </a:r>
            <a:r>
              <a:rPr lang="en-GB" dirty="0"/>
              <a:t>);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Gruparea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selecționarea</a:t>
            </a:r>
            <a:r>
              <a:rPr lang="en-GB" dirty="0"/>
              <a:t> </a:t>
            </a:r>
            <a:r>
              <a:rPr lang="en-GB" dirty="0" err="1"/>
              <a:t>informației</a:t>
            </a:r>
            <a:r>
              <a:rPr lang="en-GB" dirty="0"/>
              <a:t>.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această</a:t>
            </a:r>
            <a:r>
              <a:rPr lang="en-GB" dirty="0"/>
              <a:t> </a:t>
            </a:r>
            <a:r>
              <a:rPr lang="en-GB" dirty="0" err="1"/>
              <a:t>fază</a:t>
            </a:r>
            <a:r>
              <a:rPr lang="en-GB" dirty="0"/>
              <a:t> </a:t>
            </a:r>
            <a:r>
              <a:rPr lang="en-GB" dirty="0" err="1"/>
              <a:t>cer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</a:t>
            </a:r>
            <a:r>
              <a:rPr lang="en-GB" dirty="0" err="1"/>
              <a:t>caute</a:t>
            </a:r>
            <a:r>
              <a:rPr lang="en-GB" dirty="0"/>
              <a:t> </a:t>
            </a:r>
            <a:r>
              <a:rPr lang="en-GB" dirty="0" err="1"/>
              <a:t>informația</a:t>
            </a:r>
            <a:r>
              <a:rPr lang="en-GB" dirty="0"/>
              <a:t> </a:t>
            </a:r>
            <a:r>
              <a:rPr lang="en-GB" dirty="0" err="1"/>
              <a:t>relevantă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soluționarea</a:t>
            </a:r>
            <a:r>
              <a:rPr lang="en-GB" dirty="0"/>
              <a:t> </a:t>
            </a:r>
            <a:r>
              <a:rPr lang="en-GB" dirty="0" err="1"/>
              <a:t>problemei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3. </a:t>
            </a:r>
            <a:r>
              <a:rPr lang="en-GB" dirty="0" err="1"/>
              <a:t>Elaborarea</a:t>
            </a:r>
            <a:r>
              <a:rPr lang="en-GB" dirty="0"/>
              <a:t> </a:t>
            </a:r>
            <a:r>
              <a:rPr lang="en-GB" dirty="0" err="1"/>
              <a:t>problemei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reflectare</a:t>
            </a:r>
            <a:r>
              <a:rPr lang="en-GB" dirty="0"/>
              <a:t>, </a:t>
            </a:r>
            <a:r>
              <a:rPr lang="en-GB" dirty="0" err="1"/>
              <a:t>vizând</a:t>
            </a:r>
            <a:r>
              <a:rPr lang="en-GB" dirty="0"/>
              <a:t> o </a:t>
            </a:r>
            <a:r>
              <a:rPr lang="en-GB" dirty="0" err="1"/>
              <a:t>soluție</a:t>
            </a:r>
            <a:r>
              <a:rPr lang="en-GB" dirty="0"/>
              <a:t>. </a:t>
            </a:r>
            <a:r>
              <a:rPr lang="en-GB" dirty="0" err="1"/>
              <a:t>Elevii</a:t>
            </a:r>
            <a:r>
              <a:rPr lang="en-GB" dirty="0"/>
              <a:t> </a:t>
            </a:r>
            <a:r>
              <a:rPr lang="en-GB" dirty="0" err="1"/>
              <a:t>raționează</a:t>
            </a:r>
            <a:r>
              <a:rPr lang="en-GB" dirty="0"/>
              <a:t> </a:t>
            </a:r>
            <a:r>
              <a:rPr lang="en-GB" dirty="0" err="1"/>
              <a:t>asupra</a:t>
            </a:r>
            <a:r>
              <a:rPr lang="en-GB" dirty="0"/>
              <a:t> </a:t>
            </a:r>
            <a:r>
              <a:rPr lang="en-GB" dirty="0" err="1"/>
              <a:t>tuturor</a:t>
            </a:r>
            <a:r>
              <a:rPr lang="en-GB" dirty="0"/>
              <a:t> </a:t>
            </a:r>
            <a:r>
              <a:rPr lang="en-GB" dirty="0" err="1"/>
              <a:t>informațiilor</a:t>
            </a:r>
            <a:r>
              <a:rPr lang="en-GB" dirty="0"/>
              <a:t> </a:t>
            </a:r>
            <a:r>
              <a:rPr lang="en-GB" dirty="0" err="1"/>
              <a:t>disponibile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modalități</a:t>
            </a:r>
            <a:r>
              <a:rPr lang="en-GB" dirty="0"/>
              <a:t> </a:t>
            </a:r>
            <a:r>
              <a:rPr lang="en-GB" dirty="0" err="1"/>
              <a:t>diferite</a:t>
            </a:r>
            <a:r>
              <a:rPr lang="en-GB" dirty="0"/>
              <a:t> (</a:t>
            </a:r>
            <a:r>
              <a:rPr lang="en-GB" dirty="0" err="1"/>
              <a:t>intuiție</a:t>
            </a:r>
            <a:r>
              <a:rPr lang="en-GB" dirty="0"/>
              <a:t>, </a:t>
            </a:r>
            <a:r>
              <a:rPr lang="en-GB" dirty="0" err="1"/>
              <a:t>deducție</a:t>
            </a:r>
            <a:r>
              <a:rPr lang="en-GB" dirty="0"/>
              <a:t>, </a:t>
            </a:r>
            <a:r>
              <a:rPr lang="en-GB" dirty="0" err="1"/>
              <a:t>analogie</a:t>
            </a:r>
            <a:r>
              <a:rPr lang="en-GB" dirty="0"/>
              <a:t>, </a:t>
            </a:r>
            <a:r>
              <a:rPr lang="en-GB" dirty="0" err="1"/>
              <a:t>reducere</a:t>
            </a:r>
            <a:r>
              <a:rPr lang="en-GB" dirty="0"/>
              <a:t> la absurd, etc.);</a:t>
            </a:r>
            <a:br>
              <a:rPr lang="en-GB" dirty="0"/>
            </a:br>
            <a:r>
              <a:rPr lang="en-GB" dirty="0"/>
              <a:t>4. </a:t>
            </a:r>
            <a:r>
              <a:rPr lang="en-GB" dirty="0" err="1"/>
              <a:t>Elaborarea</a:t>
            </a:r>
            <a:r>
              <a:rPr lang="en-GB" dirty="0"/>
              <a:t> </a:t>
            </a:r>
            <a:r>
              <a:rPr lang="en-GB" dirty="0" err="1"/>
              <a:t>soluției</a:t>
            </a:r>
            <a:r>
              <a:rPr lang="en-GB" dirty="0"/>
              <a:t> de </a:t>
            </a:r>
            <a:r>
              <a:rPr lang="en-GB" dirty="0" err="1"/>
              <a:t>către</a:t>
            </a:r>
            <a:r>
              <a:rPr lang="en-GB" dirty="0"/>
              <a:t> </a:t>
            </a:r>
            <a:r>
              <a:rPr lang="en-GB" dirty="0" err="1"/>
              <a:t>elevi</a:t>
            </a:r>
            <a:r>
              <a:rPr lang="en-GB" dirty="0"/>
              <a:t>, </a:t>
            </a:r>
            <a:r>
              <a:rPr lang="en-GB" dirty="0" err="1"/>
              <a:t>profesorul</a:t>
            </a:r>
            <a:r>
              <a:rPr lang="en-GB" dirty="0"/>
              <a:t> </a:t>
            </a:r>
            <a:r>
              <a:rPr lang="en-GB" dirty="0" err="1"/>
              <a:t>reținând</a:t>
            </a:r>
            <a:r>
              <a:rPr lang="en-GB" dirty="0"/>
              <a:t> o </a:t>
            </a:r>
            <a:r>
              <a:rPr lang="en-GB" dirty="0" err="1"/>
              <a:t>idee</a:t>
            </a:r>
            <a:r>
              <a:rPr lang="en-GB" dirty="0"/>
              <a:t> </a:t>
            </a:r>
            <a:r>
              <a:rPr lang="en-GB" dirty="0" err="1"/>
              <a:t>considerată</a:t>
            </a:r>
            <a:r>
              <a:rPr lang="en-GB" dirty="0"/>
              <a:t> ca </a:t>
            </a:r>
            <a:r>
              <a:rPr lang="en-GB" dirty="0" err="1"/>
              <a:t>fiind</a:t>
            </a:r>
            <a:r>
              <a:rPr lang="en-GB" dirty="0"/>
              <a:t> </a:t>
            </a:r>
            <a:r>
              <a:rPr lang="en-GB" dirty="0" err="1"/>
              <a:t>cea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potrivită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cea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puțin</a:t>
            </a:r>
            <a:r>
              <a:rPr lang="en-GB" dirty="0"/>
              <a:t> </a:t>
            </a:r>
            <a:r>
              <a:rPr lang="en-GB" dirty="0" err="1"/>
              <a:t>nepotrivită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5. </a:t>
            </a:r>
            <a:r>
              <a:rPr lang="en-GB" dirty="0" err="1"/>
              <a:t>Punerea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aplicare</a:t>
            </a:r>
            <a:r>
              <a:rPr lang="en-GB" dirty="0"/>
              <a:t> a </a:t>
            </a:r>
            <a:r>
              <a:rPr lang="en-GB" dirty="0" err="1"/>
              <a:t>soluției</a:t>
            </a:r>
            <a:r>
              <a:rPr lang="en-GB" dirty="0"/>
              <a:t> </a:t>
            </a:r>
            <a:r>
              <a:rPr lang="en-GB" dirty="0" err="1"/>
              <a:t>găsite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reflectarea</a:t>
            </a:r>
            <a:r>
              <a:rPr lang="en-GB" dirty="0"/>
              <a:t> </a:t>
            </a:r>
            <a:r>
              <a:rPr lang="en-GB" dirty="0" err="1"/>
              <a:t>asupra</a:t>
            </a:r>
            <a:r>
              <a:rPr lang="en-GB" dirty="0"/>
              <a:t> </a:t>
            </a:r>
            <a:r>
              <a:rPr lang="en-GB" dirty="0" err="1"/>
              <a:t>rezultatelor</a:t>
            </a:r>
            <a:r>
              <a:rPr lang="en-GB" dirty="0"/>
              <a:t>. [ </a:t>
            </a:r>
            <a:r>
              <a:rPr lang="en-GB" dirty="0" err="1"/>
              <a:t>Fătu</a:t>
            </a:r>
            <a:r>
              <a:rPr lang="en-GB" dirty="0"/>
              <a:t> S.]</a:t>
            </a:r>
          </a:p>
          <a:p>
            <a:r>
              <a:rPr lang="en-GB" dirty="0" err="1"/>
              <a:t>Exemple</a:t>
            </a:r>
            <a:r>
              <a:rPr lang="en-GB" dirty="0"/>
              <a:t> de </a:t>
            </a:r>
            <a:r>
              <a:rPr lang="en-GB" dirty="0" err="1"/>
              <a:t>situații-problemă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b) Regula </a:t>
            </a:r>
            <a:r>
              <a:rPr lang="en-GB" dirty="0" err="1"/>
              <a:t>dreptunghiului</a:t>
            </a:r>
            <a:r>
              <a:rPr lang="en-GB" dirty="0"/>
              <a:t> se </a:t>
            </a:r>
            <a:r>
              <a:rPr lang="en-GB" dirty="0" err="1"/>
              <a:t>poate</a:t>
            </a:r>
            <a:r>
              <a:rPr lang="en-GB" dirty="0"/>
              <a:t> </a:t>
            </a:r>
            <a:r>
              <a:rPr lang="en-GB" dirty="0" err="1"/>
              <a:t>aplica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cazul</a:t>
            </a:r>
            <a:r>
              <a:rPr lang="en-GB" dirty="0"/>
              <a:t> </a:t>
            </a:r>
            <a:r>
              <a:rPr lang="en-GB" dirty="0" err="1"/>
              <a:t>amestecurilor</a:t>
            </a:r>
            <a:r>
              <a:rPr lang="en-GB" dirty="0"/>
              <a:t> de </a:t>
            </a:r>
            <a:r>
              <a:rPr lang="en-GB" dirty="0" err="1"/>
              <a:t>soluții</a:t>
            </a:r>
            <a:r>
              <a:rPr lang="en-GB" dirty="0"/>
              <a:t>. Se </a:t>
            </a:r>
            <a:r>
              <a:rPr lang="en-GB" dirty="0" err="1"/>
              <a:t>poate</a:t>
            </a:r>
            <a:r>
              <a:rPr lang="en-GB" dirty="0"/>
              <a:t> </a:t>
            </a:r>
            <a:r>
              <a:rPr lang="en-GB" dirty="0" err="1"/>
              <a:t>aplica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cazul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care se </a:t>
            </a:r>
            <a:r>
              <a:rPr lang="en-GB" dirty="0" err="1"/>
              <a:t>adaugă</a:t>
            </a:r>
            <a:r>
              <a:rPr lang="en-GB" dirty="0"/>
              <a:t> solvent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solvat</a:t>
            </a:r>
            <a:r>
              <a:rPr lang="en-GB" dirty="0"/>
              <a:t> la o </a:t>
            </a:r>
            <a:r>
              <a:rPr lang="en-GB" dirty="0" err="1"/>
              <a:t>soluție</a:t>
            </a:r>
            <a:r>
              <a:rPr lang="en-GB" dirty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00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Algoritmizarea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/>
              <a:t> </a:t>
            </a:r>
            <a:r>
              <a:rPr lang="en-GB" b="1" dirty="0" err="1"/>
              <a:t>Algoritmizarea</a:t>
            </a:r>
            <a:r>
              <a:rPr lang="en-GB" dirty="0"/>
              <a:t> 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metoda</a:t>
            </a:r>
            <a:r>
              <a:rPr lang="en-GB" dirty="0"/>
              <a:t> de </a:t>
            </a:r>
            <a:r>
              <a:rPr lang="en-GB" dirty="0" err="1"/>
              <a:t>predare-învățare</a:t>
            </a:r>
            <a:r>
              <a:rPr lang="en-GB" dirty="0"/>
              <a:t> care </a:t>
            </a:r>
            <a:r>
              <a:rPr lang="en-GB" dirty="0" err="1"/>
              <a:t>constă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utilizarea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valorificarea</a:t>
            </a:r>
            <a:r>
              <a:rPr lang="en-GB" dirty="0"/>
              <a:t> </a:t>
            </a:r>
            <a:r>
              <a:rPr lang="en-GB" dirty="0" err="1"/>
              <a:t>algoritmilor</a:t>
            </a:r>
            <a:r>
              <a:rPr lang="en-GB" dirty="0"/>
              <a:t>. Un </a:t>
            </a:r>
            <a:r>
              <a:rPr lang="en-GB" dirty="0" err="1"/>
              <a:t>algoritm</a:t>
            </a:r>
            <a:r>
              <a:rPr lang="en-GB" dirty="0"/>
              <a:t> </a:t>
            </a:r>
            <a:r>
              <a:rPr lang="en-GB" dirty="0" err="1"/>
              <a:t>reprezintă</a:t>
            </a:r>
            <a:r>
              <a:rPr lang="en-GB" dirty="0"/>
              <a:t> o </a:t>
            </a:r>
            <a:r>
              <a:rPr lang="en-GB" dirty="0" err="1"/>
              <a:t>succesiune</a:t>
            </a:r>
            <a:r>
              <a:rPr lang="en-GB" dirty="0"/>
              <a:t> de </a:t>
            </a:r>
            <a:r>
              <a:rPr lang="en-GB" dirty="0" err="1"/>
              <a:t>operații</a:t>
            </a:r>
            <a:r>
              <a:rPr lang="en-GB" dirty="0"/>
              <a:t> care se </a:t>
            </a:r>
            <a:r>
              <a:rPr lang="en-GB" dirty="0" err="1"/>
              <a:t>desfășoară</a:t>
            </a:r>
            <a:r>
              <a:rPr lang="en-GB" dirty="0"/>
              <a:t> </a:t>
            </a:r>
            <a:r>
              <a:rPr lang="en-GB" dirty="0" err="1"/>
              <a:t>întotdeauna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aceeași</a:t>
            </a:r>
            <a:r>
              <a:rPr lang="en-GB" dirty="0"/>
              <a:t> </a:t>
            </a:r>
            <a:r>
              <a:rPr lang="en-GB" dirty="0" err="1"/>
              <a:t>ordine</a:t>
            </a:r>
            <a:r>
              <a:rPr lang="en-GB" dirty="0"/>
              <a:t>, cu </a:t>
            </a:r>
            <a:r>
              <a:rPr lang="en-GB" dirty="0" err="1"/>
              <a:t>strictețe</a:t>
            </a:r>
            <a:r>
              <a:rPr lang="en-GB" dirty="0"/>
              <a:t> </a:t>
            </a:r>
            <a:r>
              <a:rPr lang="en-GB" dirty="0" err="1"/>
              <a:t>stabilită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care conduce </a:t>
            </a:r>
            <a:r>
              <a:rPr lang="en-GB" dirty="0" err="1"/>
              <a:t>în</a:t>
            </a:r>
            <a:r>
              <a:rPr lang="en-GB" dirty="0"/>
              <a:t> final la </a:t>
            </a:r>
            <a:r>
              <a:rPr lang="en-GB" dirty="0" err="1"/>
              <a:t>rezolvarea</a:t>
            </a:r>
            <a:r>
              <a:rPr lang="en-GB" dirty="0"/>
              <a:t> </a:t>
            </a:r>
            <a:r>
              <a:rPr lang="en-GB" dirty="0" err="1"/>
              <a:t>corectă</a:t>
            </a:r>
            <a:r>
              <a:rPr lang="en-GB" dirty="0"/>
              <a:t> a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probleme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sarcini</a:t>
            </a:r>
            <a:r>
              <a:rPr lang="en-GB" dirty="0"/>
              <a:t> concrete de </a:t>
            </a:r>
            <a:r>
              <a:rPr lang="en-GB" dirty="0" err="1"/>
              <a:t>același</a:t>
            </a:r>
            <a:r>
              <a:rPr lang="en-GB" dirty="0"/>
              <a:t> tip.</a:t>
            </a:r>
          </a:p>
          <a:p>
            <a:r>
              <a:rPr lang="en-GB" dirty="0" err="1"/>
              <a:t>Elevul</a:t>
            </a:r>
            <a:r>
              <a:rPr lang="en-GB" dirty="0"/>
              <a:t> </a:t>
            </a:r>
            <a:r>
              <a:rPr lang="en-GB" dirty="0" err="1"/>
              <a:t>își</a:t>
            </a:r>
            <a:r>
              <a:rPr lang="en-GB" dirty="0"/>
              <a:t> </a:t>
            </a:r>
            <a:r>
              <a:rPr lang="en-GB" dirty="0" err="1"/>
              <a:t>însușește</a:t>
            </a:r>
            <a:r>
              <a:rPr lang="en-GB" dirty="0"/>
              <a:t>,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calea</a:t>
            </a:r>
            <a:r>
              <a:rPr lang="en-GB" dirty="0"/>
              <a:t> </a:t>
            </a:r>
            <a:r>
              <a:rPr lang="en-GB" dirty="0" err="1"/>
              <a:t>algoritmizării</a:t>
            </a:r>
            <a:r>
              <a:rPr lang="en-GB" dirty="0"/>
              <a:t>, </a:t>
            </a:r>
            <a:r>
              <a:rPr lang="en-GB" dirty="0" err="1"/>
              <a:t>cunoștințele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tehnicile</a:t>
            </a:r>
            <a:r>
              <a:rPr lang="en-GB" dirty="0"/>
              <a:t> de </a:t>
            </a:r>
            <a:r>
              <a:rPr lang="en-GB" dirty="0" err="1"/>
              <a:t>lucru</a:t>
            </a:r>
            <a:r>
              <a:rPr lang="en-GB" dirty="0"/>
              <a:t>,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simpla</a:t>
            </a:r>
            <a:r>
              <a:rPr lang="en-GB" dirty="0"/>
              <a:t> </a:t>
            </a:r>
            <a:r>
              <a:rPr lang="en-GB" dirty="0" err="1"/>
              <a:t>parcurgere</a:t>
            </a:r>
            <a:r>
              <a:rPr lang="en-GB" dirty="0"/>
              <a:t> a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căi</a:t>
            </a:r>
            <a:r>
              <a:rPr lang="en-GB" dirty="0"/>
              <a:t> </a:t>
            </a:r>
            <a:r>
              <a:rPr lang="en-GB" dirty="0" err="1"/>
              <a:t>deja</a:t>
            </a:r>
            <a:r>
              <a:rPr lang="en-GB" dirty="0"/>
              <a:t> </a:t>
            </a:r>
            <a:r>
              <a:rPr lang="en-GB" dirty="0" err="1"/>
              <a:t>stabilite</a:t>
            </a:r>
            <a:r>
              <a:rPr lang="en-GB" dirty="0"/>
              <a:t>. </a:t>
            </a:r>
            <a:r>
              <a:rPr lang="en-GB" dirty="0" err="1"/>
              <a:t>Algoritmii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</a:t>
            </a:r>
            <a:r>
              <a:rPr lang="en-GB" dirty="0" err="1"/>
              <a:t>intervin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predarea</a:t>
            </a:r>
            <a:r>
              <a:rPr lang="en-GB" dirty="0"/>
              <a:t> </a:t>
            </a:r>
            <a:r>
              <a:rPr lang="en-GB" dirty="0" err="1"/>
              <a:t>chimiei</a:t>
            </a:r>
            <a:r>
              <a:rPr lang="en-GB" dirty="0"/>
              <a:t> pot fi </a:t>
            </a:r>
            <a:r>
              <a:rPr lang="en-GB" dirty="0" err="1"/>
              <a:t>încadrați</a:t>
            </a:r>
            <a:r>
              <a:rPr lang="en-GB" dirty="0"/>
              <a:t> </a:t>
            </a:r>
            <a:r>
              <a:rPr lang="en-GB" dirty="0" err="1"/>
              <a:t>astfel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• </a:t>
            </a:r>
            <a:r>
              <a:rPr lang="en-GB" dirty="0" err="1"/>
              <a:t>Algoritmi</a:t>
            </a:r>
            <a:r>
              <a:rPr lang="en-GB" dirty="0"/>
              <a:t> de </a:t>
            </a:r>
            <a:r>
              <a:rPr lang="en-GB" dirty="0" err="1"/>
              <a:t>rezolvare</a:t>
            </a:r>
            <a:r>
              <a:rPr lang="en-GB" dirty="0"/>
              <a:t>, </a:t>
            </a:r>
            <a:r>
              <a:rPr lang="en-GB" dirty="0" err="1"/>
              <a:t>prezenți</a:t>
            </a:r>
            <a:r>
              <a:rPr lang="en-GB" dirty="0"/>
              <a:t> sub forma </a:t>
            </a:r>
            <a:r>
              <a:rPr lang="en-GB" dirty="0" err="1"/>
              <a:t>unor</a:t>
            </a:r>
            <a:r>
              <a:rPr lang="en-GB" dirty="0"/>
              <a:t> scheme de </a:t>
            </a:r>
            <a:r>
              <a:rPr lang="en-GB" dirty="0" err="1"/>
              <a:t>rezolvare</a:t>
            </a:r>
            <a:r>
              <a:rPr lang="en-GB" dirty="0"/>
              <a:t> a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probleme</a:t>
            </a:r>
            <a:r>
              <a:rPr lang="en-GB" dirty="0"/>
              <a:t> de </a:t>
            </a:r>
            <a:r>
              <a:rPr lang="en-GB" dirty="0" err="1"/>
              <a:t>chimie</a:t>
            </a:r>
            <a:r>
              <a:rPr lang="en-GB" dirty="0"/>
              <a:t> de </a:t>
            </a:r>
            <a:r>
              <a:rPr lang="en-GB" dirty="0" err="1"/>
              <a:t>diferite</a:t>
            </a:r>
            <a:r>
              <a:rPr lang="en-GB" dirty="0"/>
              <a:t> </a:t>
            </a:r>
            <a:r>
              <a:rPr lang="en-GB" dirty="0" err="1"/>
              <a:t>tipuri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• </a:t>
            </a:r>
            <a:r>
              <a:rPr lang="en-GB" dirty="0" err="1"/>
              <a:t>Algoritmi</a:t>
            </a:r>
            <a:r>
              <a:rPr lang="en-GB" dirty="0"/>
              <a:t> de </a:t>
            </a:r>
            <a:r>
              <a:rPr lang="en-GB" dirty="0" err="1"/>
              <a:t>identificare</a:t>
            </a:r>
            <a:r>
              <a:rPr lang="en-GB" dirty="0"/>
              <a:t> a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anumit</a:t>
            </a:r>
            <a:r>
              <a:rPr lang="en-GB" dirty="0"/>
              <a:t> tip de </a:t>
            </a:r>
            <a:r>
              <a:rPr lang="en-GB" dirty="0" err="1"/>
              <a:t>probleme</a:t>
            </a:r>
            <a:r>
              <a:rPr lang="en-GB" dirty="0"/>
              <a:t>, de </a:t>
            </a:r>
            <a:r>
              <a:rPr lang="en-GB" dirty="0" err="1"/>
              <a:t>prezentare</a:t>
            </a:r>
            <a:r>
              <a:rPr lang="en-GB" dirty="0"/>
              <a:t> a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grup</a:t>
            </a:r>
            <a:r>
              <a:rPr lang="en-GB" dirty="0"/>
              <a:t> de </a:t>
            </a:r>
            <a:r>
              <a:rPr lang="en-GB" dirty="0" err="1"/>
              <a:t>proprietăți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intermediul</a:t>
            </a:r>
            <a:r>
              <a:rPr lang="en-GB" dirty="0"/>
              <a:t> </a:t>
            </a:r>
            <a:r>
              <a:rPr lang="en-GB" dirty="0" err="1"/>
              <a:t>cărora</a:t>
            </a:r>
            <a:r>
              <a:rPr lang="en-GB" dirty="0"/>
              <a:t> pot fi </a:t>
            </a:r>
            <a:r>
              <a:rPr lang="en-GB" dirty="0" err="1"/>
              <a:t>identificate</a:t>
            </a:r>
            <a:r>
              <a:rPr lang="en-GB" dirty="0"/>
              <a:t> </a:t>
            </a:r>
            <a:r>
              <a:rPr lang="en-GB" dirty="0" err="1"/>
              <a:t>categorii</a:t>
            </a:r>
            <a:r>
              <a:rPr lang="en-GB" dirty="0"/>
              <a:t> de </a:t>
            </a:r>
            <a:r>
              <a:rPr lang="en-GB" dirty="0" err="1"/>
              <a:t>substanțe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fenomene</a:t>
            </a:r>
            <a:r>
              <a:rPr lang="en-GB" dirty="0"/>
              <a:t> </a:t>
            </a:r>
            <a:r>
              <a:rPr lang="en-GB" dirty="0" err="1"/>
              <a:t>chimice</a:t>
            </a:r>
            <a:r>
              <a:rPr lang="en-GB" dirty="0"/>
              <a:t>.</a:t>
            </a:r>
          </a:p>
          <a:p>
            <a:r>
              <a:rPr lang="en-GB" dirty="0" err="1"/>
              <a:t>Exemple</a:t>
            </a:r>
            <a:r>
              <a:rPr lang="en-GB" dirty="0"/>
              <a:t> de </a:t>
            </a:r>
            <a:r>
              <a:rPr lang="en-GB" dirty="0" err="1"/>
              <a:t>algoritmi</a:t>
            </a:r>
            <a:r>
              <a:rPr lang="en-GB" dirty="0"/>
              <a:t> </a:t>
            </a:r>
            <a:r>
              <a:rPr lang="en-GB" dirty="0" err="1"/>
              <a:t>utilizați</a:t>
            </a:r>
            <a:r>
              <a:rPr lang="en-GB" dirty="0"/>
              <a:t>:</a:t>
            </a:r>
          </a:p>
          <a:p>
            <a:r>
              <a:rPr lang="en-GB" dirty="0"/>
              <a:t>A.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stabilirea</a:t>
            </a:r>
            <a:r>
              <a:rPr lang="en-GB" dirty="0"/>
              <a:t> </a:t>
            </a:r>
            <a:r>
              <a:rPr lang="en-GB" dirty="0" err="1"/>
              <a:t>formulei</a:t>
            </a:r>
            <a:r>
              <a:rPr lang="en-GB" dirty="0"/>
              <a:t> </a:t>
            </a:r>
            <a:r>
              <a:rPr lang="en-GB" dirty="0" err="1"/>
              <a:t>moleculare</a:t>
            </a:r>
            <a:r>
              <a:rPr lang="en-GB" dirty="0"/>
              <a:t> a </a:t>
            </a:r>
            <a:r>
              <a:rPr lang="en-GB" dirty="0" err="1"/>
              <a:t>unei</a:t>
            </a:r>
            <a:r>
              <a:rPr lang="en-GB" dirty="0"/>
              <a:t> </a:t>
            </a:r>
            <a:r>
              <a:rPr lang="en-GB" dirty="0" err="1"/>
              <a:t>substanțe</a:t>
            </a:r>
            <a:r>
              <a:rPr lang="en-GB" dirty="0"/>
              <a:t> </a:t>
            </a:r>
            <a:r>
              <a:rPr lang="en-GB" dirty="0" err="1"/>
              <a:t>dintr</a:t>
            </a:r>
            <a:r>
              <a:rPr lang="en-GB" dirty="0"/>
              <a:t>-un </a:t>
            </a:r>
            <a:r>
              <a:rPr lang="en-GB" dirty="0" err="1"/>
              <a:t>raport</a:t>
            </a:r>
            <a:r>
              <a:rPr lang="en-GB" dirty="0"/>
              <a:t> </a:t>
            </a:r>
            <a:r>
              <a:rPr lang="en-GB" dirty="0" err="1"/>
              <a:t>masic</a:t>
            </a:r>
            <a:r>
              <a:rPr lang="en-GB" dirty="0"/>
              <a:t> </a:t>
            </a:r>
            <a:r>
              <a:rPr lang="en-GB" dirty="0" err="1"/>
              <a:t>algoritmul</a:t>
            </a:r>
            <a:r>
              <a:rPr lang="en-GB" dirty="0"/>
              <a:t> (</a:t>
            </a:r>
            <a:r>
              <a:rPr lang="en-GB" dirty="0" err="1"/>
              <a:t>algoritm</a:t>
            </a:r>
            <a:r>
              <a:rPr lang="en-GB" dirty="0"/>
              <a:t> sub </a:t>
            </a:r>
            <a:r>
              <a:rPr lang="en-GB" dirty="0" err="1"/>
              <a:t>formă</a:t>
            </a:r>
            <a:r>
              <a:rPr lang="en-GB" dirty="0"/>
              <a:t> de </a:t>
            </a:r>
            <a:r>
              <a:rPr lang="en-GB" dirty="0" err="1"/>
              <a:t>reguli</a:t>
            </a:r>
            <a:r>
              <a:rPr lang="en-GB" dirty="0"/>
              <a:t> de </a:t>
            </a:r>
            <a:r>
              <a:rPr lang="en-GB" dirty="0" err="1"/>
              <a:t>calcul</a:t>
            </a:r>
            <a:r>
              <a:rPr lang="en-GB" dirty="0"/>
              <a:t>) </a:t>
            </a:r>
            <a:r>
              <a:rPr lang="en-GB" dirty="0" err="1"/>
              <a:t>este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Împărțirea</a:t>
            </a:r>
            <a:r>
              <a:rPr lang="en-GB" dirty="0"/>
              <a:t> </a:t>
            </a:r>
            <a:r>
              <a:rPr lang="en-GB" dirty="0" err="1"/>
              <a:t>valorilor</a:t>
            </a:r>
            <a:r>
              <a:rPr lang="en-GB" dirty="0"/>
              <a:t> la masa </a:t>
            </a:r>
            <a:r>
              <a:rPr lang="en-GB" dirty="0" err="1"/>
              <a:t>atomică</a:t>
            </a:r>
            <a:r>
              <a:rPr lang="en-GB" dirty="0"/>
              <a:t> a </a:t>
            </a:r>
            <a:r>
              <a:rPr lang="en-GB" dirty="0" err="1"/>
              <a:t>elementelor</a:t>
            </a:r>
            <a:r>
              <a:rPr lang="en-GB" dirty="0"/>
              <a:t> respective;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Raportarea</a:t>
            </a:r>
            <a:r>
              <a:rPr lang="en-GB" dirty="0"/>
              <a:t> la </a:t>
            </a:r>
            <a:r>
              <a:rPr lang="en-GB" dirty="0" err="1"/>
              <a:t>numărul</a:t>
            </a:r>
            <a:r>
              <a:rPr lang="en-GB" dirty="0"/>
              <a:t>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mic;</a:t>
            </a:r>
            <a:br>
              <a:rPr lang="en-GB" dirty="0"/>
            </a:br>
            <a:r>
              <a:rPr lang="en-GB" dirty="0"/>
              <a:t>3. </a:t>
            </a:r>
            <a:r>
              <a:rPr lang="en-GB" dirty="0" err="1"/>
              <a:t>Stabilirea</a:t>
            </a:r>
            <a:r>
              <a:rPr lang="en-GB" dirty="0"/>
              <a:t> </a:t>
            </a:r>
            <a:r>
              <a:rPr lang="en-GB" dirty="0" err="1"/>
              <a:t>formulei</a:t>
            </a:r>
            <a:r>
              <a:rPr lang="en-GB" dirty="0"/>
              <a:t> brute;</a:t>
            </a:r>
            <a:br>
              <a:rPr lang="en-GB" dirty="0"/>
            </a:br>
            <a:r>
              <a:rPr lang="en-GB" dirty="0"/>
              <a:t>4. </a:t>
            </a:r>
            <a:r>
              <a:rPr lang="en-GB" dirty="0" err="1"/>
              <a:t>Stabilirea</a:t>
            </a:r>
            <a:r>
              <a:rPr lang="en-GB" dirty="0"/>
              <a:t> </a:t>
            </a:r>
            <a:r>
              <a:rPr lang="en-GB" dirty="0" err="1"/>
              <a:t>formulei</a:t>
            </a:r>
            <a:r>
              <a:rPr lang="en-GB" dirty="0"/>
              <a:t> </a:t>
            </a:r>
            <a:r>
              <a:rPr lang="en-GB" dirty="0" err="1"/>
              <a:t>moleculare</a:t>
            </a:r>
            <a:r>
              <a:rPr lang="en-GB" dirty="0"/>
              <a:t>.</a:t>
            </a:r>
          </a:p>
          <a:p>
            <a:r>
              <a:rPr lang="en-GB" dirty="0"/>
              <a:t>B.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rezolvarea</a:t>
            </a:r>
            <a:r>
              <a:rPr lang="en-GB" dirty="0"/>
              <a:t>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probleme</a:t>
            </a:r>
            <a:r>
              <a:rPr lang="en-GB" dirty="0"/>
              <a:t>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baza</a:t>
            </a:r>
            <a:r>
              <a:rPr lang="en-GB" dirty="0"/>
              <a:t> </a:t>
            </a:r>
            <a:r>
              <a:rPr lang="en-GB" dirty="0" err="1"/>
              <a:t>ecuațiilor</a:t>
            </a:r>
            <a:r>
              <a:rPr lang="en-GB" dirty="0"/>
              <a:t> </a:t>
            </a:r>
            <a:r>
              <a:rPr lang="en-GB" dirty="0" err="1"/>
              <a:t>chimice</a:t>
            </a:r>
            <a:r>
              <a:rPr lang="en-GB" dirty="0"/>
              <a:t>, </a:t>
            </a:r>
            <a:r>
              <a:rPr lang="en-GB" dirty="0" err="1"/>
              <a:t>algoritmul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Stabilirea</a:t>
            </a:r>
            <a:r>
              <a:rPr lang="en-GB" dirty="0"/>
              <a:t> </a:t>
            </a:r>
            <a:r>
              <a:rPr lang="en-GB" dirty="0" err="1"/>
              <a:t>datelor</a:t>
            </a:r>
            <a:r>
              <a:rPr lang="en-GB" dirty="0"/>
              <a:t> </a:t>
            </a:r>
            <a:r>
              <a:rPr lang="en-GB" dirty="0" err="1"/>
              <a:t>problemei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Scrierea</a:t>
            </a:r>
            <a:r>
              <a:rPr lang="en-GB" dirty="0"/>
              <a:t> </a:t>
            </a:r>
            <a:r>
              <a:rPr lang="en-GB" dirty="0" err="1"/>
              <a:t>ecuației</a:t>
            </a:r>
            <a:r>
              <a:rPr lang="en-GB" dirty="0"/>
              <a:t> </a:t>
            </a:r>
            <a:r>
              <a:rPr lang="en-GB" dirty="0" err="1"/>
              <a:t>reacției</a:t>
            </a:r>
            <a:r>
              <a:rPr lang="en-GB" dirty="0"/>
              <a:t> </a:t>
            </a:r>
            <a:r>
              <a:rPr lang="en-GB" dirty="0" err="1"/>
              <a:t>chimice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3. </a:t>
            </a:r>
            <a:r>
              <a:rPr lang="en-GB" dirty="0" err="1"/>
              <a:t>Exprimarea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grame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moli</a:t>
            </a:r>
            <a:r>
              <a:rPr lang="en-GB" dirty="0"/>
              <a:t> a </a:t>
            </a:r>
            <a:r>
              <a:rPr lang="en-GB" dirty="0" err="1"/>
              <a:t>reactanților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a </a:t>
            </a:r>
            <a:r>
              <a:rPr lang="en-GB" dirty="0" err="1"/>
              <a:t>produșilor</a:t>
            </a:r>
            <a:r>
              <a:rPr lang="en-GB" dirty="0"/>
              <a:t> de </a:t>
            </a:r>
            <a:r>
              <a:rPr lang="en-GB" dirty="0" err="1"/>
              <a:t>reacție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4. </a:t>
            </a:r>
            <a:r>
              <a:rPr lang="en-GB" dirty="0" err="1"/>
              <a:t>Stabilirea</a:t>
            </a:r>
            <a:r>
              <a:rPr lang="en-GB" dirty="0"/>
              <a:t> </a:t>
            </a:r>
            <a:r>
              <a:rPr lang="en-GB" dirty="0" err="1"/>
              <a:t>mărimii</a:t>
            </a:r>
            <a:r>
              <a:rPr lang="en-GB" dirty="0"/>
              <a:t> care </a:t>
            </a:r>
            <a:r>
              <a:rPr lang="en-GB" dirty="0" err="1"/>
              <a:t>trebuie</a:t>
            </a:r>
            <a:r>
              <a:rPr lang="en-GB" dirty="0"/>
              <a:t> </a:t>
            </a:r>
            <a:r>
              <a:rPr lang="en-GB" dirty="0" err="1"/>
              <a:t>determinată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5. </a:t>
            </a:r>
            <a:r>
              <a:rPr lang="en-GB" dirty="0" err="1"/>
              <a:t>Stabilirea</a:t>
            </a:r>
            <a:r>
              <a:rPr lang="en-GB" dirty="0"/>
              <a:t> </a:t>
            </a:r>
            <a:r>
              <a:rPr lang="en-GB" dirty="0" err="1"/>
              <a:t>proporțiilor</a:t>
            </a:r>
            <a:r>
              <a:rPr lang="en-GB" dirty="0"/>
              <a:t> din care se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determina</a:t>
            </a:r>
            <a:r>
              <a:rPr lang="en-GB" dirty="0"/>
              <a:t> </a:t>
            </a:r>
            <a:r>
              <a:rPr lang="en-GB" dirty="0" err="1"/>
              <a:t>necunoscuta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6. </a:t>
            </a:r>
            <a:r>
              <a:rPr lang="en-GB" dirty="0" err="1"/>
              <a:t>Determinarea</a:t>
            </a:r>
            <a:r>
              <a:rPr lang="en-GB" dirty="0"/>
              <a:t> </a:t>
            </a:r>
            <a:r>
              <a:rPr lang="en-GB" dirty="0" err="1"/>
              <a:t>necunoscutei</a:t>
            </a:r>
            <a:r>
              <a:rPr lang="en-GB" dirty="0"/>
              <a:t>.</a:t>
            </a:r>
          </a:p>
          <a:p>
            <a:r>
              <a:rPr lang="en-GB" dirty="0"/>
              <a:t>C.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calcularea</a:t>
            </a:r>
            <a:r>
              <a:rPr lang="en-GB" dirty="0"/>
              <a:t>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mărimi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cazul</a:t>
            </a:r>
            <a:r>
              <a:rPr lang="en-GB" dirty="0"/>
              <a:t> </a:t>
            </a:r>
            <a:r>
              <a:rPr lang="en-GB" dirty="0" err="1"/>
              <a:t>amestecării</a:t>
            </a:r>
            <a:r>
              <a:rPr lang="en-GB" dirty="0"/>
              <a:t>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soluții</a:t>
            </a:r>
            <a:r>
              <a:rPr lang="en-GB" dirty="0"/>
              <a:t>, </a:t>
            </a:r>
            <a:r>
              <a:rPr lang="en-GB" dirty="0" err="1"/>
              <a:t>algoritmul</a:t>
            </a:r>
            <a:r>
              <a:rPr lang="en-GB" dirty="0"/>
              <a:t> de </a:t>
            </a:r>
            <a:r>
              <a:rPr lang="en-GB" dirty="0" err="1"/>
              <a:t>aplicare</a:t>
            </a:r>
            <a:r>
              <a:rPr lang="en-GB" dirty="0"/>
              <a:t> a </a:t>
            </a:r>
            <a:r>
              <a:rPr lang="en-GB" dirty="0" err="1"/>
              <a:t>regulii</a:t>
            </a:r>
            <a:r>
              <a:rPr lang="en-GB" dirty="0"/>
              <a:t> </a:t>
            </a:r>
            <a:r>
              <a:rPr lang="en-GB" dirty="0" err="1"/>
              <a:t>dreptunghiului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colțurile</a:t>
            </a:r>
            <a:r>
              <a:rPr lang="en-GB" dirty="0"/>
              <a:t> </a:t>
            </a:r>
            <a:r>
              <a:rPr lang="en-GB" dirty="0" err="1"/>
              <a:t>dreptunghiului</a:t>
            </a:r>
            <a:r>
              <a:rPr lang="en-GB" dirty="0"/>
              <a:t> se </a:t>
            </a:r>
            <a:r>
              <a:rPr lang="en-GB" dirty="0" err="1"/>
              <a:t>trec</a:t>
            </a:r>
            <a:r>
              <a:rPr lang="en-GB" dirty="0"/>
              <a:t>, </a:t>
            </a:r>
            <a:r>
              <a:rPr lang="en-GB" dirty="0" err="1"/>
              <a:t>pe</a:t>
            </a:r>
            <a:r>
              <a:rPr lang="en-GB" dirty="0"/>
              <a:t> o </a:t>
            </a:r>
            <a:r>
              <a:rPr lang="en-GB" dirty="0" err="1"/>
              <a:t>latură</a:t>
            </a:r>
            <a:r>
              <a:rPr lang="en-GB" dirty="0"/>
              <a:t> (mare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mică</a:t>
            </a:r>
            <a:r>
              <a:rPr lang="en-GB" dirty="0"/>
              <a:t>), </a:t>
            </a:r>
            <a:r>
              <a:rPr lang="en-GB" dirty="0" err="1"/>
              <a:t>concentrațiile</a:t>
            </a:r>
            <a:r>
              <a:rPr lang="en-GB" dirty="0"/>
              <a:t> </a:t>
            </a:r>
            <a:r>
              <a:rPr lang="en-GB" dirty="0" err="1"/>
              <a:t>soluțiilor</a:t>
            </a:r>
            <a:r>
              <a:rPr lang="en-GB" dirty="0"/>
              <a:t> care se </a:t>
            </a:r>
            <a:r>
              <a:rPr lang="en-GB" dirty="0" err="1"/>
              <a:t>amestecă</a:t>
            </a:r>
            <a:r>
              <a:rPr lang="en-GB" dirty="0"/>
              <a:t>, c1 </a:t>
            </a:r>
            <a:r>
              <a:rPr lang="en-GB" dirty="0" err="1"/>
              <a:t>și</a:t>
            </a:r>
            <a:r>
              <a:rPr lang="en-GB" dirty="0"/>
              <a:t> c2;</a:t>
            </a:r>
            <a:br>
              <a:rPr lang="en-GB" dirty="0"/>
            </a:br>
            <a:r>
              <a:rPr lang="en-GB" dirty="0"/>
              <a:t>2. La </a:t>
            </a:r>
            <a:r>
              <a:rPr lang="en-GB" dirty="0" err="1"/>
              <a:t>intersecția</a:t>
            </a:r>
            <a:r>
              <a:rPr lang="en-GB" dirty="0"/>
              <a:t> </a:t>
            </a:r>
            <a:r>
              <a:rPr lang="en-GB" dirty="0" err="1"/>
              <a:t>diagonalelor</a:t>
            </a:r>
            <a:r>
              <a:rPr lang="en-GB" dirty="0"/>
              <a:t> </a:t>
            </a:r>
            <a:r>
              <a:rPr lang="en-GB" dirty="0" err="1"/>
              <a:t>dreptunghiului</a:t>
            </a:r>
            <a:r>
              <a:rPr lang="en-GB" dirty="0"/>
              <a:t> se </a:t>
            </a:r>
            <a:r>
              <a:rPr lang="en-GB" dirty="0" err="1"/>
              <a:t>trece</a:t>
            </a:r>
            <a:r>
              <a:rPr lang="en-GB" dirty="0"/>
              <a:t> </a:t>
            </a:r>
            <a:r>
              <a:rPr lang="en-GB" dirty="0" err="1"/>
              <a:t>concentrația</a:t>
            </a:r>
            <a:r>
              <a:rPr lang="en-GB" dirty="0"/>
              <a:t> </a:t>
            </a:r>
            <a:r>
              <a:rPr lang="en-GB" dirty="0" err="1"/>
              <a:t>soluției</a:t>
            </a:r>
            <a:r>
              <a:rPr lang="en-GB" dirty="0"/>
              <a:t> finale, </a:t>
            </a:r>
            <a:r>
              <a:rPr lang="en-GB" dirty="0" err="1"/>
              <a:t>cf</a:t>
            </a:r>
            <a:r>
              <a:rPr lang="en-GB" dirty="0"/>
              <a:t>, </a:t>
            </a:r>
            <a:r>
              <a:rPr lang="en-GB" dirty="0" err="1"/>
              <a:t>obținută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amestecarea</a:t>
            </a:r>
            <a:r>
              <a:rPr lang="en-GB" dirty="0"/>
              <a:t> </a:t>
            </a:r>
            <a:r>
              <a:rPr lang="en-GB" dirty="0" err="1"/>
              <a:t>celor</a:t>
            </a:r>
            <a:r>
              <a:rPr lang="en-GB" dirty="0"/>
              <a:t>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soluții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3. </a:t>
            </a:r>
            <a:r>
              <a:rPr lang="en-GB" dirty="0" err="1"/>
              <a:t>Pe</a:t>
            </a:r>
            <a:r>
              <a:rPr lang="en-GB" dirty="0"/>
              <a:t> </a:t>
            </a:r>
            <a:r>
              <a:rPr lang="en-GB" dirty="0" err="1"/>
              <a:t>fiecare</a:t>
            </a:r>
            <a:r>
              <a:rPr lang="en-GB" dirty="0"/>
              <a:t> </a:t>
            </a:r>
            <a:r>
              <a:rPr lang="en-GB" dirty="0" err="1"/>
              <a:t>diagonală</a:t>
            </a:r>
            <a:r>
              <a:rPr lang="en-GB" dirty="0"/>
              <a:t> se face </a:t>
            </a:r>
            <a:r>
              <a:rPr lang="en-GB" dirty="0" err="1"/>
              <a:t>diferența</a:t>
            </a:r>
            <a:r>
              <a:rPr lang="en-GB" dirty="0"/>
              <a:t> </a:t>
            </a:r>
            <a:r>
              <a:rPr lang="en-GB" dirty="0" err="1"/>
              <a:t>celor</a:t>
            </a:r>
            <a:r>
              <a:rPr lang="en-GB" dirty="0"/>
              <a:t>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numere</a:t>
            </a:r>
            <a:r>
              <a:rPr lang="en-GB" dirty="0"/>
              <a:t> </a:t>
            </a:r>
            <a:r>
              <a:rPr lang="en-GB" dirty="0" err="1"/>
              <a:t>aflate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colț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la </a:t>
            </a:r>
            <a:r>
              <a:rPr lang="en-GB" dirty="0" err="1"/>
              <a:t>intersecție</a:t>
            </a:r>
            <a:r>
              <a:rPr lang="en-GB" dirty="0"/>
              <a:t> (</a:t>
            </a:r>
            <a:r>
              <a:rPr lang="en-GB" dirty="0" err="1"/>
              <a:t>întotdeauna</a:t>
            </a:r>
            <a:r>
              <a:rPr lang="en-GB" dirty="0"/>
              <a:t> din </a:t>
            </a:r>
            <a:r>
              <a:rPr lang="en-GB" dirty="0" err="1"/>
              <a:t>numărul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mare se </a:t>
            </a:r>
            <a:r>
              <a:rPr lang="en-GB" dirty="0" err="1"/>
              <a:t>scade</a:t>
            </a:r>
            <a:r>
              <a:rPr lang="en-GB" dirty="0"/>
              <a:t> </a:t>
            </a:r>
            <a:r>
              <a:rPr lang="en-GB" dirty="0" err="1"/>
              <a:t>numărul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mic), </a:t>
            </a:r>
            <a:r>
              <a:rPr lang="en-GB" dirty="0" err="1"/>
              <a:t>rezultatul</a:t>
            </a:r>
            <a:r>
              <a:rPr lang="en-GB" dirty="0"/>
              <a:t> </a:t>
            </a:r>
            <a:r>
              <a:rPr lang="en-GB" dirty="0" err="1"/>
              <a:t>trecându</a:t>
            </a:r>
            <a:r>
              <a:rPr lang="en-GB" dirty="0"/>
              <a:t>-se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colțul</a:t>
            </a:r>
            <a:r>
              <a:rPr lang="en-GB" dirty="0"/>
              <a:t> de </a:t>
            </a:r>
            <a:r>
              <a:rPr lang="en-GB" dirty="0" err="1"/>
              <a:t>jos</a:t>
            </a:r>
            <a:r>
              <a:rPr lang="en-GB" dirty="0"/>
              <a:t> al </a:t>
            </a:r>
            <a:r>
              <a:rPr lang="en-GB" dirty="0" err="1"/>
              <a:t>diagonalei</a:t>
            </a:r>
            <a:r>
              <a:rPr lang="en-GB" dirty="0"/>
              <a:t>, </a:t>
            </a:r>
            <a:r>
              <a:rPr lang="en-GB" dirty="0" err="1"/>
              <a:t>obținându</a:t>
            </a:r>
            <a:r>
              <a:rPr lang="en-GB" dirty="0"/>
              <a:t>-se </a:t>
            </a:r>
            <a:r>
              <a:rPr lang="en-GB" dirty="0" err="1"/>
              <a:t>astfel</a:t>
            </a:r>
            <a:r>
              <a:rPr lang="en-GB" dirty="0"/>
              <a:t> </a:t>
            </a:r>
            <a:r>
              <a:rPr lang="en-GB" dirty="0" err="1"/>
              <a:t>părțile</a:t>
            </a:r>
            <a:r>
              <a:rPr lang="en-GB" dirty="0"/>
              <a:t> de </a:t>
            </a:r>
            <a:r>
              <a:rPr lang="en-GB" dirty="0" err="1"/>
              <a:t>soluții</a:t>
            </a:r>
            <a:r>
              <a:rPr lang="en-GB" dirty="0"/>
              <a:t> care se </a:t>
            </a:r>
            <a:r>
              <a:rPr lang="en-GB" dirty="0" err="1"/>
              <a:t>amestecă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4. Se </a:t>
            </a:r>
            <a:r>
              <a:rPr lang="en-GB" dirty="0" err="1"/>
              <a:t>scrie</a:t>
            </a:r>
            <a:r>
              <a:rPr lang="en-GB" dirty="0"/>
              <a:t> </a:t>
            </a:r>
            <a:r>
              <a:rPr lang="en-GB" dirty="0" err="1"/>
              <a:t>proporția</a:t>
            </a:r>
            <a:r>
              <a:rPr lang="en-GB" dirty="0"/>
              <a:t> (</a:t>
            </a:r>
            <a:r>
              <a:rPr lang="en-GB" dirty="0" err="1"/>
              <a:t>raportul</a:t>
            </a:r>
            <a:r>
              <a:rPr lang="en-GB" dirty="0"/>
              <a:t> de </a:t>
            </a:r>
            <a:r>
              <a:rPr lang="en-GB" dirty="0" err="1"/>
              <a:t>masă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de </a:t>
            </a:r>
            <a:r>
              <a:rPr lang="en-GB" dirty="0" err="1"/>
              <a:t>volum</a:t>
            </a:r>
            <a:r>
              <a:rPr lang="en-GB" dirty="0"/>
              <a:t>) </a:t>
            </a:r>
            <a:r>
              <a:rPr lang="en-GB" dirty="0" err="1"/>
              <a:t>în</a:t>
            </a:r>
            <a:r>
              <a:rPr lang="en-GB" dirty="0"/>
              <a:t> care </a:t>
            </a:r>
            <a:r>
              <a:rPr lang="en-GB" dirty="0" err="1"/>
              <a:t>trebuie</a:t>
            </a:r>
            <a:r>
              <a:rPr lang="en-GB" dirty="0"/>
              <a:t> </a:t>
            </a:r>
            <a:r>
              <a:rPr lang="en-GB" dirty="0" err="1"/>
              <a:t>amestecate</a:t>
            </a:r>
            <a:r>
              <a:rPr lang="en-GB" dirty="0"/>
              <a:t> </a:t>
            </a:r>
            <a:r>
              <a:rPr lang="en-GB" dirty="0" err="1"/>
              <a:t>cele</a:t>
            </a:r>
            <a:r>
              <a:rPr lang="en-GB" dirty="0"/>
              <a:t>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soluții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a </a:t>
            </a:r>
            <a:r>
              <a:rPr lang="en-GB" dirty="0" err="1"/>
              <a:t>obține</a:t>
            </a:r>
            <a:r>
              <a:rPr lang="en-GB" dirty="0"/>
              <a:t> </a:t>
            </a:r>
            <a:r>
              <a:rPr lang="en-GB" dirty="0" err="1"/>
              <a:t>soluția</a:t>
            </a:r>
            <a:r>
              <a:rPr lang="en-GB" dirty="0"/>
              <a:t> </a:t>
            </a:r>
            <a:r>
              <a:rPr lang="en-GB" dirty="0" err="1"/>
              <a:t>finală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5. Se </a:t>
            </a:r>
            <a:r>
              <a:rPr lang="en-GB" dirty="0" err="1"/>
              <a:t>calculează</a:t>
            </a:r>
            <a:r>
              <a:rPr lang="en-GB" dirty="0"/>
              <a:t> </a:t>
            </a:r>
            <a:r>
              <a:rPr lang="en-GB" dirty="0" err="1"/>
              <a:t>mărimea</a:t>
            </a:r>
            <a:r>
              <a:rPr lang="en-GB" dirty="0"/>
              <a:t> </a:t>
            </a:r>
            <a:r>
              <a:rPr lang="en-GB" dirty="0" err="1"/>
              <a:t>cerută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29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Modelarea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/>
              <a:t>Modelarea</a:t>
            </a:r>
            <a:r>
              <a:rPr lang="en-GB" dirty="0"/>
              <a:t> </a:t>
            </a:r>
            <a:r>
              <a:rPr lang="en-GB" dirty="0" err="1"/>
              <a:t>este</a:t>
            </a:r>
            <a:r>
              <a:rPr lang="en-GB" dirty="0"/>
              <a:t> o </a:t>
            </a:r>
            <a:r>
              <a:rPr lang="en-GB" dirty="0" err="1"/>
              <a:t>metodă</a:t>
            </a:r>
            <a:r>
              <a:rPr lang="en-GB" dirty="0"/>
              <a:t>  </a:t>
            </a:r>
            <a:r>
              <a:rPr lang="en-GB" dirty="0" err="1"/>
              <a:t>utilizată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cadrul</a:t>
            </a:r>
            <a:r>
              <a:rPr lang="en-GB" dirty="0"/>
              <a:t> </a:t>
            </a:r>
            <a:r>
              <a:rPr lang="en-GB" dirty="0" err="1"/>
              <a:t>orelor</a:t>
            </a:r>
            <a:r>
              <a:rPr lang="en-GB" dirty="0"/>
              <a:t>, </a:t>
            </a:r>
            <a:r>
              <a:rPr lang="en-GB" dirty="0" err="1"/>
              <a:t>pentru</a:t>
            </a:r>
            <a:r>
              <a:rPr lang="en-GB" dirty="0"/>
              <a:t> a </a:t>
            </a:r>
            <a:r>
              <a:rPr lang="en-GB" dirty="0" err="1"/>
              <a:t>studia</a:t>
            </a:r>
            <a:r>
              <a:rPr lang="en-GB" dirty="0"/>
              <a:t> </a:t>
            </a:r>
            <a:r>
              <a:rPr lang="en-GB" dirty="0" err="1"/>
              <a:t>teorii</a:t>
            </a:r>
            <a:r>
              <a:rPr lang="en-GB" dirty="0"/>
              <a:t>, </a:t>
            </a:r>
            <a:r>
              <a:rPr lang="en-GB" dirty="0" err="1"/>
              <a:t>concepte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fenomene</a:t>
            </a:r>
            <a:r>
              <a:rPr lang="en-GB" dirty="0"/>
              <a:t> care nu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accesibile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formă</a:t>
            </a:r>
            <a:r>
              <a:rPr lang="en-GB" dirty="0"/>
              <a:t> </a:t>
            </a:r>
            <a:r>
              <a:rPr lang="en-GB" dirty="0" err="1"/>
              <a:t>naturală</a:t>
            </a:r>
            <a:r>
              <a:rPr lang="en-GB" dirty="0"/>
              <a:t>, </a:t>
            </a:r>
            <a:r>
              <a:rPr lang="en-GB" dirty="0" err="1"/>
              <a:t>autentică</a:t>
            </a:r>
            <a:r>
              <a:rPr lang="en-GB" dirty="0"/>
              <a:t>,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intermediul</a:t>
            </a:r>
            <a:r>
              <a:rPr lang="en-GB" dirty="0"/>
              <a:t> </a:t>
            </a:r>
            <a:r>
              <a:rPr lang="en-GB" dirty="0" err="1"/>
              <a:t>unor</a:t>
            </a:r>
            <a:r>
              <a:rPr lang="en-GB" dirty="0"/>
              <a:t> </a:t>
            </a:r>
            <a:r>
              <a:rPr lang="en-GB" dirty="0" err="1"/>
              <a:t>copii</a:t>
            </a:r>
            <a:r>
              <a:rPr lang="en-GB" dirty="0"/>
              <a:t> </a:t>
            </a:r>
            <a:r>
              <a:rPr lang="en-GB" dirty="0" err="1"/>
              <a:t>materiale</a:t>
            </a:r>
            <a:r>
              <a:rPr lang="en-GB" dirty="0"/>
              <a:t>, </a:t>
            </a:r>
            <a:r>
              <a:rPr lang="en-GB" dirty="0" err="1"/>
              <a:t>denumite</a:t>
            </a:r>
            <a:r>
              <a:rPr lang="en-GB" dirty="0"/>
              <a:t> </a:t>
            </a:r>
            <a:r>
              <a:rPr lang="en-GB" dirty="0" err="1"/>
              <a:t>modele</a:t>
            </a:r>
            <a:r>
              <a:rPr lang="en-GB" dirty="0"/>
              <a:t>. </a:t>
            </a:r>
            <a:r>
              <a:rPr lang="en-GB" dirty="0" err="1"/>
              <a:t>Modelul</a:t>
            </a:r>
            <a:r>
              <a:rPr lang="en-GB" dirty="0"/>
              <a:t> </a:t>
            </a:r>
            <a:r>
              <a:rPr lang="en-GB" dirty="0" err="1"/>
              <a:t>redă</a:t>
            </a:r>
            <a:r>
              <a:rPr lang="en-GB" dirty="0"/>
              <a:t> </a:t>
            </a:r>
            <a:r>
              <a:rPr lang="en-GB" dirty="0" err="1"/>
              <a:t>doar</a:t>
            </a:r>
            <a:r>
              <a:rPr lang="en-GB" dirty="0"/>
              <a:t> </a:t>
            </a:r>
            <a:r>
              <a:rPr lang="en-GB" dirty="0" err="1"/>
              <a:t>elementele</a:t>
            </a:r>
            <a:r>
              <a:rPr lang="en-GB" dirty="0"/>
              <a:t> </a:t>
            </a:r>
            <a:r>
              <a:rPr lang="en-GB" dirty="0" err="1"/>
              <a:t>esențiale</a:t>
            </a:r>
            <a:r>
              <a:rPr lang="en-GB" dirty="0"/>
              <a:t> ale </a:t>
            </a:r>
            <a:r>
              <a:rPr lang="en-GB" dirty="0" err="1"/>
              <a:t>originalului</a:t>
            </a:r>
            <a:r>
              <a:rPr lang="en-GB" dirty="0"/>
              <a:t>, </a:t>
            </a:r>
            <a:r>
              <a:rPr lang="en-GB" dirty="0" err="1"/>
              <a:t>ajutând</a:t>
            </a:r>
            <a:r>
              <a:rPr lang="en-GB" dirty="0"/>
              <a:t> la  </a:t>
            </a:r>
            <a:r>
              <a:rPr lang="en-GB" dirty="0" err="1"/>
              <a:t>conceptualizarea</a:t>
            </a:r>
            <a:r>
              <a:rPr lang="en-GB" dirty="0"/>
              <a:t> </a:t>
            </a:r>
            <a:r>
              <a:rPr lang="en-GB" dirty="0" err="1"/>
              <a:t>mintală</a:t>
            </a:r>
            <a:r>
              <a:rPr lang="en-GB" dirty="0"/>
              <a:t>.</a:t>
            </a:r>
          </a:p>
          <a:p>
            <a:r>
              <a:rPr lang="en-GB" dirty="0" err="1"/>
              <a:t>Utilizarea</a:t>
            </a:r>
            <a:r>
              <a:rPr lang="en-GB" dirty="0"/>
              <a:t> </a:t>
            </a:r>
            <a:r>
              <a:rPr lang="en-GB" dirty="0" err="1"/>
              <a:t>sistematică</a:t>
            </a:r>
            <a:r>
              <a:rPr lang="en-GB" dirty="0"/>
              <a:t> a </a:t>
            </a:r>
            <a:r>
              <a:rPr lang="en-GB" dirty="0" err="1"/>
              <a:t>modelelor</a:t>
            </a:r>
            <a:r>
              <a:rPr lang="en-GB" dirty="0"/>
              <a:t> </a:t>
            </a:r>
            <a:r>
              <a:rPr lang="en-GB" dirty="0" err="1"/>
              <a:t>implică</a:t>
            </a:r>
            <a:r>
              <a:rPr lang="en-GB" dirty="0"/>
              <a:t> </a:t>
            </a:r>
            <a:r>
              <a:rPr lang="en-GB" dirty="0" err="1"/>
              <a:t>activizarea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contribuie</a:t>
            </a:r>
            <a:r>
              <a:rPr lang="en-GB" dirty="0"/>
              <a:t> la </a:t>
            </a:r>
            <a:r>
              <a:rPr lang="en-GB" dirty="0" err="1"/>
              <a:t>stimularea</a:t>
            </a:r>
            <a:r>
              <a:rPr lang="en-GB" dirty="0"/>
              <a:t> </a:t>
            </a:r>
            <a:r>
              <a:rPr lang="en-GB" dirty="0" err="1"/>
              <a:t>capacității</a:t>
            </a:r>
            <a:r>
              <a:rPr lang="en-GB" dirty="0"/>
              <a:t> </a:t>
            </a:r>
            <a:r>
              <a:rPr lang="en-GB" dirty="0" err="1"/>
              <a:t>lor</a:t>
            </a:r>
            <a:r>
              <a:rPr lang="en-GB" dirty="0"/>
              <a:t> de a </a:t>
            </a:r>
            <a:r>
              <a:rPr lang="en-GB" dirty="0" err="1"/>
              <a:t>emite</a:t>
            </a:r>
            <a:r>
              <a:rPr lang="en-GB" dirty="0"/>
              <a:t> </a:t>
            </a:r>
            <a:r>
              <a:rPr lang="en-GB" dirty="0" err="1"/>
              <a:t>ipoteze</a:t>
            </a:r>
            <a:r>
              <a:rPr lang="en-GB" dirty="0"/>
              <a:t>, de a formula alternative, de a face </a:t>
            </a:r>
            <a:r>
              <a:rPr lang="en-GB" dirty="0" err="1"/>
              <a:t>raționamente</a:t>
            </a:r>
            <a:r>
              <a:rPr lang="en-GB" dirty="0"/>
              <a:t> </a:t>
            </a:r>
            <a:r>
              <a:rPr lang="en-GB" dirty="0" err="1"/>
              <a:t>analogice</a:t>
            </a:r>
            <a:r>
              <a:rPr lang="en-GB" dirty="0"/>
              <a:t>.</a:t>
            </a:r>
          </a:p>
          <a:p>
            <a:r>
              <a:rPr lang="en-GB" dirty="0" err="1"/>
              <a:t>Modelarea</a:t>
            </a:r>
            <a:r>
              <a:rPr lang="en-GB" dirty="0"/>
              <a:t> </a:t>
            </a:r>
            <a:r>
              <a:rPr lang="en-GB" dirty="0" err="1"/>
              <a:t>moleculelor</a:t>
            </a:r>
            <a:r>
              <a:rPr lang="en-GB" dirty="0"/>
              <a:t>, </a:t>
            </a:r>
            <a:r>
              <a:rPr lang="en-GB" dirty="0" err="1"/>
              <a:t>rețelelor</a:t>
            </a:r>
            <a:r>
              <a:rPr lang="en-GB" dirty="0"/>
              <a:t> </a:t>
            </a:r>
            <a:r>
              <a:rPr lang="en-GB" dirty="0" err="1"/>
              <a:t>cristaline</a:t>
            </a:r>
            <a:r>
              <a:rPr lang="en-GB" dirty="0"/>
              <a:t>, </a:t>
            </a:r>
            <a:r>
              <a:rPr lang="en-GB" dirty="0" err="1"/>
              <a:t>ecuațiilor</a:t>
            </a:r>
            <a:r>
              <a:rPr lang="en-GB" dirty="0"/>
              <a:t> </a:t>
            </a:r>
            <a:r>
              <a:rPr lang="en-GB" dirty="0" err="1"/>
              <a:t>reacțiilor</a:t>
            </a:r>
            <a:r>
              <a:rPr lang="en-GB" dirty="0"/>
              <a:t> </a:t>
            </a:r>
            <a:r>
              <a:rPr lang="en-GB" dirty="0" err="1"/>
              <a:t>chimice</a:t>
            </a:r>
            <a:r>
              <a:rPr lang="en-GB" dirty="0"/>
              <a:t>, </a:t>
            </a:r>
            <a:r>
              <a:rPr lang="en-GB" dirty="0" err="1"/>
              <a:t>proceselor</a:t>
            </a:r>
            <a:r>
              <a:rPr lang="en-GB" dirty="0"/>
              <a:t> </a:t>
            </a:r>
            <a:r>
              <a:rPr lang="en-GB" dirty="0" err="1"/>
              <a:t>fizice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chimice</a:t>
            </a:r>
            <a:r>
              <a:rPr lang="en-GB" dirty="0"/>
              <a:t>, a tot </a:t>
            </a:r>
            <a:r>
              <a:rPr lang="en-GB" dirty="0" err="1"/>
              <a:t>ceea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</a:t>
            </a:r>
            <a:r>
              <a:rPr lang="en-GB" dirty="0" err="1"/>
              <a:t>ține</a:t>
            </a:r>
            <a:r>
              <a:rPr lang="en-GB" dirty="0"/>
              <a:t> de </a:t>
            </a:r>
            <a:r>
              <a:rPr lang="en-GB" dirty="0" err="1"/>
              <a:t>structura</a:t>
            </a:r>
            <a:r>
              <a:rPr lang="en-GB" dirty="0"/>
              <a:t> </a:t>
            </a:r>
            <a:r>
              <a:rPr lang="en-GB" dirty="0" err="1"/>
              <a:t>internă</a:t>
            </a:r>
            <a:r>
              <a:rPr lang="en-GB" dirty="0"/>
              <a:t> a </a:t>
            </a:r>
            <a:r>
              <a:rPr lang="en-GB" dirty="0" err="1"/>
              <a:t>substanțelor</a:t>
            </a:r>
            <a:r>
              <a:rPr lang="en-GB" dirty="0"/>
              <a:t>,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câteva</a:t>
            </a:r>
            <a:r>
              <a:rPr lang="en-GB" dirty="0"/>
              <a:t> </a:t>
            </a:r>
            <a:r>
              <a:rPr lang="en-GB" dirty="0" err="1"/>
              <a:t>exemple</a:t>
            </a:r>
            <a:r>
              <a:rPr lang="en-GB" dirty="0"/>
              <a:t> cu </a:t>
            </a:r>
            <a:r>
              <a:rPr lang="en-GB" dirty="0" err="1"/>
              <a:t>ajutorul</a:t>
            </a:r>
            <a:r>
              <a:rPr lang="en-GB" dirty="0"/>
              <a:t> </a:t>
            </a:r>
            <a:r>
              <a:rPr lang="en-GB" dirty="0" err="1"/>
              <a:t>cărora</a:t>
            </a:r>
            <a:r>
              <a:rPr lang="en-GB" dirty="0"/>
              <a:t> </a:t>
            </a:r>
            <a:r>
              <a:rPr lang="en-GB" dirty="0" err="1"/>
              <a:t>facilitez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înțelegerea</a:t>
            </a:r>
            <a:r>
              <a:rPr lang="en-GB" dirty="0"/>
              <a:t> </a:t>
            </a:r>
            <a:r>
              <a:rPr lang="en-GB" dirty="0" err="1"/>
              <a:t>structurilor</a:t>
            </a:r>
            <a:r>
              <a:rPr lang="en-GB" dirty="0"/>
              <a:t>, </a:t>
            </a:r>
            <a:r>
              <a:rPr lang="en-GB" dirty="0" err="1"/>
              <a:t>proceselor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fenomenelor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57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Diagrama Venn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/>
              <a:t>Diagrama</a:t>
            </a:r>
            <a:r>
              <a:rPr lang="en-GB" b="1" dirty="0"/>
              <a:t> Venn</a:t>
            </a:r>
            <a:r>
              <a:rPr lang="en-GB" dirty="0"/>
              <a:t> </a:t>
            </a:r>
            <a:r>
              <a:rPr lang="en-GB" dirty="0" err="1"/>
              <a:t>reprezintă</a:t>
            </a:r>
            <a:r>
              <a:rPr lang="en-GB" dirty="0"/>
              <a:t> un </a:t>
            </a:r>
            <a:r>
              <a:rPr lang="en-GB" dirty="0" err="1"/>
              <a:t>organizator</a:t>
            </a:r>
            <a:r>
              <a:rPr lang="en-GB" dirty="0"/>
              <a:t> </a:t>
            </a:r>
            <a:r>
              <a:rPr lang="en-GB" dirty="0" err="1"/>
              <a:t>cognitiv</a:t>
            </a:r>
            <a:r>
              <a:rPr lang="en-GB" dirty="0"/>
              <a:t> format din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cercuri</a:t>
            </a:r>
            <a:r>
              <a:rPr lang="en-GB" dirty="0"/>
              <a:t> </a:t>
            </a:r>
            <a:r>
              <a:rPr lang="en-GB" dirty="0" err="1"/>
              <a:t>parțial</a:t>
            </a:r>
            <a:r>
              <a:rPr lang="en-GB" dirty="0"/>
              <a:t> </a:t>
            </a:r>
            <a:r>
              <a:rPr lang="en-GB" dirty="0" err="1"/>
              <a:t>suprapuse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care se </a:t>
            </a:r>
            <a:r>
              <a:rPr lang="en-GB" dirty="0" err="1"/>
              <a:t>înscriu</a:t>
            </a:r>
            <a:r>
              <a:rPr lang="en-GB" dirty="0"/>
              <a:t> </a:t>
            </a:r>
            <a:r>
              <a:rPr lang="en-GB" dirty="0" err="1"/>
              <a:t>asemănările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deosebirile</a:t>
            </a:r>
            <a:r>
              <a:rPr lang="en-GB" dirty="0"/>
              <a:t> </a:t>
            </a:r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aspecte</a:t>
            </a:r>
            <a:r>
              <a:rPr lang="en-GB" dirty="0"/>
              <a:t>, </a:t>
            </a:r>
            <a:r>
              <a:rPr lang="en-GB" dirty="0" err="1"/>
              <a:t>idei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concepte</a:t>
            </a:r>
            <a:r>
              <a:rPr lang="en-GB" dirty="0"/>
              <a:t>. </a:t>
            </a:r>
            <a:r>
              <a:rPr lang="en-GB" dirty="0" err="1"/>
              <a:t>În</a:t>
            </a:r>
            <a:r>
              <a:rPr lang="en-GB" dirty="0"/>
              <a:t> zona </a:t>
            </a:r>
            <a:r>
              <a:rPr lang="en-GB" dirty="0" err="1"/>
              <a:t>în</a:t>
            </a:r>
            <a:r>
              <a:rPr lang="en-GB" dirty="0"/>
              <a:t> care se </a:t>
            </a:r>
            <a:r>
              <a:rPr lang="en-GB" dirty="0" err="1"/>
              <a:t>suprapun</a:t>
            </a:r>
            <a:r>
              <a:rPr lang="en-GB" dirty="0"/>
              <a:t> </a:t>
            </a:r>
            <a:r>
              <a:rPr lang="en-GB" dirty="0" err="1"/>
              <a:t>cele</a:t>
            </a:r>
            <a:r>
              <a:rPr lang="en-GB" dirty="0"/>
              <a:t>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cercuri</a:t>
            </a:r>
            <a:r>
              <a:rPr lang="en-GB" dirty="0"/>
              <a:t> se </a:t>
            </a:r>
            <a:r>
              <a:rPr lang="en-GB" dirty="0" err="1"/>
              <a:t>grupează</a:t>
            </a:r>
            <a:r>
              <a:rPr lang="en-GB" dirty="0"/>
              <a:t> </a:t>
            </a:r>
            <a:r>
              <a:rPr lang="en-GB" dirty="0" err="1"/>
              <a:t>asemănările</a:t>
            </a:r>
            <a:r>
              <a:rPr lang="en-GB" dirty="0"/>
              <a:t>, </a:t>
            </a:r>
            <a:r>
              <a:rPr lang="en-GB" dirty="0" err="1"/>
              <a:t>iar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zonele</a:t>
            </a:r>
            <a:r>
              <a:rPr lang="en-GB" dirty="0"/>
              <a:t> </a:t>
            </a:r>
            <a:r>
              <a:rPr lang="en-GB" dirty="0" err="1"/>
              <a:t>rămase</a:t>
            </a:r>
            <a:r>
              <a:rPr lang="en-GB" dirty="0"/>
              <a:t> </a:t>
            </a:r>
            <a:r>
              <a:rPr lang="en-GB" dirty="0" err="1"/>
              <a:t>libere</a:t>
            </a:r>
            <a:r>
              <a:rPr lang="en-GB" dirty="0"/>
              <a:t> se </a:t>
            </a:r>
            <a:r>
              <a:rPr lang="en-GB" dirty="0" err="1"/>
              <a:t>menționează</a:t>
            </a:r>
            <a:r>
              <a:rPr lang="en-GB" dirty="0"/>
              <a:t> </a:t>
            </a:r>
            <a:r>
              <a:rPr lang="en-GB" dirty="0" err="1"/>
              <a:t>deosebirile</a:t>
            </a:r>
            <a:r>
              <a:rPr lang="en-GB" dirty="0"/>
              <a:t>.</a:t>
            </a:r>
          </a:p>
          <a:p>
            <a:r>
              <a:rPr lang="en-GB" dirty="0" err="1"/>
              <a:t>Metoda</a:t>
            </a:r>
            <a:r>
              <a:rPr lang="en-GB" dirty="0"/>
              <a:t> are ca </a:t>
            </a:r>
            <a:r>
              <a:rPr lang="en-GB" dirty="0" err="1"/>
              <a:t>obiectiv</a:t>
            </a:r>
            <a:r>
              <a:rPr lang="en-GB" dirty="0"/>
              <a:t> </a:t>
            </a:r>
            <a:r>
              <a:rPr lang="en-GB" dirty="0" err="1"/>
              <a:t>sistematizarea</a:t>
            </a:r>
            <a:r>
              <a:rPr lang="en-GB" dirty="0"/>
              <a:t> </a:t>
            </a:r>
            <a:r>
              <a:rPr lang="en-GB" dirty="0" err="1"/>
              <a:t>cunoștințelor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restructurarea</a:t>
            </a:r>
            <a:r>
              <a:rPr lang="en-GB" dirty="0"/>
              <a:t> </a:t>
            </a:r>
            <a:r>
              <a:rPr lang="en-GB" dirty="0" err="1"/>
              <a:t>ideilor</a:t>
            </a:r>
            <a:r>
              <a:rPr lang="en-GB" dirty="0"/>
              <a:t> </a:t>
            </a:r>
            <a:r>
              <a:rPr lang="en-GB" dirty="0" err="1"/>
              <a:t>unui</a:t>
            </a:r>
            <a:r>
              <a:rPr lang="en-GB" dirty="0"/>
              <a:t> </a:t>
            </a:r>
            <a:r>
              <a:rPr lang="en-GB" dirty="0" err="1"/>
              <a:t>conținut</a:t>
            </a:r>
            <a:r>
              <a:rPr lang="en-GB" dirty="0"/>
              <a:t> </a:t>
            </a:r>
            <a:r>
              <a:rPr lang="en-GB" dirty="0" err="1"/>
              <a:t>abordat</a:t>
            </a:r>
            <a:r>
              <a:rPr lang="en-GB" dirty="0"/>
              <a:t>. </a:t>
            </a:r>
            <a:r>
              <a:rPr lang="en-GB" dirty="0" err="1"/>
              <a:t>Etapele</a:t>
            </a:r>
            <a:r>
              <a:rPr lang="en-GB" dirty="0"/>
              <a:t> </a:t>
            </a:r>
            <a:r>
              <a:rPr lang="en-GB" dirty="0" err="1"/>
              <a:t>metodei</a:t>
            </a:r>
            <a:r>
              <a:rPr lang="en-GB" dirty="0"/>
              <a:t> </a:t>
            </a:r>
            <a:r>
              <a:rPr lang="en-GB" dirty="0" err="1"/>
              <a:t>sunt</a:t>
            </a:r>
            <a:r>
              <a:rPr lang="en-GB" dirty="0"/>
              <a:t> </a:t>
            </a:r>
            <a:r>
              <a:rPr lang="en-GB" dirty="0" err="1"/>
              <a:t>următoarele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Comunicarea</a:t>
            </a:r>
            <a:r>
              <a:rPr lang="en-GB" dirty="0"/>
              <a:t> </a:t>
            </a:r>
            <a:r>
              <a:rPr lang="en-GB" dirty="0" err="1"/>
              <a:t>sarcinii</a:t>
            </a:r>
            <a:r>
              <a:rPr lang="en-GB" dirty="0"/>
              <a:t> de </a:t>
            </a:r>
            <a:r>
              <a:rPr lang="en-GB" dirty="0" err="1"/>
              <a:t>lucru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Activitatea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pereche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grup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3. </a:t>
            </a:r>
            <a:r>
              <a:rPr lang="en-GB" dirty="0" err="1"/>
              <a:t>Activitatea</a:t>
            </a:r>
            <a:r>
              <a:rPr lang="en-GB" dirty="0"/>
              <a:t> </a:t>
            </a:r>
            <a:r>
              <a:rPr lang="en-GB" dirty="0" err="1"/>
              <a:t>frontală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84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154</TotalTime>
  <Words>1824</Words>
  <Application>Microsoft Office PowerPoint</Application>
  <PresentationFormat>Widescreen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Century Gothic</vt:lpstr>
      <vt:lpstr>Times New Roman</vt:lpstr>
      <vt:lpstr>Wingdings 3</vt:lpstr>
      <vt:lpstr>Ion</vt:lpstr>
      <vt:lpstr>Metode și procedee folosite în lecțiile de chimie din perspectiva aplicării noului curriculum la gimnaziu. Integrarea experimentului virtual în lecțiile de chimie</vt:lpstr>
      <vt:lpstr>PowerPoint Presentation</vt:lpstr>
      <vt:lpstr>PowerPoint Presentation</vt:lpstr>
      <vt:lpstr>Metode tradiționale</vt:lpstr>
      <vt:lpstr>Metode moderne</vt:lpstr>
      <vt:lpstr>Problematizarea</vt:lpstr>
      <vt:lpstr>Algoritmizarea</vt:lpstr>
      <vt:lpstr>Modelarea</vt:lpstr>
      <vt:lpstr>Diagrama Venn</vt:lpstr>
      <vt:lpstr>Metoda cubului</vt:lpstr>
      <vt:lpstr>Metoda “Știu-Vreau să știu- Am învățat”</vt:lpstr>
      <vt:lpstr>Utilizarea tehnologiei în lecțiile de chimie</vt:lpstr>
      <vt:lpstr>Obiectivele generale ale utilizării TIC</vt:lpstr>
      <vt:lpstr>Experimentul de laborator</vt:lpstr>
      <vt:lpstr>Factorii care conditioneaza experimentul de laborator</vt:lpstr>
      <vt:lpstr>Metode interactive centrate pe elev</vt:lpstr>
      <vt:lpstr>Experimentul virtual</vt:lpstr>
      <vt:lpstr>Metoda lucrărilor de laborator</vt:lpstr>
      <vt:lpstr>Concluzii</vt:lpstr>
      <vt:lpstr>Concluzie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și procedee folosite în lecțiile de chimie din perspectiva aplicării noului curriculum la gimnaziu. Integrarea experimentului virtual în lecțiile de chimie</dc:title>
  <dc:creator>Windows User</dc:creator>
  <cp:lastModifiedBy>Windows User</cp:lastModifiedBy>
  <cp:revision>28</cp:revision>
  <dcterms:created xsi:type="dcterms:W3CDTF">2023-03-03T08:48:20Z</dcterms:created>
  <dcterms:modified xsi:type="dcterms:W3CDTF">2023-03-28T07:09:59Z</dcterms:modified>
</cp:coreProperties>
</file>