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259" r:id="rId3"/>
    <p:sldId id="261" r:id="rId4"/>
    <p:sldId id="262"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7ABF9-F69A-4AEC-8A45-026C963CBEF2}" type="datetimeFigureOut">
              <a:rPr lang="en-US" smtClean="0"/>
              <a:t>6/22/2021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88DDE-E416-41FA-A46E-821220C424BD}" type="slidenum">
              <a:rPr lang="en-US" smtClean="0"/>
              <a:t>‹#›</a:t>
            </a:fld>
            <a:endParaRPr lang="en-US"/>
          </a:p>
        </p:txBody>
      </p:sp>
    </p:spTree>
    <p:extLst>
      <p:ext uri="{BB962C8B-B14F-4D97-AF65-F5344CB8AC3E}">
        <p14:creationId xmlns:p14="http://schemas.microsoft.com/office/powerpoint/2010/main" val="42913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8E3F50E-35D5-4BCB-AC8D-DCF215D63CF4}" type="datetime1">
              <a:rPr lang="en-US" smtClean="0"/>
              <a:t>6/22/2021</a:t>
            </a:fld>
            <a:endParaRPr lang="en-US"/>
          </a:p>
        </p:txBody>
      </p:sp>
      <p:sp>
        <p:nvSpPr>
          <p:cNvPr id="5" name="Footer Placeholder 4"/>
          <p:cNvSpPr>
            <a:spLocks noGrp="1"/>
          </p:cNvSpPr>
          <p:nvPr>
            <p:ph type="ftr" sz="quarter" idx="11"/>
          </p:nvPr>
        </p:nvSpPr>
        <p:spPr/>
        <p:txBody>
          <a:bodyPr/>
          <a:lstStyle/>
          <a:p>
            <a:r>
              <a:rPr lang="en-US" smtClean="0"/>
              <a:t>Prof. Octavian 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67468-2AE5-44CE-8446-6CB9482A8847}" type="datetime1">
              <a:rPr lang="en-US" smtClean="0"/>
              <a:t>6/22/2021</a:t>
            </a:fld>
            <a:endParaRPr lang="en-US"/>
          </a:p>
        </p:txBody>
      </p:sp>
      <p:sp>
        <p:nvSpPr>
          <p:cNvPr id="5" name="Footer Placeholder 4"/>
          <p:cNvSpPr>
            <a:spLocks noGrp="1"/>
          </p:cNvSpPr>
          <p:nvPr>
            <p:ph type="ftr" sz="quarter" idx="11"/>
          </p:nvPr>
        </p:nvSpPr>
        <p:spPr/>
        <p:txBody>
          <a:bodyPr/>
          <a:lstStyle/>
          <a:p>
            <a:r>
              <a:rPr lang="en-US" smtClean="0"/>
              <a:t>Prof. Octavian 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C1D75-9E98-4CD0-9396-F0D4555E81BD}" type="datetime1">
              <a:rPr lang="en-US" smtClean="0"/>
              <a:t>6/22/2021</a:t>
            </a:fld>
            <a:endParaRPr lang="en-US"/>
          </a:p>
        </p:txBody>
      </p:sp>
      <p:sp>
        <p:nvSpPr>
          <p:cNvPr id="5" name="Footer Placeholder 4"/>
          <p:cNvSpPr>
            <a:spLocks noGrp="1"/>
          </p:cNvSpPr>
          <p:nvPr>
            <p:ph type="ftr" sz="quarter" idx="11"/>
          </p:nvPr>
        </p:nvSpPr>
        <p:spPr/>
        <p:txBody>
          <a:bodyPr/>
          <a:lstStyle/>
          <a:p>
            <a:r>
              <a:rPr lang="en-US" smtClean="0"/>
              <a:t>Prof. Octavian 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DAFF0A8-641C-43E6-A339-F0303DE00F00}" type="datetime1">
              <a:rPr lang="en-US" smtClean="0"/>
              <a:t>6/22/2021</a:t>
            </a:fld>
            <a:endParaRPr lang="en-US"/>
          </a:p>
        </p:txBody>
      </p:sp>
      <p:sp>
        <p:nvSpPr>
          <p:cNvPr id="5" name="Footer Placeholder 4"/>
          <p:cNvSpPr>
            <a:spLocks noGrp="1"/>
          </p:cNvSpPr>
          <p:nvPr>
            <p:ph type="ftr" sz="quarter" idx="11"/>
          </p:nvPr>
        </p:nvSpPr>
        <p:spPr/>
        <p:txBody>
          <a:bodyPr/>
          <a:lstStyle/>
          <a:p>
            <a:r>
              <a:rPr lang="en-US" smtClean="0"/>
              <a:t>Prof. Octavian 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40121-FA6C-4948-BFC0-1FBC60509B83}" type="datetime1">
              <a:rPr lang="en-US" smtClean="0"/>
              <a:t>6/22/2021</a:t>
            </a:fld>
            <a:endParaRPr lang="en-US"/>
          </a:p>
        </p:txBody>
      </p:sp>
      <p:sp>
        <p:nvSpPr>
          <p:cNvPr id="5" name="Footer Placeholder 4"/>
          <p:cNvSpPr>
            <a:spLocks noGrp="1"/>
          </p:cNvSpPr>
          <p:nvPr>
            <p:ph type="ftr" sz="quarter" idx="11"/>
          </p:nvPr>
        </p:nvSpPr>
        <p:spPr/>
        <p:txBody>
          <a:bodyPr/>
          <a:lstStyle/>
          <a:p>
            <a:r>
              <a:rPr lang="en-US" smtClean="0"/>
              <a:t>Prof. Octavian 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C359767-D84B-4700-A05C-698ED1BFA31F}" type="datetime1">
              <a:rPr lang="en-US" smtClean="0"/>
              <a:t>6/22/2021</a:t>
            </a:fld>
            <a:endParaRPr lang="en-US"/>
          </a:p>
        </p:txBody>
      </p:sp>
      <p:sp>
        <p:nvSpPr>
          <p:cNvPr id="6" name="Footer Placeholder 5"/>
          <p:cNvSpPr>
            <a:spLocks noGrp="1"/>
          </p:cNvSpPr>
          <p:nvPr>
            <p:ph type="ftr" sz="quarter" idx="11"/>
          </p:nvPr>
        </p:nvSpPr>
        <p:spPr/>
        <p:txBody>
          <a:bodyPr/>
          <a:lstStyle/>
          <a:p>
            <a:r>
              <a:rPr lang="en-US" smtClean="0"/>
              <a:t>Prof. Octavian Man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0A15FF-4573-4924-B150-F00C2E780432}" type="datetime1">
              <a:rPr lang="en-US" smtClean="0"/>
              <a:t>6/22/2021</a:t>
            </a:fld>
            <a:endParaRPr lang="en-US"/>
          </a:p>
        </p:txBody>
      </p:sp>
      <p:sp>
        <p:nvSpPr>
          <p:cNvPr id="8" name="Footer Placeholder 7"/>
          <p:cNvSpPr>
            <a:spLocks noGrp="1"/>
          </p:cNvSpPr>
          <p:nvPr>
            <p:ph type="ftr" sz="quarter" idx="11"/>
          </p:nvPr>
        </p:nvSpPr>
        <p:spPr/>
        <p:txBody>
          <a:bodyPr/>
          <a:lstStyle/>
          <a:p>
            <a:r>
              <a:rPr lang="en-US" smtClean="0"/>
              <a:t>Prof. Octavian Man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E740E-C903-4DF0-A1F9-0BD3636E1235}" type="datetime1">
              <a:rPr lang="en-US" smtClean="0"/>
              <a:t>6/22/2021</a:t>
            </a:fld>
            <a:endParaRPr lang="en-US"/>
          </a:p>
        </p:txBody>
      </p:sp>
      <p:sp>
        <p:nvSpPr>
          <p:cNvPr id="4" name="Footer Placeholder 3"/>
          <p:cNvSpPr>
            <a:spLocks noGrp="1"/>
          </p:cNvSpPr>
          <p:nvPr>
            <p:ph type="ftr" sz="quarter" idx="11"/>
          </p:nvPr>
        </p:nvSpPr>
        <p:spPr/>
        <p:txBody>
          <a:bodyPr/>
          <a:lstStyle/>
          <a:p>
            <a:r>
              <a:rPr lang="en-US" smtClean="0"/>
              <a:t>Prof. Octavian Man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3CE17-4806-41B9-9358-38300E7FD9F8}" type="datetime1">
              <a:rPr lang="en-US" smtClean="0"/>
              <a:t>6/22/2021</a:t>
            </a:fld>
            <a:endParaRPr lang="en-US"/>
          </a:p>
        </p:txBody>
      </p:sp>
      <p:sp>
        <p:nvSpPr>
          <p:cNvPr id="3" name="Footer Placeholder 2"/>
          <p:cNvSpPr>
            <a:spLocks noGrp="1"/>
          </p:cNvSpPr>
          <p:nvPr>
            <p:ph type="ftr" sz="quarter" idx="11"/>
          </p:nvPr>
        </p:nvSpPr>
        <p:spPr/>
        <p:txBody>
          <a:bodyPr/>
          <a:lstStyle/>
          <a:p>
            <a:r>
              <a:rPr lang="en-US" smtClean="0"/>
              <a:t>Prof. Octavian Man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08BFB-32B6-4C0F-9EC5-836504B759BA}" type="datetime1">
              <a:rPr lang="en-US" smtClean="0"/>
              <a:t>6/22/2021</a:t>
            </a:fld>
            <a:endParaRPr lang="en-US"/>
          </a:p>
        </p:txBody>
      </p:sp>
      <p:sp>
        <p:nvSpPr>
          <p:cNvPr id="6" name="Footer Placeholder 5"/>
          <p:cNvSpPr>
            <a:spLocks noGrp="1"/>
          </p:cNvSpPr>
          <p:nvPr>
            <p:ph type="ftr" sz="quarter" idx="11"/>
          </p:nvPr>
        </p:nvSpPr>
        <p:spPr/>
        <p:txBody>
          <a:bodyPr/>
          <a:lstStyle/>
          <a:p>
            <a:r>
              <a:rPr lang="en-US" smtClean="0"/>
              <a:t>Prof. Octavian Man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976B4-421B-4610-8987-F71BD81981A8}" type="datetime1">
              <a:rPr lang="en-US" smtClean="0"/>
              <a:t>6/22/2021</a:t>
            </a:fld>
            <a:endParaRPr lang="en-US"/>
          </a:p>
        </p:txBody>
      </p:sp>
      <p:sp>
        <p:nvSpPr>
          <p:cNvPr id="6" name="Footer Placeholder 5"/>
          <p:cNvSpPr>
            <a:spLocks noGrp="1"/>
          </p:cNvSpPr>
          <p:nvPr>
            <p:ph type="ftr" sz="quarter" idx="11"/>
          </p:nvPr>
        </p:nvSpPr>
        <p:spPr/>
        <p:txBody>
          <a:bodyPr/>
          <a:lstStyle/>
          <a:p>
            <a:r>
              <a:rPr lang="en-US" smtClean="0"/>
              <a:t>Prof. Octavian Man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010A17-1379-4BA6-AC46-380EF93357E3}" type="datetime1">
              <a:rPr lang="en-US" smtClean="0"/>
              <a:t>6/22/2021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smtClean="0"/>
              <a:t>Prof. Octavian Man</a:t>
            </a: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endParaRPr lang="ro-RO" sz="4000" dirty="0" smtClean="0">
              <a:latin typeface="Times New Roman" panose="02020603050405020304" pitchFamily="18" charset="0"/>
              <a:cs typeface="Times New Roman" panose="02020603050405020304" pitchFamily="18" charset="0"/>
            </a:endParaRPr>
          </a:p>
          <a:p>
            <a:pPr marL="0" indent="0" algn="ctr">
              <a:buNone/>
            </a:pPr>
            <a:r>
              <a:rPr lang="ro-RO" sz="4000" dirty="0" smtClean="0">
                <a:latin typeface="Times New Roman" panose="02020603050405020304" pitchFamily="18" charset="0"/>
                <a:cs typeface="Times New Roman" panose="02020603050405020304" pitchFamily="18" charset="0"/>
              </a:rPr>
              <a:t>Astronomia </a:t>
            </a:r>
          </a:p>
          <a:p>
            <a:pPr marL="0" indent="0" algn="ctr">
              <a:buNone/>
            </a:pPr>
            <a:r>
              <a:rPr lang="ro-RO" sz="4000" dirty="0" smtClean="0">
                <a:latin typeface="Times New Roman" panose="02020603050405020304" pitchFamily="18" charset="0"/>
                <a:cs typeface="Times New Roman" panose="02020603050405020304" pitchFamily="18" charset="0"/>
              </a:rPr>
              <a:t>în Antichitate</a:t>
            </a:r>
            <a:endParaRPr lang="en-US" sz="4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5638800" y="6324600"/>
            <a:ext cx="2895600" cy="365125"/>
          </a:xfrm>
        </p:spPr>
        <p:txBody>
          <a:bodyPr/>
          <a:lstStyle/>
          <a:p>
            <a:r>
              <a:rPr lang="en-US" dirty="0" smtClean="0"/>
              <a:t>Prof. Octavian Man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413273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Content Placeholder 4"/>
          <p:cNvSpPr>
            <a:spLocks noGrp="1"/>
          </p:cNvSpPr>
          <p:nvPr>
            <p:ph sz="quarter" idx="13"/>
          </p:nvPr>
        </p:nvSpPr>
        <p:spPr/>
        <p:txBody>
          <a:bodyPr>
            <a:normAutofit/>
          </a:bodyPr>
          <a:lstStyle/>
          <a:p>
            <a:pPr marL="0" indent="0" algn="just">
              <a:buNone/>
            </a:pPr>
            <a:r>
              <a:rPr lang="ro-RO" sz="2000" dirty="0" smtClean="0">
                <a:latin typeface="Times New Roman" panose="02020603050405020304" pitchFamily="18" charset="0"/>
                <a:cs typeface="Times New Roman" panose="02020603050405020304" pitchFamily="18" charset="0"/>
              </a:rPr>
              <a:t>	În Antichitate, concepţiile despre Cosmos erau foarte diferite. Astfel, chinezii credeau că Universul ar fi o umbrelă uriaşă, deschisă deasupra Pământului, de aceasta fiind atârnate Soarele, Luna şi stelele. În jurul Pământului ar exista oceane imense, care ar prelua apa căzută din cer, sub formă de precipitaţii.</a:t>
            </a:r>
          </a:p>
          <a:p>
            <a:pPr marL="0" indent="0" algn="just">
              <a:buNone/>
            </a:pP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Grecii antici, la rândul lor, au considerat Terra ca fiind imobilă şi în centrul lumii, în jurul ei rotindu-se toate celelalte corpuri cereşti. Ei vedeau Cosmosul ca pe un tot armonios organizat, infinit în timp şi în spaţiu (în opoziţie faţă de haos).</a:t>
            </a:r>
          </a:p>
          <a:p>
            <a:pPr marL="0" indent="0" algn="just">
              <a:buNone/>
            </a:pPr>
            <a:r>
              <a:rPr lang="ro-RO"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16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Content Placeholder 4"/>
          <p:cNvSpPr>
            <a:spLocks noGrp="1"/>
          </p:cNvSpPr>
          <p:nvPr>
            <p:ph sz="quarter" idx="13"/>
          </p:nvPr>
        </p:nvSpPr>
        <p:spPr>
          <a:xfrm>
            <a:off x="533400" y="1905000"/>
            <a:ext cx="7924800" cy="4114800"/>
          </a:xfrm>
        </p:spPr>
        <p:txBody>
          <a:bodyPr>
            <a:normAutofit/>
          </a:bodyPr>
          <a:lstStyle/>
          <a:p>
            <a:pPr marL="0" indent="0" algn="just">
              <a:buNone/>
            </a:pPr>
            <a:r>
              <a:rPr lang="ro-RO" sz="2000" dirty="0" smtClean="0">
                <a:latin typeface="Times New Roman" panose="02020603050405020304" pitchFamily="18" charset="0"/>
                <a:cs typeface="Times New Roman" panose="02020603050405020304" pitchFamily="18" charset="0"/>
              </a:rPr>
              <a:t>	Sigur că existau şi teorii mai fanteziste. De pildă, asiaticii credeau că Pământul </a:t>
            </a:r>
            <a:r>
              <a:rPr lang="ro-RO" sz="2000" dirty="0">
                <a:latin typeface="Times New Roman" panose="02020603050405020304" pitchFamily="18" charset="0"/>
                <a:cs typeface="Times New Roman" panose="02020603050405020304" pitchFamily="18" charset="0"/>
              </a:rPr>
              <a:t>este un platou imens, aflat pe spatele unor broaşte </a:t>
            </a:r>
            <a:r>
              <a:rPr lang="ro-RO" sz="2000" dirty="0" smtClean="0">
                <a:latin typeface="Times New Roman" panose="02020603050405020304" pitchFamily="18" charset="0"/>
                <a:cs typeface="Times New Roman" panose="02020603050405020304" pitchFamily="18" charset="0"/>
              </a:rPr>
              <a:t>ţestoase/dragoni </a:t>
            </a:r>
            <a:r>
              <a:rPr lang="ro-RO" sz="2000" dirty="0">
                <a:latin typeface="Times New Roman" panose="02020603050405020304" pitchFamily="18" charset="0"/>
                <a:cs typeface="Times New Roman" panose="02020603050405020304" pitchFamily="18" charset="0"/>
              </a:rPr>
              <a:t>uriaşi care, atunci când se mişcau, produceau cutremure. </a:t>
            </a:r>
            <a:endParaRPr lang="ro-RO"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ro-RO" sz="2000" dirty="0" smtClean="0">
                <a:latin typeface="Times New Roman" panose="02020603050405020304" pitchFamily="18" charset="0"/>
                <a:cs typeface="Times New Roman" panose="02020603050405020304" pitchFamily="18" charset="0"/>
              </a:rPr>
              <a:t>	Asemănător, grecii (şi apoi romanii) credeau că  Terra se  află pe umerii unui uriaş, Atlas, care, atunci când îşi schimbă piciorul de sprijin sau când se scarpină, generează cutremure.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51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Content Placeholder 4"/>
          <p:cNvSpPr>
            <a:spLocks noGrp="1"/>
          </p:cNvSpPr>
          <p:nvPr>
            <p:ph sz="quarter" idx="13"/>
          </p:nvPr>
        </p:nvSpPr>
        <p:spPr/>
        <p:txBody>
          <a:bodyPr>
            <a:normAutofit/>
          </a:bodyPr>
          <a:lstStyle/>
          <a:p>
            <a:pPr marL="0" indent="0" algn="just">
              <a:buNone/>
            </a:pPr>
            <a:r>
              <a:rPr lang="ro-RO" sz="2000" dirty="0" smtClean="0"/>
              <a:t>	</a:t>
            </a:r>
            <a:r>
              <a:rPr lang="ro-RO" sz="2000" dirty="0" smtClean="0">
                <a:latin typeface="Times New Roman" panose="02020603050405020304" pitchFamily="18" charset="0"/>
                <a:cs typeface="Times New Roman" panose="02020603050405020304" pitchFamily="18" charset="0"/>
              </a:rPr>
              <a:t>Thales (cca. 624-cca. 546 î. Hr.) şi Pitagora (cca. 580-cca. 495 î.  Hr.) au studiat cu atenţie stelele, dar niciuna din lucrările acestor matematicieni nu a supravietuit timpului. Însă, geometria lui Pitagora i-a ajutat pe urmaşii acestuia să determine forma sferică a Pământului.</a:t>
            </a:r>
          </a:p>
          <a:p>
            <a:pPr marL="0" indent="0" algn="just">
              <a:buNone/>
            </a:pPr>
            <a:r>
              <a:rPr lang="ro-RO" sz="2000" dirty="0" smtClean="0">
                <a:latin typeface="Times New Roman" panose="02020603050405020304" pitchFamily="18" charset="0"/>
                <a:cs typeface="Times New Roman" panose="02020603050405020304" pitchFamily="18" charset="0"/>
              </a:rPr>
              <a:t/>
            </a:r>
            <a:br>
              <a:rPr lang="ro-RO" sz="2000" dirty="0" smtClean="0">
                <a:latin typeface="Times New Roman" panose="02020603050405020304" pitchFamily="18" charset="0"/>
                <a:cs typeface="Times New Roman" panose="02020603050405020304" pitchFamily="18" charset="0"/>
              </a:rPr>
            </a:br>
            <a:r>
              <a:rPr lang="ro-RO" sz="2000" dirty="0" smtClean="0">
                <a:latin typeface="Times New Roman" panose="02020603050405020304" pitchFamily="18" charset="0"/>
                <a:cs typeface="Times New Roman" panose="02020603050405020304" pitchFamily="18" charset="0"/>
              </a:rPr>
              <a:t>	Philolaus (cca. 470-cca. 385 î. Hr.), un urmaş al lui Pitagora, a spus că Pământul, Luna şi Soarele sunt planete şi se învârt în jurul unui foc, revoluţia planetei noastre în jurul acestui foc durând 24 de ore.</a:t>
            </a:r>
          </a:p>
          <a:p>
            <a:pPr algn="just"/>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09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Content Placeholder 4"/>
          <p:cNvSpPr>
            <a:spLocks noGrp="1"/>
          </p:cNvSpPr>
          <p:nvPr>
            <p:ph sz="quarter" idx="13"/>
          </p:nvPr>
        </p:nvSpPr>
        <p:spPr/>
        <p:txBody>
          <a:bodyPr>
            <a:normAutofit/>
          </a:bodyPr>
          <a:lstStyle/>
          <a:p>
            <a:pPr marL="0" indent="0" algn="just">
              <a:buNone/>
            </a:pPr>
            <a:r>
              <a:rPr lang="ro-RO" sz="2000" dirty="0" smtClean="0">
                <a:latin typeface="Times New Roman" panose="02020603050405020304" pitchFamily="18" charset="0"/>
                <a:cs typeface="Times New Roman" panose="02020603050405020304" pitchFamily="18" charset="0"/>
              </a:rPr>
              <a:t>	În anul 370 î. Hr., astronomul Eudoxus din Cnidus, Asia Mică (cca. 410-355 sau 347 î. Hr.), a fost printre primii care au încercat să explice mişcarea planetelor. El a spus că o sferă uriaşă se roteşte în jurul Pământului, care este fix, şi că în această sferă sunt mai multe sfere transparente, interconectate. Teoria sa spunea că planetele cunoscute atunci (Mercur, Venus, Marte, Jupiter şi Saturn), Soarele şi celelalte stele se rotesc pe aceste sfere.</a:t>
            </a:r>
          </a:p>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Eudoxus a fost primul care a determinat durata anului terestru (365 zile şi 6 ore). </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43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722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Content Placeholder 4"/>
          <p:cNvSpPr>
            <a:spLocks noGrp="1"/>
          </p:cNvSpPr>
          <p:nvPr>
            <p:ph sz="quarter" idx="13"/>
          </p:nvPr>
        </p:nvSpPr>
        <p:spPr/>
        <p:txBody>
          <a:bodyPr>
            <a:normAutofit/>
          </a:bodyPr>
          <a:lstStyle/>
          <a:p>
            <a:pPr marL="0" indent="0" algn="just">
              <a:buNone/>
            </a:pPr>
            <a:r>
              <a:rPr lang="ro-RO" sz="2000" dirty="0" smtClean="0">
                <a:latin typeface="Times New Roman" panose="02020603050405020304" pitchFamily="18" charset="0"/>
                <a:cs typeface="Times New Roman" panose="02020603050405020304" pitchFamily="18" charset="0"/>
              </a:rPr>
              <a:t>	Aristarh </a:t>
            </a:r>
            <a:r>
              <a:rPr lang="ro-RO" sz="2000" dirty="0">
                <a:latin typeface="Times New Roman" panose="02020603050405020304" pitchFamily="18" charset="0"/>
                <a:cs typeface="Times New Roman" panose="02020603050405020304" pitchFamily="18" charset="0"/>
              </a:rPr>
              <a:t>din </a:t>
            </a:r>
            <a:r>
              <a:rPr lang="ro-RO" sz="2000" dirty="0" smtClean="0">
                <a:latin typeface="Times New Roman" panose="02020603050405020304" pitchFamily="18" charset="0"/>
                <a:cs typeface="Times New Roman" panose="02020603050405020304" pitchFamily="18" charset="0"/>
              </a:rPr>
              <a:t>Samos (310-230 î. Hr.), a fost primul care a susţinut </a:t>
            </a:r>
            <a:r>
              <a:rPr lang="ro-RO" sz="2000" dirty="0">
                <a:latin typeface="Times New Roman" panose="02020603050405020304" pitchFamily="18" charset="0"/>
                <a:cs typeface="Times New Roman" panose="02020603050405020304" pitchFamily="18" charset="0"/>
              </a:rPr>
              <a:t>că Pământul se roteşte în jurul axei sale o dată la 24 de </a:t>
            </a:r>
            <a:r>
              <a:rPr lang="ro-RO" sz="2000" dirty="0" smtClean="0">
                <a:latin typeface="Times New Roman" panose="02020603050405020304" pitchFamily="18" charset="0"/>
                <a:cs typeface="Times New Roman" panose="02020603050405020304" pitchFamily="18" charset="0"/>
              </a:rPr>
              <a:t>ore </a:t>
            </a:r>
            <a:r>
              <a:rPr lang="ro-RO" sz="2000" dirty="0">
                <a:latin typeface="Times New Roman" panose="02020603050405020304" pitchFamily="18" charset="0"/>
                <a:cs typeface="Times New Roman" panose="02020603050405020304" pitchFamily="18" charset="0"/>
              </a:rPr>
              <a:t>şi, împreună cu alte planete, în jurul Soarelui. Explicaţia sa a fost respinsă de cei mai mulţi filozofi greci, care priveau Pământul ca pe o planetă statică, în jurul căreia se roteau celelalte planete. </a:t>
            </a: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asemenea, Aristarh a fost primul care a numit planetele în ordinea corectă a depărtării lor faţă de Soare. Mai mult, el a calculat (este adevărat, destul de imprecis) dimensiunile Soarelui şi Lunii, precum şi distanţa dintre acestea şi Pământ.</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87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Content Placeholder 4"/>
          <p:cNvSpPr>
            <a:spLocks noGrp="1"/>
          </p:cNvSpPr>
          <p:nvPr>
            <p:ph sz="quarter" idx="13"/>
          </p:nvPr>
        </p:nvSpPr>
        <p:spPr/>
        <p:txBody>
          <a:bodyPr>
            <a:normAutofit/>
          </a:bodyPr>
          <a:lstStyle/>
          <a:p>
            <a:pPr marL="0" indent="0" algn="just">
              <a:buNone/>
            </a:pPr>
            <a:r>
              <a:rPr lang="ro-RO" sz="2000" dirty="0" smtClean="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Hiparh </a:t>
            </a:r>
            <a:r>
              <a:rPr lang="ro-RO" sz="2000" dirty="0" smtClean="0">
                <a:latin typeface="Times New Roman" panose="02020603050405020304" pitchFamily="18" charset="0"/>
                <a:cs typeface="Times New Roman" panose="02020603050405020304" pitchFamily="18" charset="0"/>
              </a:rPr>
              <a:t>sau Hipparchus (cca. 190-cca. 120 î. Hr.) a fost </a:t>
            </a:r>
            <a:r>
              <a:rPr lang="ro-RO" sz="2000" dirty="0">
                <a:latin typeface="Times New Roman" panose="02020603050405020304" pitchFamily="18" charset="0"/>
                <a:cs typeface="Times New Roman" panose="02020603050405020304" pitchFamily="18" charset="0"/>
              </a:rPr>
              <a:t>unul dintre marii astronomi ai </a:t>
            </a:r>
            <a:r>
              <a:rPr lang="ro-RO" sz="2000" dirty="0" smtClean="0">
                <a:latin typeface="Times New Roman" panose="02020603050405020304" pitchFamily="18" charset="0"/>
                <a:cs typeface="Times New Roman" panose="02020603050405020304" pitchFamily="18" charset="0"/>
              </a:rPr>
              <a:t>Antichităţii. Este considerat fondatorul </a:t>
            </a:r>
            <a:r>
              <a:rPr lang="ro-RO" sz="2000" dirty="0">
                <a:latin typeface="Times New Roman" panose="02020603050405020304" pitchFamily="18" charset="0"/>
                <a:cs typeface="Times New Roman" panose="02020603050405020304" pitchFamily="18" charset="0"/>
              </a:rPr>
              <a:t>astronomiei </a:t>
            </a:r>
            <a:r>
              <a:rPr lang="ro-RO" sz="2000" dirty="0" smtClean="0">
                <a:latin typeface="Times New Roman" panose="02020603050405020304" pitchFamily="18" charset="0"/>
                <a:cs typeface="Times New Roman" panose="02020603050405020304" pitchFamily="18" charset="0"/>
              </a:rPr>
              <a:t>ştiinţifice. Hiparh a alcătuit </a:t>
            </a:r>
            <a:r>
              <a:rPr lang="ro-RO" sz="2000" dirty="0">
                <a:latin typeface="Times New Roman" panose="02020603050405020304" pitchFamily="18" charset="0"/>
                <a:cs typeface="Times New Roman" panose="02020603050405020304" pitchFamily="18" charset="0"/>
              </a:rPr>
              <a:t>un catalog de stele</a:t>
            </a:r>
            <a:r>
              <a:rPr lang="ro-RO" sz="2000" dirty="0" smtClean="0">
                <a:latin typeface="Times New Roman" panose="02020603050405020304" pitchFamily="18" charset="0"/>
                <a:cs typeface="Times New Roman" panose="02020603050405020304" pitchFamily="18" charset="0"/>
              </a:rPr>
              <a:t>, care </a:t>
            </a:r>
            <a:r>
              <a:rPr lang="ro-RO" sz="2000" dirty="0">
                <a:latin typeface="Times New Roman" panose="02020603050405020304" pitchFamily="18" charset="0"/>
                <a:cs typeface="Times New Roman" panose="02020603050405020304" pitchFamily="18" charset="0"/>
              </a:rPr>
              <a:t>cuprindea </a:t>
            </a:r>
            <a:r>
              <a:rPr lang="ro-RO" sz="2000" dirty="0" smtClean="0">
                <a:latin typeface="Times New Roman" panose="02020603050405020304" pitchFamily="18" charset="0"/>
                <a:cs typeface="Times New Roman" panose="02020603050405020304" pitchFamily="18" charset="0"/>
              </a:rPr>
              <a:t>poziţiile </a:t>
            </a:r>
            <a:r>
              <a:rPr lang="ro-RO" sz="2000" dirty="0">
                <a:latin typeface="Times New Roman" panose="02020603050405020304" pitchFamily="18" charset="0"/>
                <a:cs typeface="Times New Roman" panose="02020603050405020304" pitchFamily="18" charset="0"/>
              </a:rPr>
              <a:t>a peste 1000 de stele</a:t>
            </a:r>
            <a:r>
              <a:rPr lang="ro-RO" sz="2000" dirty="0" smtClean="0">
                <a:latin typeface="Times New Roman" panose="02020603050405020304" pitchFamily="18" charset="0"/>
                <a:cs typeface="Times New Roman" panose="02020603050405020304" pitchFamily="18" charset="0"/>
              </a:rPr>
              <a:t>, clasificate </a:t>
            </a:r>
            <a:r>
              <a:rPr lang="ro-RO" sz="2000" dirty="0">
                <a:latin typeface="Times New Roman" panose="02020603050405020304" pitchFamily="18" charset="0"/>
                <a:cs typeface="Times New Roman" panose="02020603050405020304" pitchFamily="18" charset="0"/>
              </a:rPr>
              <a:t>pe </a:t>
            </a:r>
            <a:r>
              <a:rPr lang="ro-RO" sz="2000" dirty="0" smtClean="0">
                <a:latin typeface="Times New Roman" panose="02020603050405020304" pitchFamily="18" charset="0"/>
                <a:cs typeface="Times New Roman" panose="02020603050405020304" pitchFamily="18" charset="0"/>
              </a:rPr>
              <a:t>şase mărimi stelare, după strălucirea lor. Tot </a:t>
            </a:r>
            <a:r>
              <a:rPr lang="ro-RO" sz="2000" dirty="0">
                <a:latin typeface="Times New Roman" panose="02020603050405020304" pitchFamily="18" charset="0"/>
                <a:cs typeface="Times New Roman" panose="02020603050405020304" pitchFamily="18" charset="0"/>
              </a:rPr>
              <a:t>el a introdus determinarea </a:t>
            </a:r>
            <a:r>
              <a:rPr lang="ro-RO" sz="2000" dirty="0" smtClean="0">
                <a:latin typeface="Times New Roman" panose="02020603050405020304" pitchFamily="18" charset="0"/>
                <a:cs typeface="Times New Roman" panose="02020603050405020304" pitchFamily="18" charset="0"/>
              </a:rPr>
              <a:t>poziţiei </a:t>
            </a:r>
            <a:r>
              <a:rPr lang="ro-RO" sz="2000" dirty="0">
                <a:latin typeface="Times New Roman" panose="02020603050405020304" pitchFamily="18" charset="0"/>
                <a:cs typeface="Times New Roman" panose="02020603050405020304" pitchFamily="18" charset="0"/>
              </a:rPr>
              <a:t>unui punct </a:t>
            </a:r>
            <a:r>
              <a:rPr lang="ro-RO" sz="2000" dirty="0" smtClean="0">
                <a:latin typeface="Times New Roman" panose="02020603050405020304" pitchFamily="18" charset="0"/>
                <a:cs typeface="Times New Roman" panose="02020603050405020304" pitchFamily="18" charset="0"/>
              </a:rPr>
              <a:t>de pe suprafaţa Pământului </a:t>
            </a:r>
            <a:r>
              <a:rPr lang="ro-RO" sz="2000" dirty="0">
                <a:latin typeface="Times New Roman" panose="02020603050405020304" pitchFamily="18" charset="0"/>
                <a:cs typeface="Times New Roman" panose="02020603050405020304" pitchFamily="18" charset="0"/>
              </a:rPr>
              <a:t>cu ajutorul latitudinii </a:t>
            </a:r>
            <a:r>
              <a:rPr lang="ro-RO" sz="2000" dirty="0" smtClean="0">
                <a:latin typeface="Times New Roman" panose="02020603050405020304" pitchFamily="18" charset="0"/>
                <a:cs typeface="Times New Roman" panose="02020603050405020304" pitchFamily="18" charset="0"/>
              </a:rPr>
              <a:t>şi al </a:t>
            </a:r>
            <a:r>
              <a:rPr lang="ro-RO" sz="2000" dirty="0">
                <a:latin typeface="Times New Roman" panose="02020603050405020304" pitchFamily="18" charset="0"/>
                <a:cs typeface="Times New Roman" panose="02020603050405020304" pitchFamily="18" charset="0"/>
              </a:rPr>
              <a:t>longitudinii geografice</a:t>
            </a:r>
            <a:r>
              <a:rPr lang="ro-RO" sz="2000" dirty="0" smtClean="0">
                <a:latin typeface="Times New Roman" panose="02020603050405020304" pitchFamily="18" charset="0"/>
                <a:cs typeface="Times New Roman" panose="02020603050405020304" pitchFamily="18" charset="0"/>
              </a:rPr>
              <a:t>. A </a:t>
            </a:r>
            <a:r>
              <a:rPr lang="ro-RO" sz="2000" dirty="0">
                <a:latin typeface="Times New Roman" panose="02020603050405020304" pitchFamily="18" charset="0"/>
                <a:cs typeface="Times New Roman" panose="02020603050405020304" pitchFamily="18" charset="0"/>
              </a:rPr>
              <a:t>determinat durata anului </a:t>
            </a:r>
            <a:r>
              <a:rPr lang="ro-RO" sz="2000" dirty="0" smtClean="0">
                <a:latin typeface="Times New Roman" panose="02020603050405020304" pitchFamily="18" charset="0"/>
                <a:cs typeface="Times New Roman" panose="02020603050405020304" pitchFamily="18" charset="0"/>
              </a:rPr>
              <a:t>solar şi a anotimpurilor, a </a:t>
            </a:r>
            <a:r>
              <a:rPr lang="ro-RO" sz="2000" dirty="0">
                <a:latin typeface="Times New Roman" panose="02020603050405020304" pitchFamily="18" charset="0"/>
                <a:cs typeface="Times New Roman" panose="02020603050405020304" pitchFamily="18" charset="0"/>
              </a:rPr>
              <a:t>calculat destul de precis </a:t>
            </a:r>
            <a:r>
              <a:rPr lang="ro-RO" sz="2000" dirty="0" smtClean="0">
                <a:latin typeface="Times New Roman" panose="02020603050405020304" pitchFamily="18" charset="0"/>
                <a:cs typeface="Times New Roman" panose="02020603050405020304" pitchFamily="18" charset="0"/>
              </a:rPr>
              <a:t>distanţa </a:t>
            </a:r>
            <a:r>
              <a:rPr lang="ro-RO" sz="2000" dirty="0">
                <a:latin typeface="Times New Roman" panose="02020603050405020304" pitchFamily="18" charset="0"/>
                <a:cs typeface="Times New Roman" panose="02020603050405020304" pitchFamily="18" charset="0"/>
              </a:rPr>
              <a:t>dintre </a:t>
            </a:r>
            <a:r>
              <a:rPr lang="ro-RO" sz="2000" dirty="0" smtClean="0">
                <a:latin typeface="Times New Roman" panose="02020603050405020304" pitchFamily="18" charset="0"/>
                <a:cs typeface="Times New Roman" panose="02020603050405020304" pitchFamily="18" charset="0"/>
              </a:rPr>
              <a:t>Pământ şi Lună,</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precum și diametrul celei din urmă. </a:t>
            </a:r>
            <a:r>
              <a:rPr lang="ro-RO" sz="2000" dirty="0" smtClean="0">
                <a:latin typeface="Times New Roman" panose="02020603050405020304" pitchFamily="18" charset="0"/>
                <a:cs typeface="Times New Roman" panose="02020603050405020304" pitchFamily="18" charset="0"/>
              </a:rPr>
              <a:t>A descoperit </a:t>
            </a:r>
            <a:r>
              <a:rPr lang="ro-RO" sz="2000" dirty="0">
                <a:latin typeface="Times New Roman" panose="02020603050405020304" pitchFamily="18" charset="0"/>
                <a:cs typeface="Times New Roman" panose="02020603050405020304" pitchFamily="18" charset="0"/>
              </a:rPr>
              <a:t>fenomenul de precesie a </a:t>
            </a:r>
            <a:r>
              <a:rPr lang="ro-RO" sz="2000" dirty="0" smtClean="0">
                <a:latin typeface="Times New Roman" panose="02020603050405020304" pitchFamily="18" charset="0"/>
                <a:cs typeface="Times New Roman" panose="02020603050405020304" pitchFamily="18" charset="0"/>
              </a:rPr>
              <a:t>echinocţiilor.</a:t>
            </a:r>
          </a:p>
          <a:p>
            <a:pPr marL="0" indent="0" algn="just">
              <a:buNone/>
            </a:pPr>
            <a:r>
              <a:rPr lang="ro-RO" sz="2000" dirty="0" smtClean="0">
                <a:latin typeface="Times New Roman" panose="02020603050405020304" pitchFamily="18" charset="0"/>
                <a:cs typeface="Times New Roman" panose="02020603050405020304" pitchFamily="18" charset="0"/>
              </a:rPr>
              <a:t>	Hiparh </a:t>
            </a:r>
            <a:r>
              <a:rPr lang="vi-VN" sz="2000" dirty="0" smtClean="0">
                <a:latin typeface="Times New Roman" panose="02020603050405020304" pitchFamily="18" charset="0"/>
                <a:cs typeface="Times New Roman" panose="02020603050405020304" pitchFamily="18" charset="0"/>
              </a:rPr>
              <a:t>a </a:t>
            </a:r>
            <a:r>
              <a:rPr lang="vi-VN" sz="2000" dirty="0">
                <a:latin typeface="Times New Roman" panose="02020603050405020304" pitchFamily="18" charset="0"/>
                <a:cs typeface="Times New Roman" panose="02020603050405020304" pitchFamily="18" charset="0"/>
              </a:rPr>
              <a:t>utilizat pentru prima dată metodele trigonometrice în astronomie</a:t>
            </a:r>
            <a:r>
              <a:rPr lang="vi-VN" sz="2000" dirty="0" smtClean="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502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Prof. Octavian Man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Content Placeholder 4"/>
          <p:cNvSpPr>
            <a:spLocks noGrp="1"/>
          </p:cNvSpPr>
          <p:nvPr>
            <p:ph sz="quarter" idx="13"/>
          </p:nvPr>
        </p:nvSpPr>
        <p:spPr>
          <a:xfrm>
            <a:off x="609600" y="990600"/>
            <a:ext cx="7924800" cy="5181600"/>
          </a:xfrm>
        </p:spPr>
        <p:txBody>
          <a:bodyPr>
            <a:normAutofit fontScale="55000" lnSpcReduction="20000"/>
          </a:bodyPr>
          <a:lstStyle/>
          <a:p>
            <a:pPr marL="0" indent="0" algn="just">
              <a:buNone/>
            </a:pPr>
            <a:r>
              <a:rPr lang="ro-RO" sz="2000" dirty="0" smtClean="0">
                <a:latin typeface="Times New Roman" panose="02020603050405020304" pitchFamily="18" charset="0"/>
                <a:cs typeface="Times New Roman" panose="02020603050405020304" pitchFamily="18" charset="0"/>
              </a:rPr>
              <a:t>	</a:t>
            </a:r>
            <a:r>
              <a:rPr lang="ro-RO" sz="3700" dirty="0" smtClean="0">
                <a:latin typeface="Times New Roman" panose="02020603050405020304" pitchFamily="18" charset="0"/>
                <a:cs typeface="Times New Roman" panose="02020603050405020304" pitchFamily="18" charset="0"/>
              </a:rPr>
              <a:t>PTOLEMEU (în latină, Claudius Ptolemaeus) din Alexandria (cca. 87-cca. 165 d. Hr.)</a:t>
            </a:r>
            <a:r>
              <a:rPr lang="it-IT" sz="3700" dirty="0">
                <a:latin typeface="Times New Roman" panose="02020603050405020304" pitchFamily="18" charset="0"/>
                <a:cs typeface="Times New Roman" panose="02020603050405020304" pitchFamily="18" charset="0"/>
              </a:rPr>
              <a:t> a fost un </a:t>
            </a:r>
            <a:r>
              <a:rPr lang="ro-RO" sz="3700" dirty="0" smtClean="0">
                <a:latin typeface="Times New Roman" panose="02020603050405020304" pitchFamily="18" charset="0"/>
                <a:cs typeface="Times New Roman" panose="02020603050405020304" pitchFamily="18" charset="0"/>
              </a:rPr>
              <a:t>mare astronom, matematician şi geograf </a:t>
            </a:r>
            <a:r>
              <a:rPr lang="it-IT" sz="3700" dirty="0" smtClean="0">
                <a:latin typeface="Times New Roman" panose="02020603050405020304" pitchFamily="18" charset="0"/>
                <a:cs typeface="Times New Roman" panose="02020603050405020304" pitchFamily="18" charset="0"/>
              </a:rPr>
              <a:t>grec</a:t>
            </a:r>
            <a:r>
              <a:rPr lang="ro-RO" sz="3700" dirty="0" smtClean="0">
                <a:latin typeface="Times New Roman" panose="02020603050405020304" pitchFamily="18" charset="0"/>
                <a:cs typeface="Times New Roman" panose="02020603050405020304" pitchFamily="18" charset="0"/>
              </a:rPr>
              <a:t>. 	Ptolemeu a scris, ca operă fundamentală, </a:t>
            </a:r>
            <a:r>
              <a:rPr lang="ro-RO" sz="3700" i="1" dirty="0" smtClean="0">
                <a:latin typeface="Times New Roman" panose="02020603050405020304" pitchFamily="18" charset="0"/>
                <a:cs typeface="Times New Roman" panose="02020603050405020304" pitchFamily="18" charset="0"/>
              </a:rPr>
              <a:t>Megiste Syntaxis</a:t>
            </a:r>
            <a:r>
              <a:rPr lang="ro-RO" sz="3700" dirty="0" smtClean="0">
                <a:latin typeface="Times New Roman" panose="02020603050405020304" pitchFamily="18" charset="0"/>
                <a:cs typeface="Times New Roman" panose="02020603050405020304" pitchFamily="18" charset="0"/>
              </a:rPr>
              <a:t> (</a:t>
            </a:r>
            <a:r>
              <a:rPr lang="ro-RO" sz="3700" i="1" dirty="0" smtClean="0">
                <a:latin typeface="Times New Roman" panose="02020603050405020304" pitchFamily="18" charset="0"/>
                <a:cs typeface="Times New Roman" panose="02020603050405020304" pitchFamily="18" charset="0"/>
              </a:rPr>
              <a:t>Marele tratat), </a:t>
            </a:r>
            <a:r>
              <a:rPr lang="ro-RO" sz="3700" dirty="0" smtClean="0">
                <a:latin typeface="Times New Roman" panose="02020603050405020304" pitchFamily="18" charset="0"/>
                <a:cs typeface="Times New Roman" panose="02020603050405020304" pitchFamily="18" charset="0"/>
              </a:rPr>
              <a:t>numit mai târziu, dintr-o traducere în limba arabă</a:t>
            </a:r>
            <a:r>
              <a:rPr lang="ro-RO" sz="3700" i="1" dirty="0" smtClean="0">
                <a:latin typeface="Times New Roman" panose="02020603050405020304" pitchFamily="18" charset="0"/>
                <a:cs typeface="Times New Roman" panose="02020603050405020304" pitchFamily="18" charset="0"/>
              </a:rPr>
              <a:t>, Almageste. </a:t>
            </a:r>
            <a:r>
              <a:rPr lang="ro-RO" sz="3700" dirty="0" smtClean="0">
                <a:latin typeface="Times New Roman" panose="02020603050405020304" pitchFamily="18" charset="0"/>
                <a:cs typeface="Times New Roman" panose="02020603050405020304" pitchFamily="18" charset="0"/>
              </a:rPr>
              <a:t>Acest tratat a constituit lucrarea de bază a astronomiei în Evul Mediu și cuprindea, pe lângă un catalog al stelelor cunoscute, o expunere a reprezentării geocentrice a Universului, prezentă deja într-o formă mai simplă în lucrările lui Hiparh, numită astăzi sistemul ptolemeic. Ptolemeu respinge astfel idea unui Univers heliocentric, expusă în lucrările lui Aristarh din Samos.</a:t>
            </a:r>
          </a:p>
          <a:p>
            <a:pPr marL="0" indent="0" algn="just">
              <a:buNone/>
            </a:pPr>
            <a:r>
              <a:rPr lang="ro-RO" sz="3700" dirty="0" smtClean="0">
                <a:latin typeface="Times New Roman" panose="02020603050405020304" pitchFamily="18" charset="0"/>
                <a:cs typeface="Times New Roman" panose="02020603050405020304" pitchFamily="18" charset="0"/>
              </a:rPr>
              <a:t>	</a:t>
            </a:r>
            <a:r>
              <a:rPr lang="vi-VN" sz="3700" dirty="0">
                <a:latin typeface="Times New Roman" panose="02020603050405020304" pitchFamily="18" charset="0"/>
                <a:cs typeface="Times New Roman" panose="02020603050405020304" pitchFamily="18" charset="0"/>
              </a:rPr>
              <a:t>El a susţinut sistemul geocentric (în care Pământul stă fix, în centrul Universului). Ipotezele lui Ptolemeu </a:t>
            </a:r>
            <a:r>
              <a:rPr lang="vi-VN" sz="3700" dirty="0" smtClean="0">
                <a:latin typeface="Times New Roman" panose="02020603050405020304" pitchFamily="18" charset="0"/>
                <a:cs typeface="Times New Roman" panose="02020603050405020304" pitchFamily="18" charset="0"/>
              </a:rPr>
              <a:t>au </a:t>
            </a:r>
            <a:r>
              <a:rPr lang="vi-VN" sz="3700" dirty="0">
                <a:latin typeface="Times New Roman" panose="02020603050405020304" pitchFamily="18" charset="0"/>
                <a:cs typeface="Times New Roman" panose="02020603050405020304" pitchFamily="18" charset="0"/>
              </a:rPr>
              <a:t>permis să se calculeze poziţiile planetelor pe cer şi au adus un anumit folos practic, însă erau </a:t>
            </a:r>
            <a:r>
              <a:rPr lang="vi-VN" sz="3700" dirty="0" smtClean="0">
                <a:latin typeface="Times New Roman" panose="02020603050405020304" pitchFamily="18" charset="0"/>
                <a:cs typeface="Times New Roman" panose="02020603050405020304" pitchFamily="18" charset="0"/>
              </a:rPr>
              <a:t>greşite.</a:t>
            </a:r>
            <a:r>
              <a:rPr lang="ro-RO" sz="3700" dirty="0" smtClean="0">
                <a:latin typeface="Times New Roman" panose="02020603050405020304" pitchFamily="18" charset="0"/>
                <a:cs typeface="Times New Roman" panose="02020603050405020304" pitchFamily="18" charset="0"/>
              </a:rPr>
              <a:t> După Ptolemeu, toate celelalte corpuri cerești (Luna, Soarele, planetele, stelele) se mișcă pe traiectorii perfect circulare în jurul Pământului. Pentru a pune de acord acest sistem cu observațiile astronomice, a fost necesară reprezentarea altor cercuri suplimentare, denumite </a:t>
            </a:r>
            <a:r>
              <a:rPr lang="ro-RO" sz="3700" i="1" dirty="0" smtClean="0">
                <a:latin typeface="Times New Roman" panose="02020603050405020304" pitchFamily="18" charset="0"/>
                <a:cs typeface="Times New Roman" panose="02020603050405020304" pitchFamily="18" charset="0"/>
              </a:rPr>
              <a:t>epicicluri</a:t>
            </a:r>
            <a:r>
              <a:rPr lang="ro-RO" sz="3700" dirty="0" smtClean="0">
                <a:latin typeface="Times New Roman" panose="02020603050405020304" pitchFamily="18" charset="0"/>
                <a:cs typeface="Times New Roman" panose="02020603050405020304" pitchFamily="18" charset="0"/>
              </a:rPr>
              <a:t>, (circa 80), reprezentare care intra în conflict cu datele matematice. </a:t>
            </a:r>
            <a:endParaRPr lang="ro-RO" sz="3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133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Prof. Octavian Man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sz="quarter" idx="13"/>
          </p:nvPr>
        </p:nvSpPr>
        <p:spPr/>
        <p:txBody>
          <a:bodyPr/>
          <a:lstStyle/>
          <a:p>
            <a:pPr marL="0" indent="0">
              <a:buNone/>
            </a:pPr>
            <a:r>
              <a:rPr lang="ro-RO" b="1" dirty="0" smtClean="0"/>
              <a:t>	</a:t>
            </a:r>
            <a:r>
              <a:rPr lang="en-US" b="1" dirty="0" smtClean="0"/>
              <a:t>ASTRONOMIA ARAB</a:t>
            </a:r>
            <a:r>
              <a:rPr lang="ro-RO" b="1" dirty="0" smtClean="0"/>
              <a:t>Ă</a:t>
            </a:r>
            <a:endParaRPr lang="en-US" b="1" dirty="0"/>
          </a:p>
          <a:p>
            <a:pPr marL="0" indent="0">
              <a:buNone/>
            </a:pPr>
            <a:r>
              <a:rPr lang="ro-RO" dirty="0" smtClean="0"/>
              <a:t>	</a:t>
            </a:r>
          </a:p>
          <a:p>
            <a:pPr marL="0" indent="0">
              <a:buNone/>
            </a:pPr>
            <a:endParaRPr lang="ro-RO" dirty="0"/>
          </a:p>
          <a:p>
            <a:pPr marL="0" indent="0">
              <a:buNone/>
            </a:pPr>
            <a:r>
              <a:rPr lang="en-US" dirty="0"/>
              <a:t/>
            </a:r>
            <a:br>
              <a:rPr lang="en-US" dirty="0"/>
            </a:br>
            <a:r>
              <a:rPr lang="ro-RO" dirty="0" smtClean="0"/>
              <a:t>	</a:t>
            </a:r>
            <a:r>
              <a:rPr lang="ro-RO" sz="2000" dirty="0" smtClean="0">
                <a:latin typeface="Times New Roman" panose="02020603050405020304" pitchFamily="18" charset="0"/>
                <a:cs typeface="Times New Roman" panose="02020603050405020304" pitchFamily="18" charset="0"/>
              </a:rPr>
              <a:t>După căderea Imperiului Roman şi până în Evul Mediu, studiul aştrilor progresează graţie astronomilor musulmani. În „Cartea stelelor fixe”, astronomul persan Al-Sufi stabileşte poziţia a mai mult de 1000 de stele.</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348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67400" y="62484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Content Placeholder 4"/>
          <p:cNvSpPr>
            <a:spLocks noGrp="1"/>
          </p:cNvSpPr>
          <p:nvPr>
            <p:ph sz="quarter" idx="13"/>
          </p:nvPr>
        </p:nvSpPr>
        <p:spPr/>
        <p:txBody>
          <a:bodyPr>
            <a:normAutofit/>
          </a:bodyPr>
          <a:lstStyle/>
          <a:p>
            <a:pPr marL="0" indent="0" algn="just">
              <a:buNone/>
            </a:pPr>
            <a:r>
              <a:rPr lang="ro-RO" sz="2000" dirty="0" smtClean="0">
                <a:latin typeface="Times New Roman" panose="02020603050405020304" pitchFamily="18" charset="0"/>
                <a:cs typeface="Times New Roman" panose="02020603050405020304" pitchFamily="18" charset="0"/>
              </a:rPr>
              <a:t>	Popoarele antice au observat fenomenele astronomice, iar pe baza lor au măsurat timpul şi au elaborat calendare.</a:t>
            </a:r>
          </a:p>
          <a:p>
            <a:pPr marL="0" indent="0" algn="just">
              <a:buNone/>
            </a:pPr>
            <a:r>
              <a:rPr lang="ro-RO" sz="2000" dirty="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Interese practice: stabilirea direcţiilor geografice, agricultura (alegerea momentului favorabil pentru însămânţare sau pentru recoltare), navigaţia, religia.</a:t>
            </a:r>
          </a:p>
          <a:p>
            <a:pPr marL="0" indent="0" algn="just">
              <a:buNone/>
            </a:pPr>
            <a:r>
              <a:rPr lang="ro-RO" sz="2000" dirty="0" smtClean="0">
                <a:latin typeface="Times New Roman" panose="02020603050405020304" pitchFamily="18" charset="0"/>
                <a:cs typeface="Times New Roman" panose="02020603050405020304" pitchFamily="18" charset="0"/>
              </a:rPr>
              <a:t>	</a:t>
            </a:r>
          </a:p>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În paralel, oamenii au observat constelaţiile, încercând să prezică viitorul, pe baza lor. De aceea, multă vreme, astronomia şi astrologia s-au întrepătruns.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296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436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Content Placeholder 4"/>
          <p:cNvSpPr>
            <a:spLocks noGrp="1"/>
          </p:cNvSpPr>
          <p:nvPr>
            <p:ph sz="quarter" idx="13"/>
          </p:nvPr>
        </p:nvSpPr>
        <p:spPr>
          <a:xfrm>
            <a:off x="609600" y="1371600"/>
            <a:ext cx="7924800" cy="4343400"/>
          </a:xfrm>
        </p:spPr>
        <p:txBody>
          <a:bodyPr>
            <a:normAutofit/>
          </a:bodyPr>
          <a:lstStyle/>
          <a:p>
            <a:pPr marL="0" indent="0" algn="just">
              <a:buNone/>
            </a:pPr>
            <a:r>
              <a:rPr lang="ro-RO" sz="22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Primii </a:t>
            </a:r>
            <a:r>
              <a:rPr lang="vi-VN" sz="2000" dirty="0">
                <a:latin typeface="Times New Roman" panose="02020603050405020304" pitchFamily="18" charset="0"/>
                <a:cs typeface="Times New Roman" panose="02020603050405020304" pitchFamily="18" charset="0"/>
              </a:rPr>
              <a:t>„astronomi” au fost, probabil, păstorii sau agricultorii din Orientul Mijlociu care, acum câteva mii de ani, urmăreau semne ale schimbării anotimpurilor cu ajutorul poziţiilor în care Soarele răsărea sau </a:t>
            </a:r>
            <a:r>
              <a:rPr lang="vi-VN" sz="2000" dirty="0" smtClean="0">
                <a:latin typeface="Times New Roman" panose="02020603050405020304" pitchFamily="18" charset="0"/>
                <a:cs typeface="Times New Roman" panose="02020603050405020304" pitchFamily="18" charset="0"/>
              </a:rPr>
              <a:t>apunea</a:t>
            </a:r>
            <a:r>
              <a:rPr lang="ro-RO"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ori</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prin fazele Lunii. </a:t>
            </a: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Egiptenii </a:t>
            </a:r>
            <a:r>
              <a:rPr lang="vi-VN" sz="2000" dirty="0">
                <a:latin typeface="Times New Roman" panose="02020603050405020304" pitchFamily="18" charset="0"/>
                <a:cs typeface="Times New Roman" panose="02020603050405020304" pitchFamily="18" charset="0"/>
              </a:rPr>
              <a:t>antici planificau semănatul şi culesul recoltelor pe baza observaţiilor astronomice. Ştiau, de pildă, că atunci când steaua Sirius răsărea chiar înaintea Soarelui urma revărsarea anuală a Nilului.</a:t>
            </a:r>
          </a:p>
          <a:p>
            <a:pPr marL="0" indent="0" algn="just">
              <a:buNone/>
            </a:pPr>
            <a:r>
              <a:rPr lang="ro-RO"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74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912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Content Placeholder 4"/>
          <p:cNvSpPr>
            <a:spLocks noGrp="1"/>
          </p:cNvSpPr>
          <p:nvPr>
            <p:ph sz="quarter" idx="13"/>
          </p:nvPr>
        </p:nvSpPr>
        <p:spPr/>
        <p:txBody>
          <a:bodyPr/>
          <a:lstStyle/>
          <a:p>
            <a:pPr marL="0" indent="0" algn="just">
              <a:buNone/>
            </a:pPr>
            <a:r>
              <a:rPr lang="ro-RO" sz="18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Măsurarea </a:t>
            </a:r>
            <a:r>
              <a:rPr lang="vi-VN" sz="2000" dirty="0">
                <a:latin typeface="Times New Roman" panose="02020603050405020304" pitchFamily="18" charset="0"/>
                <a:cs typeface="Times New Roman" panose="02020603050405020304" pitchFamily="18" charset="0"/>
              </a:rPr>
              <a:t>timpului avea, de asemenea, o importanţă deosebită. Multe culturi primitive au construit calendare, cadrane solare sau alte mecanisme simple bazate pe înregistrarea ciclurilor cosmice. În urmă cu circa 3000 de ani, indienii şi babilonienii au stabilit că lungimea anului era de 360 de zile (babilonienii au împărţit cercul în</a:t>
            </a:r>
            <a:r>
              <a:rPr lang="ro-RO" sz="2000" dirty="0">
                <a:latin typeface="Times New Roman" panose="02020603050405020304" pitchFamily="18" charset="0"/>
                <a:cs typeface="Times New Roman" panose="02020603050405020304" pitchFamily="18" charset="0"/>
              </a:rPr>
              <a:t> 360 </a:t>
            </a:r>
            <a:r>
              <a:rPr lang="ro-RO" sz="2000" dirty="0" smtClean="0">
                <a:latin typeface="Times New Roman" panose="02020603050405020304" pitchFamily="18" charset="0"/>
                <a:cs typeface="Times New Roman" panose="02020603050405020304" pitchFamily="18" charset="0"/>
              </a:rPr>
              <a:t>de grade</a:t>
            </a:r>
            <a:r>
              <a:rPr lang="vi-VN" sz="2000" dirty="0">
                <a:latin typeface="Times New Roman" panose="02020603050405020304" pitchFamily="18" charset="0"/>
                <a:cs typeface="Times New Roman" panose="02020603050405020304" pitchFamily="18" charset="0"/>
              </a:rPr>
              <a:t>, fiecare grad corespunzând unei zile solare). </a:t>
            </a: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Ulterior</a:t>
            </a:r>
            <a:r>
              <a:rPr lang="vi-VN" sz="2000" dirty="0">
                <a:latin typeface="Times New Roman" panose="02020603050405020304" pitchFamily="18" charset="0"/>
                <a:cs typeface="Times New Roman" panose="02020603050405020304" pitchFamily="18" charset="0"/>
              </a:rPr>
              <a:t>, egiptenii antici au determinat mai precis durata anului, obţinând valoarea de 365,25 zile. De la egiptenii din acea perioadă ne-au rămas calendare înscrise pe papirus, având cele mai multe zile notate cu negru iar cele nenorocoase, mai puţine, scrise cu roşu.</a:t>
            </a:r>
          </a:p>
          <a:p>
            <a:pPr marL="0" indent="0" algn="just">
              <a:buNone/>
            </a:pPr>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3821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Content Placeholder 4"/>
          <p:cNvSpPr>
            <a:spLocks noGrp="1"/>
          </p:cNvSpPr>
          <p:nvPr>
            <p:ph type="body" sz="half" idx="4294967295"/>
          </p:nvPr>
        </p:nvSpPr>
        <p:spPr>
          <a:xfrm>
            <a:off x="612775" y="1219200"/>
            <a:ext cx="8074024" cy="3733800"/>
          </a:xfrm>
        </p:spPr>
        <p:txBody>
          <a:bodyPr>
            <a:normAutofit fontScale="92500" lnSpcReduction="10000"/>
          </a:bodyPr>
          <a:lstStyle/>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Primele </a:t>
            </a:r>
            <a:r>
              <a:rPr lang="ro-RO" sz="2000" dirty="0">
                <a:latin typeface="Times New Roman" panose="02020603050405020304" pitchFamily="18" charset="0"/>
                <a:cs typeface="Times New Roman" panose="02020603050405020304" pitchFamily="18" charset="0"/>
              </a:rPr>
              <a:t>observatoare astronomice se pare că au fost grupurile </a:t>
            </a:r>
            <a:r>
              <a:rPr lang="ro-RO" sz="2000" dirty="0" smtClean="0">
                <a:latin typeface="Times New Roman" panose="02020603050405020304" pitchFamily="18" charset="0"/>
                <a:cs typeface="Times New Roman" panose="02020603050405020304" pitchFamily="18" charset="0"/>
              </a:rPr>
              <a:t>de </a:t>
            </a:r>
            <a:r>
              <a:rPr lang="ro-RO" sz="2000" dirty="0">
                <a:latin typeface="Times New Roman" panose="02020603050405020304" pitchFamily="18" charset="0"/>
                <a:cs typeface="Times New Roman" panose="02020603050405020304" pitchFamily="18" charset="0"/>
              </a:rPr>
              <a:t>megaliţi (blocuri mari de piatră, verticale) şi piramidele. O descoperire importantă a astronomilor antici a fost metoda de a stabili punctele cardinale şi de a folosi Steaua Polară pentru determinarea latitudinii. Aceste cunoştinţe le-au permis să orienteze construcţiile (în special, monumentele funerare şi templele/spaţiile rituale) după coordonatele cereşti. </a:t>
            </a:r>
            <a:endParaRPr lang="ro-RO" sz="2000" dirty="0" smtClean="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Astfel</a:t>
            </a:r>
            <a:r>
              <a:rPr lang="ro-RO" sz="2000" dirty="0">
                <a:latin typeface="Times New Roman" panose="02020603050405020304" pitchFamily="18" charset="0"/>
                <a:cs typeface="Times New Roman" panose="02020603050405020304" pitchFamily="18" charset="0"/>
              </a:rPr>
              <a:t>, acum 4000-5000 de ani, popoarele din Epoca </a:t>
            </a:r>
            <a:r>
              <a:rPr lang="ro-RO" sz="2000" dirty="0" smtClean="0">
                <a:latin typeface="Times New Roman" panose="02020603050405020304" pitchFamily="18" charset="0"/>
                <a:cs typeface="Times New Roman" panose="02020603050405020304" pitchFamily="18" charset="0"/>
              </a:rPr>
              <a:t>Pietrei, din </a:t>
            </a:r>
            <a:r>
              <a:rPr lang="ro-RO" sz="2000" dirty="0">
                <a:latin typeface="Times New Roman" panose="02020603050405020304" pitchFamily="18" charset="0"/>
                <a:cs typeface="Times New Roman" panose="02020603050405020304" pitchFamily="18" charset="0"/>
              </a:rPr>
              <a:t>nord-vestul </a:t>
            </a:r>
            <a:r>
              <a:rPr lang="ro-RO" sz="2000" dirty="0" smtClean="0">
                <a:latin typeface="Times New Roman" panose="02020603050405020304" pitchFamily="18" charset="0"/>
                <a:cs typeface="Times New Roman" panose="02020603050405020304" pitchFamily="18" charset="0"/>
              </a:rPr>
              <a:t>Europei, </a:t>
            </a:r>
            <a:r>
              <a:rPr lang="ro-RO" sz="2000" dirty="0">
                <a:latin typeface="Times New Roman" panose="02020603050405020304" pitchFamily="18" charset="0"/>
                <a:cs typeface="Times New Roman" panose="02020603050405020304" pitchFamily="18" charset="0"/>
              </a:rPr>
              <a:t>utilizau alinieri solare la solstiţii şi la echinocţii, fazele Lunii sau alte date astronomice observabile pentru a ridica cercuri din blocuri mari de piatră, cum sunt cele de la Stonehenge şi de la Avebury, din Anglia, sau cele de la Newgrange, din Irlanda. În India, au fost descoperite, în mai multe situri arheologice, altare ale focului folosite pentru sacrificii rituale, vechi de 3000 de </a:t>
            </a:r>
            <a:r>
              <a:rPr lang="ro-RO" sz="2000" dirty="0">
                <a:latin typeface="Times New Roman"/>
                <a:ea typeface="SimSun"/>
              </a:rPr>
              <a:t>ani, înălţate pe baze astronomice. </a:t>
            </a:r>
            <a:endParaRPr lang="en-US" sz="2000" dirty="0">
              <a:latin typeface="Times New Roman" panose="02020603050405020304" pitchFamily="18" charset="0"/>
              <a:cs typeface="Times New Roman" panose="02020603050405020304" pitchFamily="18" charset="0"/>
            </a:endParaRPr>
          </a:p>
        </p:txBody>
      </p:sp>
      <p:sp>
        <p:nvSpPr>
          <p:cNvPr id="8" name="AutoShape 7" descr="Imagini pentru stonehe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9" descr="Imagini pentru stonehe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Imagini pentru stonehen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90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304800"/>
            <a:ext cx="7924800" cy="1143000"/>
          </a:xfrm>
        </p:spPr>
        <p:txBody>
          <a:bodyPr/>
          <a:lstStyle/>
          <a:p>
            <a:pPr algn="just"/>
            <a:r>
              <a:rPr lang="ro-RO" sz="2000" cap="none" dirty="0" smtClean="0">
                <a:latin typeface="Times New Roman" panose="02020603050405020304" pitchFamily="18" charset="0"/>
                <a:cs typeface="Times New Roman" panose="02020603050405020304" pitchFamily="18" charset="0"/>
              </a:rPr>
              <a:t>	Complexul Stonehenge (sudul Angliei), folosit, probabil, pentru stabilirea solstiţiilor de iarnă şi de vară şi pentru prezicerea eclipselor.</a:t>
            </a:r>
            <a:endParaRPr lang="en-US" sz="2000" cap="none" dirty="0">
              <a:latin typeface="Times New Roman" panose="02020603050405020304" pitchFamily="18" charset="0"/>
              <a:cs typeface="Times New Roman" panose="02020603050405020304" pitchFamily="18" charset="0"/>
            </a:endParaRPr>
          </a:p>
        </p:txBody>
      </p:sp>
      <p:sp>
        <p:nvSpPr>
          <p:cNvPr id="10" name="Vertical Text Placeholder 9"/>
          <p:cNvSpPr>
            <a:spLocks noGrp="1"/>
          </p:cNvSpPr>
          <p:nvPr>
            <p:ph type="body" orient="vert" idx="1"/>
          </p:nvPr>
        </p:nvSpPr>
        <p:spPr>
          <a:xfrm>
            <a:off x="609600" y="1600201"/>
            <a:ext cx="7848600" cy="4343399"/>
          </a:xfrm>
        </p:spPr>
        <p:txBody>
          <a:bodyPr/>
          <a:lstStyle/>
          <a:p>
            <a:endParaRPr lang="en-US" dirty="0"/>
          </a:p>
        </p:txBody>
      </p:sp>
      <p:sp>
        <p:nvSpPr>
          <p:cNvPr id="5" name="Footer Placeholder 4"/>
          <p:cNvSpPr>
            <a:spLocks noGrp="1"/>
          </p:cNvSpPr>
          <p:nvPr>
            <p:ph type="ftr" sz="quarter" idx="11"/>
          </p:nvPr>
        </p:nvSpPr>
        <p:spPr>
          <a:xfrm>
            <a:off x="6248400" y="6324600"/>
            <a:ext cx="2895600" cy="365125"/>
          </a:xfrm>
        </p:spPr>
        <p:txBody>
          <a:bodyPr/>
          <a:lstStyle/>
          <a:p>
            <a:r>
              <a:rPr lang="en-US" dirty="0" smtClean="0"/>
              <a:t>Prof. Octavian Man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924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721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0" y="6324600"/>
            <a:ext cx="2895600" cy="365125"/>
          </a:xfrm>
        </p:spPr>
        <p:txBody>
          <a:bodyPr/>
          <a:lstStyle/>
          <a:p>
            <a:r>
              <a:rPr lang="en-US" smtClean="0"/>
              <a:t>Prof. Octavian Man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9" name="Content Placeholder 8"/>
          <p:cNvSpPr>
            <a:spLocks noGrp="1"/>
          </p:cNvSpPr>
          <p:nvPr>
            <p:ph sz="quarter" idx="13"/>
          </p:nvPr>
        </p:nvSpPr>
        <p:spPr>
          <a:xfrm>
            <a:off x="609600" y="1219200"/>
            <a:ext cx="7924800" cy="4495800"/>
          </a:xfrm>
        </p:spPr>
        <p:txBody>
          <a:bodyPr>
            <a:normAutofit/>
          </a:bodyPr>
          <a:lstStyle/>
          <a:p>
            <a:pPr marL="0" indent="0" algn="just">
              <a:buNone/>
            </a:pPr>
            <a:r>
              <a:rPr lang="ro-RO" sz="2000" dirty="0" smtClean="0">
                <a:latin typeface="Times New Roman"/>
                <a:ea typeface="SimSun"/>
              </a:rPr>
              <a:t>	Cele </a:t>
            </a:r>
            <a:r>
              <a:rPr lang="ro-RO" sz="2000" dirty="0">
                <a:latin typeface="Times New Roman"/>
                <a:ea typeface="SimSun"/>
              </a:rPr>
              <a:t>mai importante construcţii ridicate pe criterii astronomice rămân, însă, marile piramide din Egiptul antic. La Giseh, cele trei mari piramide au laturile îndreptate pe direcţiile nord-sud şi est-vest. </a:t>
            </a:r>
            <a:endParaRPr lang="ro-RO" sz="2000" dirty="0" smtClean="0">
              <a:latin typeface="Times New Roman"/>
              <a:ea typeface="SimSun"/>
            </a:endParaRPr>
          </a:p>
          <a:p>
            <a:pPr marL="0" indent="0" algn="just">
              <a:buNone/>
            </a:pPr>
            <a:endParaRPr lang="en-US"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00324"/>
            <a:ext cx="77724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64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436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Content Placeholder 4"/>
          <p:cNvSpPr>
            <a:spLocks noGrp="1"/>
          </p:cNvSpPr>
          <p:nvPr>
            <p:ph sz="quarter" idx="13"/>
          </p:nvPr>
        </p:nvSpPr>
        <p:spPr>
          <a:xfrm>
            <a:off x="609600" y="1371600"/>
            <a:ext cx="7924800" cy="4343400"/>
          </a:xfrm>
        </p:spPr>
        <p:txBody>
          <a:bodyPr/>
          <a:lstStyle/>
          <a:p>
            <a:pPr marL="0" indent="0" algn="just">
              <a:buNone/>
            </a:pPr>
            <a:r>
              <a:rPr lang="ro-RO" sz="1800" dirty="0" smtClean="0">
                <a:latin typeface="Times New Roman"/>
                <a:ea typeface="SimSun"/>
              </a:rPr>
              <a:t>	Mai </a:t>
            </a:r>
            <a:r>
              <a:rPr lang="ro-RO" sz="1800" dirty="0">
                <a:latin typeface="Times New Roman"/>
                <a:ea typeface="SimSun"/>
              </a:rPr>
              <a:t>târziu, pe continentele americane, </a:t>
            </a:r>
            <a:r>
              <a:rPr lang="ro-RO" sz="1800" dirty="0" smtClean="0">
                <a:latin typeface="Times New Roman"/>
                <a:ea typeface="SimSun"/>
              </a:rPr>
              <a:t>incaşii </a:t>
            </a:r>
            <a:r>
              <a:rPr lang="ro-RO" sz="1800" dirty="0">
                <a:latin typeface="Times New Roman"/>
                <a:ea typeface="SimSun"/>
              </a:rPr>
              <a:t>şi mayaşii au înălţat </a:t>
            </a:r>
            <a:r>
              <a:rPr lang="ro-RO" sz="1800" dirty="0" smtClean="0">
                <a:latin typeface="Times New Roman"/>
                <a:ea typeface="SimSun"/>
              </a:rPr>
              <a:t>piramide, temple şi oraşe cu </a:t>
            </a:r>
            <a:r>
              <a:rPr lang="ro-RO" sz="1800" dirty="0">
                <a:latin typeface="Times New Roman"/>
                <a:ea typeface="SimSun"/>
              </a:rPr>
              <a:t>poziţionare astronomică de o precizie uluitoare. De exemplu, piramida El Tajo din Mexic, construită în sec. XI-XIII d</a:t>
            </a:r>
            <a:r>
              <a:rPr lang="ro-RO" sz="1800" dirty="0" smtClean="0">
                <a:latin typeface="Times New Roman"/>
                <a:ea typeface="SimSun"/>
              </a:rPr>
              <a:t>. Hr</a:t>
            </a:r>
            <a:r>
              <a:rPr lang="ro-RO" sz="1800" dirty="0">
                <a:latin typeface="Times New Roman"/>
                <a:ea typeface="SimSun"/>
              </a:rPr>
              <a:t>., are 365 de nişe, </a:t>
            </a:r>
            <a:r>
              <a:rPr lang="ro-RO" sz="1800" dirty="0" smtClean="0">
                <a:latin typeface="Times New Roman"/>
                <a:ea typeface="SimSun"/>
              </a:rPr>
              <a:t>reprezentând </a:t>
            </a:r>
            <a:r>
              <a:rPr lang="ro-RO" sz="1800" dirty="0">
                <a:latin typeface="Times New Roman"/>
                <a:ea typeface="SimSun"/>
              </a:rPr>
              <a:t>anul solar</a:t>
            </a:r>
            <a:r>
              <a:rPr lang="ro-RO" sz="1800" dirty="0" smtClean="0">
                <a:latin typeface="Times New Roman"/>
                <a:ea typeface="SimSun"/>
              </a:rPr>
              <a:t>.</a:t>
            </a:r>
          </a:p>
          <a:p>
            <a:pPr marL="0" indent="0" algn="just">
              <a:buNone/>
            </a:pPr>
            <a:r>
              <a:rPr lang="ro-RO" sz="1800" dirty="0">
                <a:latin typeface="Times New Roman"/>
                <a:ea typeface="SimSun"/>
              </a:rPr>
              <a:t>	</a:t>
            </a:r>
            <a:r>
              <a:rPr lang="ro-RO" sz="1800" dirty="0" smtClean="0">
                <a:latin typeface="Times New Roman"/>
                <a:ea typeface="SimSun"/>
              </a:rPr>
              <a:t>Acum mai bine de 2000 de ani, mayaşii puteau să prevadă cu exactitate eclipsele de Lună şi de Soare.</a:t>
            </a:r>
          </a:p>
          <a:p>
            <a:pPr marL="0" indent="0" algn="just">
              <a:buNone/>
            </a:pPr>
            <a:r>
              <a:rPr lang="ro-RO" sz="1800" dirty="0" smtClean="0">
                <a:latin typeface="Times New Roman"/>
                <a:ea typeface="SimSun"/>
              </a:rPr>
              <a:t>	Mult mai târziu, civilizaţiile precolumbiene au construit adevărate observatoare astronomice. Celebru este templul lui Kukulkan, din oraşul Chichen Itza (Mexic). Construcţia, de forma unei piramide cu 365 de trepte, este orientată perfect după traiectoria Soarelui. De două ori pe an, la 21 martie şi la 21 septembrie,  Soarele la apus lasă pe trepte o imagine din lumini şi umbre care evocă forma unui şarpe.</a:t>
            </a:r>
            <a:endParaRPr lang="en-US" dirty="0"/>
          </a:p>
        </p:txBody>
      </p:sp>
    </p:spTree>
    <p:extLst>
      <p:ext uri="{BB962C8B-B14F-4D97-AF65-F5344CB8AC3E}">
        <p14:creationId xmlns:p14="http://schemas.microsoft.com/office/powerpoint/2010/main" val="3311805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000" cap="none" dirty="0" smtClean="0">
                <a:latin typeface="Times New Roman" panose="02020603050405020304" pitchFamily="18" charset="0"/>
                <a:cs typeface="Times New Roman" panose="02020603050405020304" pitchFamily="18" charset="0"/>
              </a:rPr>
              <a:t>Piramida lui Kukulkan (Mexic, sec. al XII-lea d. Hr.)</a:t>
            </a:r>
            <a:endParaRPr lang="en-US" sz="2000" cap="none"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a:xfrm>
            <a:off x="6096000" y="6324600"/>
            <a:ext cx="2895600" cy="365125"/>
          </a:xfrm>
        </p:spPr>
        <p:txBody>
          <a:bodyPr/>
          <a:lstStyle/>
          <a:p>
            <a:r>
              <a:rPr lang="en-US" dirty="0" smtClean="0"/>
              <a:t>Prof. Octavian 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04934" y="1600200"/>
            <a:ext cx="773413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168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276</TotalTime>
  <Words>102</Words>
  <Application>Microsoft Office PowerPoint</Application>
  <PresentationFormat>On-screen Show (4:3)</PresentationFormat>
  <Paragraphs>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PowerPoint Presentation</vt:lpstr>
      <vt:lpstr>PowerPoint Presentation</vt:lpstr>
      <vt:lpstr>PowerPoint Presentation</vt:lpstr>
      <vt:lpstr>PowerPoint Presentation</vt:lpstr>
      <vt:lpstr>PowerPoint Presentation</vt:lpstr>
      <vt:lpstr> Complexul Stonehenge (sudul Angliei), folosit, probabil, pentru stabilirea solstiţiilor de iarnă şi de vară şi pentru prezicerea eclipselor.</vt:lpstr>
      <vt:lpstr>PowerPoint Presentation</vt:lpstr>
      <vt:lpstr>PowerPoint Presentation</vt:lpstr>
      <vt:lpstr>Piramida lui Kukulkan (Mexic, sec. al XII-lea d. Hr.)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Universul   elemente de astronomie</dc:title>
  <dc:creator>Man.Octavian</dc:creator>
  <cp:lastModifiedBy>Man.Octavian</cp:lastModifiedBy>
  <cp:revision>31</cp:revision>
  <dcterms:created xsi:type="dcterms:W3CDTF">2006-08-16T00:00:00Z</dcterms:created>
  <dcterms:modified xsi:type="dcterms:W3CDTF">2021-06-22T20:14:04Z</dcterms:modified>
</cp:coreProperties>
</file>