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1" r:id="rId3"/>
    <p:sldId id="269" r:id="rId4"/>
    <p:sldId id="270" r:id="rId5"/>
    <p:sldId id="266" r:id="rId6"/>
    <p:sldId id="268" r:id="rId7"/>
    <p:sldId id="272" r:id="rId8"/>
    <p:sldId id="273" r:id="rId9"/>
    <p:sldId id="276" r:id="rId10"/>
    <p:sldId id="274" r:id="rId11"/>
    <p:sldId id="277" r:id="rId12"/>
    <p:sldId id="278" r:id="rId13"/>
    <p:sldId id="279" r:id="rId14"/>
    <p:sldId id="280" r:id="rId15"/>
    <p:sldId id="281" r:id="rId16"/>
    <p:sldId id="275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UNIVERSUL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3C863-A1B8-4112-A550-7BB736AD796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E7869-A576-40D3-89E0-8D10F741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941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UNIVERSUL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C1CF-054D-436A-927D-2E35C8253F5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8C96-0143-4D8F-BE25-CD14164C8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718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8C96-0143-4D8F-BE25-CD14164C8B2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UNIVERSUL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6AEB-B712-44DE-A6AE-A54377A25516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D7EB-F64E-4B68-8850-587906E54260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3782-E721-4D58-9864-EB4A82E4AC45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F50-498F-4730-89C5-F62471C2D59E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C62F-10A8-4C52-A3B4-48B61881980D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6BB-A399-4071-85F9-F2F37E10DA06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9BC0-E117-4835-BFA2-634E7707B7B8}" type="datetime1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4564-97EC-44EB-BEDA-EDED40EB0339}" type="datetime1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DE7D-1A78-4D57-9DE4-6BE474263841}" type="datetime1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C643-B297-4132-A1E0-C1AFD25A3E8F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60-BCEB-4D66-A612-2750F94B4ABF}" type="datetime1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ECA9428-D9B1-4311-9741-79B6B2D77BBC}" type="datetime1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o-RO" sz="4000" dirty="0" smtClean="0"/>
          </a:p>
          <a:p>
            <a:pPr marL="0" indent="0" algn="ctr">
              <a:buNone/>
            </a:pPr>
            <a:r>
              <a:rPr lang="ro-RO" sz="4000" dirty="0" smtClean="0"/>
              <a:t>3. Astronomia </a:t>
            </a:r>
            <a:r>
              <a:rPr lang="ro-RO" sz="4000" dirty="0"/>
              <a:t>în epoca modernă</a:t>
            </a:r>
            <a:endParaRPr lang="ro-RO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5600" cy="365125"/>
          </a:xfrm>
        </p:spPr>
        <p:txBody>
          <a:bodyPr/>
          <a:lstStyle/>
          <a:p>
            <a:r>
              <a:rPr lang="en-US" dirty="0" smtClean="0"/>
              <a:t>Prof. Octavian 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o-RO" sz="4800" dirty="0" smtClean="0"/>
              <a:t>	</a:t>
            </a:r>
          </a:p>
          <a:p>
            <a:pPr marL="0" indent="0" algn="just">
              <a:buNone/>
            </a:pP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ohannes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Kepler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 un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matematician</a:t>
            </a:r>
            <a:r>
              <a:rPr lang="ro-RO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astronom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 teolog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a formulat și confirmat legile mișcării planetelor (Legile lui Kepler). În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matematică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considerat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unul dintre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calculului integral.</a:t>
            </a:r>
          </a:p>
          <a:p>
            <a:pPr marL="0" indent="0" algn="just">
              <a:buNone/>
            </a:pP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 a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formulat mai multe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ipoteze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geometrice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având ca scop explicarea depărtării dintre orbitele celor cinci planete cunoscute în acel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(Mercur, Venus, Marte, Jupiter și Saturn). Kepler consideră că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oarele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exercită o forță care scade proporțional o dată cu îndepărtarea de o planetă: „Planetele se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mișcă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o traiectorie eliptică, în centrul căreia se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oarele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enunță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sa lege a mișcării 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planetelor),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publicată în lucrarea 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Mysterium Cosmographicum</a:t>
            </a: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(„Misterul lumii cosmice”, 1596).</a:t>
            </a:r>
          </a:p>
          <a:p>
            <a:pPr marL="0" indent="0" algn="just">
              <a:buNone/>
            </a:pPr>
            <a:r>
              <a:rPr lang="ro-RO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6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primeşte şi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acceptă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oferta de a lucra ca asistent al lui Tycho Brahe, astronom al curții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imperiale.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moartea lui Brahe, Kepler, în lucrarea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Astronomia Nova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(„Astronomia nouă”, 1609), publică rezultatele cercetărilor asupra elipsei planetei Marte și enunță a doua lege: „Cu cât o planetă este mai aproape de Soare, cu atât se mișcă mai repede”. În lucrarea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Harmonices Mundi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(„Armonia lumii”, 1619), enunță a treia lege a mișcării planetelor: „Pătratul timpului de revoluție este proporțional cu puterea a treia a distanței medii dintre o planetă și Soare”.</a:t>
            </a: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operă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importantă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Tabulae Rudolfinae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(1627), care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uprinde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tabele ce descriu mișcările planetelor. Ea va constitui baza oricărui calcul astronomic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 următoarele două secole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Isaac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folosi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observațiile lui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în lucrările sale despre gravitaţie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4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4191000"/>
            <a:ext cx="6400800" cy="1447800"/>
          </a:xfrm>
        </p:spPr>
        <p:txBody>
          <a:bodyPr>
            <a:normAutofit/>
          </a:bodyPr>
          <a:lstStyle/>
          <a:p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Galileo Galilei</a:t>
            </a:r>
          </a:p>
          <a:p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(1564-1642)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143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2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 un fizician, matematician, astronom și filosof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italian. Galileo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fost numit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părintele științei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A fost unul dintre fondatorii fizicii/mecanicii moderne.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construit un telescop terestru, luneta, cu care a observat minuţios cerul.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observat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planetei Venus,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descoperi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mari patru sateliți ai lui Jupiter (denumiți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ulterior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sateliți galileeni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și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studiat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petel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solare.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Galileo a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susțin</a:t>
            </a:r>
            <a:r>
              <a:rPr lang="ro-RO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teoria 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heliocentris</a:t>
            </a:r>
            <a:r>
              <a:rPr lang="ro-RO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tă.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Lui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se atribuie şi un model modern de busolă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5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 smtClean="0"/>
              <a:t>	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14400" y="4953000"/>
            <a:ext cx="7772400" cy="990600"/>
          </a:xfrm>
        </p:spPr>
        <p:txBody>
          <a:bodyPr/>
          <a:lstStyle/>
          <a:p>
            <a:r>
              <a:rPr lang="ro-RO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Isaac Newton</a:t>
            </a:r>
            <a:br>
              <a:rPr lang="ro-RO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(1643-1727)</a:t>
            </a:r>
            <a:endParaRPr lang="en-US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6364"/>
            <a:ext cx="337531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3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Isaac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dintre cei mai mari oameni de ştiinţă, din  toate timpurile. A fost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alchimist, teolog,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matematician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fizician și astronom, președinte al Royal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cel mai important for ştiinţific al timpului.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Isaac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originea teoriilor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revoluționa știința, în domeniul opticii, matematicii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mecanicii.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1687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publicat lucrarea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Philosophiae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 Principia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care a descris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atracției universale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creat bazele mecanicii clasice. 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contribuit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 calculului diferențial și a celui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integral.</a:t>
            </a:r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 el a arătat că lumina albă este o lumină compusă din radiații </a:t>
            </a:r>
            <a:r>
              <a:rPr lang="vi-VN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monocromatice</a:t>
            </a:r>
            <a:r>
              <a:rPr lang="ro-RO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şi a susţinut teoria corpusculară a luminii.</a:t>
            </a:r>
            <a:endParaRPr lang="ro-R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utilizat legile fizicii în astronomie. El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demonstrat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primul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gravitaţiei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guvernează atât mișcarea globului terestru, cât și a altor corpuri cerești,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arătâ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orbitele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acestora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 fi nu numai eliptice,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hiperbolice sau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parabolice.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construit un telescop cu reflexie, care-i poartă numele.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1200" dirty="0" smtClean="0"/>
              <a:t>	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Edmond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Halley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(1656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1742)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fost un astronom, matematician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geograf și meteorolog englez. El a descoperit metoda de măsurare a distanței dintre două stele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eplasare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paralaxă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umele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său a fost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Comet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Halley. Această cometă apare pe cer odată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de ani.</a:t>
            </a: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Î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anul 1705, a publicat o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Synopsis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Astronomia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Cometicae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care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arăt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 unele comete apărute în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1531, 1607 și 1682, sunt de fapt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apariţii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aceleași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comete, care avea să revină (după cum a prezis el) în 1758.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păcate,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Halley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a trăit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pâ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acea dată, dar cometa şi-a făcut apariţia aşa cum el calculase.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Frederick William Herschel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Friedrich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Wilhelm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Herschel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1738-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822)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fost un astronom, inventator și muzician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britanic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origine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nă.</a:t>
            </a: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Studiind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muzicală, Herschel ajunge de la matematică la studii astronomice și optice.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onstruiește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tip nou de telescop, cu ajutorul căruia reușește să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descopere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13 martie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1781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planeta Uranus.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descoperit mișcarea sistemului solar față de celelalte stele din Calea Lactee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1783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determinat direcția acestei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mișcări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anul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1787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descoper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 sateliți ai planetei Uranus (Titania și Oberon), iar în 1789 doi sateliți ai planetei Saturn (Mimas și Enceladus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1800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pus în evidenţă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radiațiile infraroșii.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9248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ro-RO" dirty="0" smtClean="0"/>
              <a:t>	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Huggins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(1824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fost un astronom englez, cunoscut pentru munca de pionier în spectroscopia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astronomică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Astronomul american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Edwin Hubble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(1889-1953) a determinat distanţa până la nebuloasa din Andromeda, constatând că aceasta este o galaxie asemănătoare Căii Lactee. El a observat un număr mare de alte galaxii şi a descoperit că acestea se depărtează de Pământ cu atât mai repede, cu cât distanţa lor faţă de Terra este mai mare. A apărut, astfel, teoria expansiunii Universului şi a exploziei primordiale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Georges Lemaître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(1894-1966) a fost un preot şi fizician belgian. El a emis ipoteza Big Bang-ului şi a creat teoria expansiunii Universului (înaintea lui Hubble).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0" y="17526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o-RO" dirty="0" smtClean="0"/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3124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dirty="0" smtClean="0"/>
              <a:t>1.</a:t>
            </a:r>
            <a:r>
              <a:rPr lang="ro-RO" dirty="0" smtClean="0"/>
              <a:t> </a:t>
            </a:r>
            <a:r>
              <a:rPr lang="vi-VN" dirty="0" smtClean="0"/>
              <a:t>Astronomia</a:t>
            </a:r>
            <a:r>
              <a:rPr lang="vi-VN" dirty="0"/>
              <a:t>. O introducere în universul stelelor – Komet Verlag GmbH;</a:t>
            </a:r>
          </a:p>
          <a:p>
            <a:pPr algn="just"/>
            <a:r>
              <a:rPr lang="vi-VN" dirty="0" smtClean="0"/>
              <a:t>2.</a:t>
            </a:r>
            <a:r>
              <a:rPr lang="ro-RO" dirty="0" smtClean="0"/>
              <a:t> </a:t>
            </a:r>
            <a:r>
              <a:rPr lang="vi-VN" dirty="0" smtClean="0"/>
              <a:t>Spaţiul </a:t>
            </a:r>
            <a:r>
              <a:rPr lang="vi-VN" dirty="0"/>
              <a:t>cosmic. Stele. Planete. Univers – NGV;</a:t>
            </a:r>
          </a:p>
          <a:p>
            <a:pPr algn="just"/>
            <a:r>
              <a:rPr lang="vi-VN" dirty="0" smtClean="0"/>
              <a:t>3.</a:t>
            </a:r>
            <a:r>
              <a:rPr lang="ro-RO" dirty="0" smtClean="0"/>
              <a:t> </a:t>
            </a:r>
            <a:r>
              <a:rPr lang="vi-VN" dirty="0" smtClean="0"/>
              <a:t>Pământul </a:t>
            </a:r>
            <a:r>
              <a:rPr lang="vi-VN" dirty="0"/>
              <a:t>ca planetă – Ed. Albatros, Bucureşti, 1982;</a:t>
            </a:r>
          </a:p>
          <a:p>
            <a:pPr algn="just"/>
            <a:r>
              <a:rPr lang="vi-VN" dirty="0" smtClean="0"/>
              <a:t>4.</a:t>
            </a:r>
            <a:r>
              <a:rPr lang="ro-RO" dirty="0" smtClean="0"/>
              <a:t> </a:t>
            </a:r>
            <a:r>
              <a:rPr lang="vi-VN" dirty="0" smtClean="0"/>
              <a:t>BANG</a:t>
            </a:r>
            <a:r>
              <a:rPr lang="vi-VN" dirty="0"/>
              <a:t>!  Istoria completă a Universului – B. May, P. Moore, C. Lintott, Ed. RAO, Bucureşti, 2007;</a:t>
            </a:r>
          </a:p>
          <a:p>
            <a:pPr algn="just"/>
            <a:r>
              <a:rPr lang="ro-RO" dirty="0" smtClean="0"/>
              <a:t>5. </a:t>
            </a:r>
            <a:r>
              <a:rPr lang="vi-VN" dirty="0" smtClean="0"/>
              <a:t>Universul</a:t>
            </a:r>
            <a:r>
              <a:rPr lang="vi-VN" dirty="0"/>
              <a:t>. Ghid vizual complet – coord. M. Rees, Ed. RAO, Bucureşti, </a:t>
            </a:r>
            <a:r>
              <a:rPr lang="vi-VN" dirty="0" smtClean="0"/>
              <a:t>2008</a:t>
            </a:r>
            <a:r>
              <a:rPr lang="ro-RO" dirty="0" smtClean="0"/>
              <a:t>;</a:t>
            </a:r>
          </a:p>
          <a:p>
            <a:pPr algn="just"/>
            <a:r>
              <a:rPr lang="ro-RO" dirty="0" smtClean="0"/>
              <a:t>6. Astrofizica pentru cei grăbiţi – Neil deGrasse Tyson, Ed. Trei, Bucureşti, 2017;</a:t>
            </a:r>
          </a:p>
          <a:p>
            <a:pPr algn="just"/>
            <a:r>
              <a:rPr lang="ro-RO" dirty="0" smtClean="0"/>
              <a:t>7. Wikipedia.	</a:t>
            </a:r>
            <a:endParaRPr lang="vi-VN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63912"/>
          </a:xfrm>
        </p:spPr>
        <p:txBody>
          <a:bodyPr/>
          <a:lstStyle/>
          <a:p>
            <a:r>
              <a:rPr lang="ro-RO" dirty="0" smtClean="0"/>
              <a:t>Bibliografie: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6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dirty="0" smtClean="0"/>
              <a:t>	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Evul Mediu, s-a dezvoltat astronomia observaţională.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Ulugh Beg (1394-1449) din Mongolia, întocmeşte un catalog nou, precis, al poziţiilor stelelor vizibile cu ochiul liber, primul după cel al lui Hipparh.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5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400800" cy="990600"/>
          </a:xfrm>
        </p:spPr>
        <p:txBody>
          <a:bodyPr>
            <a:normAutofit/>
          </a:bodyPr>
          <a:lstStyle/>
          <a:p>
            <a:r>
              <a:rPr lang="ro-RO" sz="2000" dirty="0" smtClean="0">
                <a:solidFill>
                  <a:schemeClr val="tx1"/>
                </a:solidFill>
              </a:rPr>
              <a:t>Nicolaus Copernicus</a:t>
            </a:r>
          </a:p>
          <a:p>
            <a:r>
              <a:rPr lang="ro-RO" sz="2000" dirty="0" smtClean="0">
                <a:solidFill>
                  <a:schemeClr val="tx1"/>
                </a:solidFill>
              </a:rPr>
              <a:t>(1473-1543)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2971800" cy="345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0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Nicolaus Copernic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 născut la 19 februarie 1473, în oraşul Torun, aflat astăzi în Polonia.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Astronom,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matematician şi economist, preot şi prelat catolic, a dezvoltat teoria heliocentrică a sistemului solar.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După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patru ani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petrecuţi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Universitatea din Cracovia, pleacă în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 studi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dreptul canonic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medicina şi literatura clasică,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Universitatea din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Bologna.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 a citit despre ideea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filozofului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grec Aristarh din Samos,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înainte, afirmase că Pământul şi celelalte planete se rotesc în jurul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Soarelui.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 acolo,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începe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se intereseze de astronomie şi geografie.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9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365125"/>
          </a:xfrm>
        </p:spPr>
        <p:txBody>
          <a:bodyPr/>
          <a:lstStyle/>
          <a:p>
            <a:r>
              <a:rPr lang="en-US" dirty="0" smtClean="0"/>
              <a:t>Prof. Octavian 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1512 şi 1530,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lucre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opera sa fundamentală, "De Revolutionibus Orbium Coelestium" ("Despre mişcările de revoluţie ale corpurilor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cereşti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tratatul său, Copernic reia o veche ipoteză heliocentrică, deja susţinută de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ofii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pitagoreici, şi descrie cele trei tipuri de mişcări ale Pământului: în jurul axei (rotaţie), în jurul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oarelui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(revoluţie) şi în raport cu planul eliptic, menţinând teza aristotelo-ptolemeică asupra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niversului finit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delimitat pe cer de stelele fixe.</a:t>
            </a:r>
          </a:p>
          <a:p>
            <a:pPr marL="0" indent="0" algn="just">
              <a:buNone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1543 şi 1600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puţini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adepţii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sistemului copernician, cei mai renumiţi fiind Galileo Galilei şi Johannes Kepler. Abia după sfârşitul secolului al XVII-lea, odată cu apariţia lucrărilor lui Isaac Newton asupra mecanicii cereşti, sistemul copernician a fost admis de majoritatea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învăţaţ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ilor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europeni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4495800"/>
            <a:ext cx="6400800" cy="1143000"/>
          </a:xfrm>
        </p:spPr>
        <p:txBody>
          <a:bodyPr>
            <a:normAutofit/>
          </a:bodyPr>
          <a:lstStyle/>
          <a:p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Tycho Brahe</a:t>
            </a:r>
          </a:p>
          <a:p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(1546-1601)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2771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1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1200" dirty="0" smtClean="0"/>
              <a:t>	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Tycho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Brahe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 un astronom și matematician danez. A adus contribuții importante în observarea și măsurarea exactă a mișcării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planetelor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precum și la catalogarea a peste 800 de stele. Datele adunate de el au depășit în exactitate toate măsurătorile astronomice anterioare inventării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telescopului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Brahe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trăgea dintr-o familie de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nobili.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studiat retorica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filosofi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alchimia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medicina și astronomia.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pasionat de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observarea stelelor și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fenomenelor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cerești.</a:t>
            </a:r>
          </a:p>
          <a:p>
            <a:pPr marL="0" indent="0" algn="just">
              <a:buNone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1571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amenajează un spaţiu pentru o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bservații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astronomice. Telescopul nu era încă inventat și Brahe determină poziția stelelor și planetelor cu ajutorul unui compas și al unui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cadran” special conceput de el, constatând multe greșeli în datele existente.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Regele ţării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ajută să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construi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ască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observator astronomic pe insula Hven (1576), unde Brahe își face observațiile timp de 20 de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6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dirty="0" smtClean="0"/>
              <a:t>	</a:t>
            </a:r>
          </a:p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 observațiilor sale amănunțite, Brahe nu a acceptat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totalitate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heliocentrică 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niversului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 s-a situat pe o poziție de compromis, după care Pământul rămâne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nemișcat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timp ce planetele se învârtesc în jurul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Soarelui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rândul lui - împreună cu globul ceresc - înconjoară Pământul în timpul unei zile.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său, Johannes Kepler, a folosit multe din observațiile lui Brahe în formularea legilor sale („Legile lui Kepler”) asupra mișcării planetelor.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6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Octavian 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400800" cy="1219200"/>
          </a:xfrm>
        </p:spPr>
        <p:txBody>
          <a:bodyPr>
            <a:normAutofit/>
          </a:bodyPr>
          <a:lstStyle/>
          <a:p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Johannes Kepler</a:t>
            </a:r>
          </a:p>
          <a:p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(1571-1630)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2995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60672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628</TotalTime>
  <Words>242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Isaac Newton (1643-1727)</vt:lpstr>
      <vt:lpstr>PowerPoint Presentation</vt:lpstr>
      <vt:lpstr>PowerPoint Presentation</vt:lpstr>
      <vt:lpstr>PowerPoint Presentation</vt:lpstr>
      <vt:lpstr>PowerPoint Presentation</vt:lpstr>
      <vt:lpstr>Bibliografie: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Universul</dc:title>
  <dc:creator>Man.Octavian</dc:creator>
  <cp:lastModifiedBy>Man.Octavian</cp:lastModifiedBy>
  <cp:revision>59</cp:revision>
  <dcterms:created xsi:type="dcterms:W3CDTF">2006-08-16T00:00:00Z</dcterms:created>
  <dcterms:modified xsi:type="dcterms:W3CDTF">2021-06-22T20:14:32Z</dcterms:modified>
</cp:coreProperties>
</file>