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50D3AC0-E311-4CEE-B820-0E30B4A4F131}" type="datetimeFigureOut">
              <a:rPr lang="ro-RO" smtClean="0"/>
              <a:t>13.10.2012</a:t>
            </a:fld>
            <a:endParaRPr lang="ro-RO"/>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ro-RO"/>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CEE0FC1-FBA8-4D39-9230-312E8E805DBC}"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0D3AC0-E311-4CEE-B820-0E30B4A4F131}" type="datetimeFigureOut">
              <a:rPr lang="ro-RO" smtClean="0"/>
              <a:t>13.10.2012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CEE0FC1-FBA8-4D39-9230-312E8E805DBC}"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0D3AC0-E311-4CEE-B820-0E30B4A4F131}" type="datetimeFigureOut">
              <a:rPr lang="ro-RO" smtClean="0"/>
              <a:t>13.10.2012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CEE0FC1-FBA8-4D39-9230-312E8E805DBC}"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350D3AC0-E311-4CEE-B820-0E30B4A4F131}" type="datetimeFigureOut">
              <a:rPr lang="ro-RO" smtClean="0"/>
              <a:t>13.10.2012</a:t>
            </a:fld>
            <a:endParaRPr lang="ro-RO"/>
          </a:p>
        </p:txBody>
      </p:sp>
      <p:sp>
        <p:nvSpPr>
          <p:cNvPr id="5" name="Footer Placeholder 4"/>
          <p:cNvSpPr>
            <a:spLocks noGrp="1"/>
          </p:cNvSpPr>
          <p:nvPr>
            <p:ph type="ftr" sz="quarter" idx="11"/>
          </p:nvPr>
        </p:nvSpPr>
        <p:spPr>
          <a:xfrm>
            <a:off x="457200" y="6480969"/>
            <a:ext cx="4260056" cy="300831"/>
          </a:xfrm>
        </p:spPr>
        <p:txBody>
          <a:bodyPr/>
          <a:lstStyle/>
          <a:p>
            <a:endParaRPr lang="ro-RO"/>
          </a:p>
        </p:txBody>
      </p:sp>
      <p:sp>
        <p:nvSpPr>
          <p:cNvPr id="6" name="Slide Number Placeholder 5"/>
          <p:cNvSpPr>
            <a:spLocks noGrp="1"/>
          </p:cNvSpPr>
          <p:nvPr>
            <p:ph type="sldNum" sz="quarter" idx="12"/>
          </p:nvPr>
        </p:nvSpPr>
        <p:spPr/>
        <p:txBody>
          <a:bodyPr/>
          <a:lstStyle/>
          <a:p>
            <a:fld id="{ECEE0FC1-FBA8-4D39-9230-312E8E805DBC}"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350D3AC0-E311-4CEE-B820-0E30B4A4F131}" type="datetimeFigureOut">
              <a:rPr lang="ro-RO" smtClean="0"/>
              <a:t>13.10.2012</a:t>
            </a:fld>
            <a:endParaRPr lang="ro-RO"/>
          </a:p>
        </p:txBody>
      </p:sp>
      <p:sp>
        <p:nvSpPr>
          <p:cNvPr id="5" name="Footer Placeholder 4"/>
          <p:cNvSpPr>
            <a:spLocks noGrp="1"/>
          </p:cNvSpPr>
          <p:nvPr>
            <p:ph type="ftr" sz="quarter" idx="11"/>
          </p:nvPr>
        </p:nvSpPr>
        <p:spPr>
          <a:xfrm>
            <a:off x="2619376" y="6480969"/>
            <a:ext cx="4260056" cy="300831"/>
          </a:xfrm>
        </p:spPr>
        <p:txBody>
          <a:bodyPr/>
          <a:lstStyle/>
          <a:p>
            <a:endParaRPr lang="ro-RO"/>
          </a:p>
        </p:txBody>
      </p:sp>
      <p:sp>
        <p:nvSpPr>
          <p:cNvPr id="6" name="Slide Number Placeholder 5"/>
          <p:cNvSpPr>
            <a:spLocks noGrp="1"/>
          </p:cNvSpPr>
          <p:nvPr>
            <p:ph type="sldNum" sz="quarter" idx="12"/>
          </p:nvPr>
        </p:nvSpPr>
        <p:spPr>
          <a:xfrm>
            <a:off x="8451056" y="809624"/>
            <a:ext cx="502920" cy="300831"/>
          </a:xfrm>
        </p:spPr>
        <p:txBody>
          <a:bodyPr/>
          <a:lstStyle/>
          <a:p>
            <a:fld id="{ECEE0FC1-FBA8-4D39-9230-312E8E805DBC}" type="slidenum">
              <a:rPr lang="ro-RO" smtClean="0"/>
              <a:t>‹#›</a:t>
            </a:fld>
            <a:endParaRPr lang="ro-RO"/>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50D3AC0-E311-4CEE-B820-0E30B4A4F131}" type="datetimeFigureOut">
              <a:rPr lang="ro-RO" smtClean="0"/>
              <a:t>13.10.2012</a:t>
            </a:fld>
            <a:endParaRPr lang="ro-RO"/>
          </a:p>
        </p:txBody>
      </p:sp>
      <p:sp>
        <p:nvSpPr>
          <p:cNvPr id="6" name="Footer Placeholder 5"/>
          <p:cNvSpPr>
            <a:spLocks noGrp="1"/>
          </p:cNvSpPr>
          <p:nvPr>
            <p:ph type="ftr" sz="quarter" idx="11"/>
          </p:nvPr>
        </p:nvSpPr>
        <p:spPr>
          <a:xfrm>
            <a:off x="457200" y="6480969"/>
            <a:ext cx="4260056" cy="301752"/>
          </a:xfrm>
        </p:spPr>
        <p:txBody>
          <a:bodyPr/>
          <a:lstStyle/>
          <a:p>
            <a:endParaRPr lang="ro-RO"/>
          </a:p>
        </p:txBody>
      </p:sp>
      <p:sp>
        <p:nvSpPr>
          <p:cNvPr id="7" name="Slide Number Placeholder 6"/>
          <p:cNvSpPr>
            <a:spLocks noGrp="1"/>
          </p:cNvSpPr>
          <p:nvPr>
            <p:ph type="sldNum" sz="quarter" idx="12"/>
          </p:nvPr>
        </p:nvSpPr>
        <p:spPr>
          <a:xfrm>
            <a:off x="7589520" y="6480969"/>
            <a:ext cx="502920" cy="301752"/>
          </a:xfrm>
        </p:spPr>
        <p:txBody>
          <a:bodyPr/>
          <a:lstStyle/>
          <a:p>
            <a:fld id="{ECEE0FC1-FBA8-4D39-9230-312E8E805DBC}"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50D3AC0-E311-4CEE-B820-0E30B4A4F131}" type="datetimeFigureOut">
              <a:rPr lang="ro-RO" smtClean="0"/>
              <a:t>13.10.2012</a:t>
            </a:fld>
            <a:endParaRPr lang="ro-RO"/>
          </a:p>
        </p:txBody>
      </p:sp>
      <p:sp>
        <p:nvSpPr>
          <p:cNvPr id="8" name="Footer Placeholder 7"/>
          <p:cNvSpPr>
            <a:spLocks noGrp="1"/>
          </p:cNvSpPr>
          <p:nvPr>
            <p:ph type="ftr" sz="quarter" idx="11"/>
          </p:nvPr>
        </p:nvSpPr>
        <p:spPr>
          <a:xfrm>
            <a:off x="457200" y="6480969"/>
            <a:ext cx="4261104" cy="301752"/>
          </a:xfrm>
        </p:spPr>
        <p:txBody>
          <a:bodyPr/>
          <a:lstStyle/>
          <a:p>
            <a:endParaRPr lang="ro-RO"/>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CEE0FC1-FBA8-4D39-9230-312E8E805DBC}" type="slidenum">
              <a:rPr lang="ro-RO" smtClean="0"/>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0D3AC0-E311-4CEE-B820-0E30B4A4F131}" type="datetimeFigureOut">
              <a:rPr lang="ro-RO" smtClean="0"/>
              <a:t>13.10.2012</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ECEE0FC1-FBA8-4D39-9230-312E8E805DBC}"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50D3AC0-E311-4CEE-B820-0E30B4A4F131}" type="datetimeFigureOut">
              <a:rPr lang="ro-RO" smtClean="0"/>
              <a:t>13.10.2012</a:t>
            </a:fld>
            <a:endParaRPr lang="ro-RO"/>
          </a:p>
        </p:txBody>
      </p:sp>
      <p:sp>
        <p:nvSpPr>
          <p:cNvPr id="3" name="Footer Placeholder 2"/>
          <p:cNvSpPr>
            <a:spLocks noGrp="1"/>
          </p:cNvSpPr>
          <p:nvPr>
            <p:ph type="ftr" sz="quarter" idx="11"/>
          </p:nvPr>
        </p:nvSpPr>
        <p:spPr>
          <a:xfrm>
            <a:off x="457200" y="6481890"/>
            <a:ext cx="4260056" cy="300831"/>
          </a:xfrm>
        </p:spPr>
        <p:txBody>
          <a:bodyPr/>
          <a:lstStyle/>
          <a:p>
            <a:endParaRPr lang="ro-RO"/>
          </a:p>
        </p:txBody>
      </p:sp>
      <p:sp>
        <p:nvSpPr>
          <p:cNvPr id="4" name="Slide Number Placeholder 3"/>
          <p:cNvSpPr>
            <a:spLocks noGrp="1"/>
          </p:cNvSpPr>
          <p:nvPr>
            <p:ph type="sldNum" sz="quarter" idx="12"/>
          </p:nvPr>
        </p:nvSpPr>
        <p:spPr>
          <a:xfrm>
            <a:off x="7589520" y="6480969"/>
            <a:ext cx="502920" cy="301752"/>
          </a:xfrm>
        </p:spPr>
        <p:txBody>
          <a:bodyPr/>
          <a:lstStyle/>
          <a:p>
            <a:fld id="{ECEE0FC1-FBA8-4D39-9230-312E8E805DBC}"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50D3AC0-E311-4CEE-B820-0E30B4A4F131}" type="datetimeFigureOut">
              <a:rPr lang="ro-RO" smtClean="0"/>
              <a:t>13.10.2012</a:t>
            </a:fld>
            <a:endParaRPr lang="ro-RO"/>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ro-RO"/>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CEE0FC1-FBA8-4D39-9230-312E8E805DBC}" type="slidenum">
              <a:rPr lang="ro-RO" smtClean="0"/>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350D3AC0-E311-4CEE-B820-0E30B4A4F131}" type="datetimeFigureOut">
              <a:rPr lang="ro-RO" smtClean="0"/>
              <a:t>13.10.2012</a:t>
            </a:fld>
            <a:endParaRPr lang="ro-RO"/>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ro-RO"/>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CEE0FC1-FBA8-4D39-9230-312E8E805DBC}" type="slidenum">
              <a:rPr lang="ro-RO" smtClean="0"/>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50D3AC0-E311-4CEE-B820-0E30B4A4F131}" type="datetimeFigureOut">
              <a:rPr lang="ro-RO" smtClean="0"/>
              <a:t>13.10.2012</a:t>
            </a:fld>
            <a:endParaRPr lang="ro-RO"/>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o-RO"/>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CEE0FC1-FBA8-4D39-9230-312E8E805DBC}" type="slidenum">
              <a:rPr lang="ro-RO" smtClean="0"/>
              <a:t>‹#›</a:t>
            </a:fld>
            <a:endParaRPr lang="ro-RO"/>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en-US" sz="7200" dirty="0" err="1" smtClean="0">
                <a:solidFill>
                  <a:schemeClr val="bg1">
                    <a:lumMod val="95000"/>
                    <a:lumOff val="5000"/>
                  </a:schemeClr>
                </a:solidFill>
              </a:rPr>
              <a:t>Proiect</a:t>
            </a:r>
            <a:r>
              <a:rPr lang="en-US" sz="7200" dirty="0" smtClean="0">
                <a:solidFill>
                  <a:schemeClr val="bg1">
                    <a:lumMod val="95000"/>
                    <a:lumOff val="5000"/>
                  </a:schemeClr>
                </a:solidFill>
              </a:rPr>
              <a:t> la </a:t>
            </a:r>
            <a:r>
              <a:rPr lang="en-US" sz="7200" dirty="0" err="1" smtClean="0">
                <a:solidFill>
                  <a:schemeClr val="bg1">
                    <a:lumMod val="95000"/>
                    <a:lumOff val="5000"/>
                  </a:schemeClr>
                </a:solidFill>
              </a:rPr>
              <a:t>Fizica</a:t>
            </a:r>
            <a:endParaRPr lang="ro-RO" sz="7200" dirty="0">
              <a:solidFill>
                <a:schemeClr val="bg1">
                  <a:lumMod val="95000"/>
                  <a:lumOff val="5000"/>
                </a:schemeClr>
              </a:solidFill>
            </a:endParaRPr>
          </a:p>
        </p:txBody>
      </p:sp>
      <p:sp>
        <p:nvSpPr>
          <p:cNvPr id="3" name="Subtitle 2"/>
          <p:cNvSpPr>
            <a:spLocks noGrp="1"/>
          </p:cNvSpPr>
          <p:nvPr>
            <p:ph type="subTitle" idx="1"/>
          </p:nvPr>
        </p:nvSpPr>
        <p:spPr/>
        <p:txBody>
          <a:bodyPr/>
          <a:lstStyle/>
          <a:p>
            <a:r>
              <a:rPr lang="en-US" dirty="0" err="1" smtClean="0">
                <a:solidFill>
                  <a:schemeClr val="accent1">
                    <a:lumMod val="60000"/>
                    <a:lumOff val="40000"/>
                  </a:schemeClr>
                </a:solidFill>
              </a:rPr>
              <a:t>Elev:Florea</a:t>
            </a:r>
            <a:r>
              <a:rPr lang="en-US" dirty="0" smtClean="0">
                <a:solidFill>
                  <a:schemeClr val="accent1">
                    <a:lumMod val="60000"/>
                    <a:lumOff val="40000"/>
                  </a:schemeClr>
                </a:solidFill>
              </a:rPr>
              <a:t>  </a:t>
            </a:r>
            <a:r>
              <a:rPr lang="en-US" dirty="0" err="1" smtClean="0">
                <a:solidFill>
                  <a:schemeClr val="accent1">
                    <a:lumMod val="60000"/>
                    <a:lumOff val="40000"/>
                  </a:schemeClr>
                </a:solidFill>
              </a:rPr>
              <a:t>Ionela</a:t>
            </a:r>
            <a:endParaRPr lang="en-US" dirty="0" smtClean="0">
              <a:solidFill>
                <a:schemeClr val="accent1">
                  <a:lumMod val="60000"/>
                  <a:lumOff val="40000"/>
                </a:schemeClr>
              </a:solidFill>
            </a:endParaRPr>
          </a:p>
          <a:p>
            <a:r>
              <a:rPr lang="en-US" dirty="0" err="1" smtClean="0">
                <a:solidFill>
                  <a:schemeClr val="accent1">
                    <a:lumMod val="60000"/>
                    <a:lumOff val="40000"/>
                  </a:schemeClr>
                </a:solidFill>
              </a:rPr>
              <a:t>Profesor:Andrei</a:t>
            </a:r>
            <a:r>
              <a:rPr lang="en-US" dirty="0" smtClean="0">
                <a:solidFill>
                  <a:schemeClr val="accent1">
                    <a:lumMod val="60000"/>
                    <a:lumOff val="40000"/>
                  </a:schemeClr>
                </a:solidFill>
              </a:rPr>
              <a:t>  </a:t>
            </a:r>
            <a:r>
              <a:rPr lang="en-US" dirty="0" err="1" smtClean="0">
                <a:solidFill>
                  <a:schemeClr val="accent1">
                    <a:lumMod val="60000"/>
                    <a:lumOff val="40000"/>
                  </a:schemeClr>
                </a:solidFill>
              </a:rPr>
              <a:t>Florina</a:t>
            </a:r>
            <a:endParaRPr lang="ro-RO" dirty="0">
              <a:solidFill>
                <a:schemeClr val="accent1">
                  <a:lumMod val="60000"/>
                  <a:lumOff val="40000"/>
                </a:schemeClr>
              </a:solidFill>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ro-RO" dirty="0" smtClean="0">
                <a:solidFill>
                  <a:schemeClr val="accent1">
                    <a:lumMod val="75000"/>
                  </a:schemeClr>
                </a:solidFill>
              </a:rPr>
              <a:t>Universitatea din Padova</a:t>
            </a:r>
            <a:endParaRPr lang="ro-RO" dirty="0">
              <a:solidFill>
                <a:schemeClr val="accent1">
                  <a:lumMod val="75000"/>
                </a:schemeClr>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4929190" y="1643050"/>
            <a:ext cx="4214809" cy="5214950"/>
          </a:xfrm>
          <a:prstGeom prst="rect">
            <a:avLst/>
          </a:prstGeom>
          <a:noFill/>
          <a:ln w="9525">
            <a:noFill/>
            <a:miter lim="800000"/>
            <a:headEnd/>
            <a:tailEnd/>
          </a:ln>
          <a:effectLst/>
        </p:spPr>
      </p:pic>
      <p:sp>
        <p:nvSpPr>
          <p:cNvPr id="5" name="Rectangle 4"/>
          <p:cNvSpPr/>
          <p:nvPr/>
        </p:nvSpPr>
        <p:spPr>
          <a:xfrm>
            <a:off x="0" y="1643050"/>
            <a:ext cx="4857752" cy="1631216"/>
          </a:xfrm>
          <a:prstGeom prst="rect">
            <a:avLst/>
          </a:prstGeom>
        </p:spPr>
        <p:txBody>
          <a:bodyPr wrap="square">
            <a:spAutoFit/>
          </a:bodyPr>
          <a:lstStyle/>
          <a:p>
            <a:r>
              <a:rPr lang="vi-VN" sz="2000" dirty="0" smtClean="0">
                <a:solidFill>
                  <a:schemeClr val="bg1"/>
                </a:solidFill>
              </a:rPr>
              <a:t>În 1591 tatăl lui Galileo Galilei a murit. Am văzut mai sus cât de mult a beneficiat Galileo Galiei de deciziile înţelepte ale tatălui său, dar mai ales de ajutorul lui financiar</a:t>
            </a:r>
            <a:endParaRPr lang="ro-RO" sz="2000" dirty="0">
              <a:solidFill>
                <a:schemeClr val="bg1"/>
              </a:solidFill>
            </a:endParaRPr>
          </a:p>
        </p:txBody>
      </p:sp>
      <p:sp>
        <p:nvSpPr>
          <p:cNvPr id="7" name="Rectangle 6"/>
          <p:cNvSpPr/>
          <p:nvPr/>
        </p:nvSpPr>
        <p:spPr>
          <a:xfrm>
            <a:off x="0" y="3143248"/>
            <a:ext cx="4929190" cy="3170099"/>
          </a:xfrm>
          <a:prstGeom prst="rect">
            <a:avLst/>
          </a:prstGeom>
        </p:spPr>
        <p:txBody>
          <a:bodyPr wrap="square">
            <a:spAutoFit/>
          </a:bodyPr>
          <a:lstStyle/>
          <a:p>
            <a:r>
              <a:rPr lang="vi-VN" sz="2000" dirty="0" smtClean="0">
                <a:solidFill>
                  <a:schemeClr val="bg1"/>
                </a:solidFill>
              </a:rPr>
              <a:t>Acum Galilei trebuia să aibă grijă nu doar de sine, ci şi de familia sa. Ori salariul la Universitatea din Pisa era foarte mic. Nu este de mirare că atunci când, în 1592, Galileo Galilei a primit o ofertă mult mai bănoasă de profesor universitar la Universitatea din Padova, a acceptat-o fără reţineri. Avea 28 de ani</a:t>
            </a:r>
            <a:endParaRPr lang="ro-RO" sz="2000" dirty="0">
              <a:solidFill>
                <a:schemeClr val="bg1"/>
              </a:solidFill>
            </a:endParaRPr>
          </a:p>
        </p:txBody>
      </p:sp>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Autofit/>
          </a:bodyPr>
          <a:lstStyle/>
          <a:p>
            <a:r>
              <a:rPr lang="vi-VN" sz="3200" dirty="0" smtClean="0">
                <a:solidFill>
                  <a:schemeClr val="accent1">
                    <a:lumMod val="75000"/>
                  </a:schemeClr>
                </a:solidFill>
              </a:rPr>
              <a:t>A treia descoperire ştiinţifică: luneta astronomică şi dovada că sistemul lui Copernic este corect</a:t>
            </a:r>
            <a:endParaRPr lang="ro-RO" sz="3200"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vi-VN" sz="2000" dirty="0" smtClean="0">
                <a:solidFill>
                  <a:schemeClr val="bg1"/>
                </a:solidFill>
              </a:rPr>
              <a:t>În vara anului 1609 Galileo Galilei era în vizită la Veneţia. Cum Veneţia era un oraş port foarte activ, Galilei putea primi foarte multe veşti înainte ca acestea să ajungă în alte locuri. Una dintre aceste veşti a fost faptul că un meşter olandez într-ale lentilelor reuşise să realizeze un dispozitiv cu care puteai privi lucruri de la distanţă, pe care să le vezi ca şi cum erau aproape</a:t>
            </a:r>
            <a:r>
              <a:rPr lang="vi-VN" sz="2000" dirty="0" smtClean="0">
                <a:solidFill>
                  <a:schemeClr val="bg1"/>
                </a:solidFill>
              </a:rPr>
              <a:t>.</a:t>
            </a:r>
            <a:endParaRPr lang="en-US" sz="2000" dirty="0" smtClean="0">
              <a:solidFill>
                <a:schemeClr val="bg1"/>
              </a:solidFill>
            </a:endParaRPr>
          </a:p>
          <a:p>
            <a:r>
              <a:rPr lang="vi-VN" sz="2000" dirty="0" smtClean="0">
                <a:solidFill>
                  <a:schemeClr val="bg1"/>
                </a:solidFill>
              </a:rPr>
              <a:t>De îndată ce a aflat de descoperire, Galileo Galilei nu a mai avut linişte. A studiat problema şi după 24 de ore de muncă intensă a construit un astfel de ochean, care mărea de trei ori. L-a perfecţionat ulterior până când a ajuns la un nou dispozitiv, unul care mărea de 10 ori. Galileo a făcut o demonstraţie pentru oficialităţile din Veneţia la 25 august 1609. Şocul a fost pozitiv şi puternic. Meritele lui Galilei au fost brusc recunoscute, salariul de la Universitate i-a fost mărit, iar comercianţi de pe navele maritime au început să îi cumpere invenţia, tocmai pentru că le era utilă pe mare.</a:t>
            </a:r>
            <a:endParaRPr lang="ro-RO" sz="2000" dirty="0">
              <a:solidFill>
                <a:schemeClr val="bg1"/>
              </a:solidFill>
            </a:endParaRPr>
          </a:p>
        </p:txBody>
      </p:sp>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Autofit/>
          </a:bodyPr>
          <a:lstStyle/>
          <a:p>
            <a:r>
              <a:rPr lang="vi-VN" sz="3200" dirty="0" smtClean="0">
                <a:solidFill>
                  <a:schemeClr val="accent1">
                    <a:lumMod val="75000"/>
                  </a:schemeClr>
                </a:solidFill>
              </a:rPr>
              <a:t>A treia descoperire ştiinţifică: luneta astronomică şi dovada că sistemul lui Copernic este corect</a:t>
            </a:r>
            <a:endParaRPr lang="ro-RO" sz="3200" dirty="0">
              <a:solidFill>
                <a:schemeClr val="accent1">
                  <a:lumMod val="75000"/>
                </a:schemeClr>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1142976" y="1714488"/>
            <a:ext cx="6715172" cy="3571900"/>
          </a:xfrm>
          <a:prstGeom prst="rect">
            <a:avLst/>
          </a:prstGeom>
          <a:noFill/>
          <a:ln w="9525">
            <a:noFill/>
            <a:miter lim="800000"/>
            <a:headEnd/>
            <a:tailEnd/>
          </a:ln>
          <a:effectLst/>
        </p:spPr>
      </p:pic>
      <p:sp>
        <p:nvSpPr>
          <p:cNvPr id="5" name="Rectangle 4"/>
          <p:cNvSpPr/>
          <p:nvPr/>
        </p:nvSpPr>
        <p:spPr>
          <a:xfrm>
            <a:off x="1214414" y="5357826"/>
            <a:ext cx="6572296" cy="1015663"/>
          </a:xfrm>
          <a:prstGeom prst="rect">
            <a:avLst/>
          </a:prstGeom>
        </p:spPr>
        <p:txBody>
          <a:bodyPr wrap="square">
            <a:spAutoFit/>
          </a:bodyPr>
          <a:lstStyle/>
          <a:p>
            <a:r>
              <a:rPr lang="vi-VN" sz="2000" dirty="0" smtClean="0">
                <a:solidFill>
                  <a:schemeClr val="bg1"/>
                </a:solidFill>
              </a:rPr>
              <a:t>Timbru al Poştei Italiene care îl înfăţişează pe</a:t>
            </a:r>
          </a:p>
          <a:p>
            <a:r>
              <a:rPr lang="vi-VN" sz="2000" dirty="0" smtClean="0">
                <a:solidFill>
                  <a:schemeClr val="bg1"/>
                </a:solidFill>
              </a:rPr>
              <a:t>Galileo Galilei privind spre cer prin luneta sa astronomică, în 1609.</a:t>
            </a:r>
            <a:endParaRPr lang="ro-RO" sz="2000" dirty="0">
              <a:solidFill>
                <a:schemeClr val="bg1"/>
              </a:solidFill>
            </a:endParaRPr>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7200" dirty="0" err="1" smtClean="0">
                <a:solidFill>
                  <a:schemeClr val="bg1"/>
                </a:solidFill>
              </a:rPr>
              <a:t>Telescopul</a:t>
            </a:r>
            <a:endParaRPr lang="ro-RO" sz="7200" dirty="0">
              <a:solidFill>
                <a:schemeClr val="bg1"/>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0" y="1714488"/>
            <a:ext cx="9144000" cy="5143512"/>
          </a:xfrm>
          <a:prstGeom prst="rect">
            <a:avLst/>
          </a:prstGeom>
          <a:noFill/>
          <a:ln w="9525">
            <a:noFill/>
            <a:miter lim="800000"/>
            <a:headEnd/>
            <a:tailEnd/>
          </a:ln>
          <a:effectLst/>
        </p:spPr>
      </p:pic>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US" dirty="0" err="1" smtClean="0">
                <a:solidFill>
                  <a:schemeClr val="accent1">
                    <a:lumMod val="75000"/>
                  </a:schemeClr>
                </a:solidFill>
              </a:rPr>
              <a:t>Refractorul</a:t>
            </a:r>
            <a:r>
              <a:rPr lang="en-US" dirty="0" smtClean="0">
                <a:solidFill>
                  <a:schemeClr val="accent1">
                    <a:lumMod val="75000"/>
                  </a:schemeClr>
                </a:solidFill>
              </a:rPr>
              <a:t>  </a:t>
            </a:r>
            <a:r>
              <a:rPr lang="en-US" dirty="0" err="1" smtClean="0">
                <a:solidFill>
                  <a:schemeClr val="accent1">
                    <a:lumMod val="75000"/>
                  </a:schemeClr>
                </a:solidFill>
              </a:rPr>
              <a:t>lui</a:t>
            </a:r>
            <a:r>
              <a:rPr lang="en-US" dirty="0" smtClean="0">
                <a:solidFill>
                  <a:schemeClr val="accent1">
                    <a:lumMod val="75000"/>
                  </a:schemeClr>
                </a:solidFill>
              </a:rPr>
              <a:t>  Galileo</a:t>
            </a:r>
            <a:endParaRPr lang="ro-RO" dirty="0">
              <a:solidFill>
                <a:schemeClr val="accent1">
                  <a:lumMod val="75000"/>
                </a:schemeClr>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0" y="1714488"/>
            <a:ext cx="9144000" cy="5143512"/>
          </a:xfrm>
          <a:prstGeom prst="rect">
            <a:avLst/>
          </a:prstGeom>
          <a:noFill/>
          <a:ln w="9525">
            <a:noFill/>
            <a:miter lim="800000"/>
            <a:headEnd/>
            <a:tailEnd/>
          </a:ln>
          <a:effectLst/>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6000" dirty="0" err="1" smtClean="0">
                <a:solidFill>
                  <a:schemeClr val="bg1"/>
                </a:solidFill>
              </a:rPr>
              <a:t>Telescopul</a:t>
            </a:r>
            <a:endParaRPr lang="ro-RO" sz="6000" dirty="0">
              <a:solidFill>
                <a:schemeClr val="bg1"/>
              </a:solidFill>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0" y="1714488"/>
            <a:ext cx="9144000" cy="5143512"/>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6600" dirty="0" err="1" smtClean="0">
                <a:solidFill>
                  <a:schemeClr val="bg1"/>
                </a:solidFill>
              </a:rPr>
              <a:t>Telescopul</a:t>
            </a:r>
            <a:endParaRPr lang="ro-RO" sz="6600" dirty="0">
              <a:solidFill>
                <a:schemeClr val="bg1"/>
              </a:solidFill>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0" y="1714488"/>
            <a:ext cx="9144000" cy="5143512"/>
          </a:xfrm>
          <a:prstGeom prst="rect">
            <a:avLst/>
          </a:prstGeom>
          <a:noFill/>
          <a:ln w="9525">
            <a:no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en-US" dirty="0" err="1" smtClean="0">
                <a:solidFill>
                  <a:schemeClr val="accent1">
                    <a:lumMod val="75000"/>
                  </a:schemeClr>
                </a:solidFill>
              </a:rPr>
              <a:t>Partile</a:t>
            </a:r>
            <a:r>
              <a:rPr lang="en-US" dirty="0" smtClean="0">
                <a:solidFill>
                  <a:schemeClr val="accent1">
                    <a:lumMod val="75000"/>
                  </a:schemeClr>
                </a:solidFill>
              </a:rPr>
              <a:t>  </a:t>
            </a:r>
            <a:r>
              <a:rPr lang="en-US" dirty="0" err="1" smtClean="0">
                <a:solidFill>
                  <a:schemeClr val="accent1">
                    <a:lumMod val="75000"/>
                  </a:schemeClr>
                </a:solidFill>
              </a:rPr>
              <a:t>principale</a:t>
            </a:r>
            <a:r>
              <a:rPr lang="en-US" dirty="0" smtClean="0">
                <a:solidFill>
                  <a:schemeClr val="accent1">
                    <a:lumMod val="75000"/>
                  </a:schemeClr>
                </a:solidFill>
              </a:rPr>
              <a:t> ale </a:t>
            </a:r>
            <a:r>
              <a:rPr lang="en-US" dirty="0" err="1" smtClean="0">
                <a:solidFill>
                  <a:schemeClr val="accent1">
                    <a:lumMod val="75000"/>
                  </a:schemeClr>
                </a:solidFill>
              </a:rPr>
              <a:t>unui</a:t>
            </a:r>
            <a:r>
              <a:rPr lang="en-US" dirty="0" smtClean="0">
                <a:solidFill>
                  <a:schemeClr val="accent1">
                    <a:lumMod val="75000"/>
                  </a:schemeClr>
                </a:solidFill>
              </a:rPr>
              <a:t> </a:t>
            </a:r>
            <a:r>
              <a:rPr lang="en-US" dirty="0" err="1" smtClean="0">
                <a:solidFill>
                  <a:schemeClr val="accent1">
                    <a:lumMod val="75000"/>
                  </a:schemeClr>
                </a:solidFill>
              </a:rPr>
              <a:t>telescop</a:t>
            </a:r>
            <a:endParaRPr lang="ro-RO" dirty="0">
              <a:solidFill>
                <a:schemeClr val="accent1">
                  <a:lumMod val="75000"/>
                </a:schemeClr>
              </a:solidFill>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0" y="1643050"/>
            <a:ext cx="9144000" cy="5214950"/>
          </a:xfrm>
          <a:prstGeom prst="rect">
            <a:avLst/>
          </a:prstGeom>
          <a:noFill/>
          <a:ln w="9525">
            <a:noFill/>
            <a:miter lim="800000"/>
            <a:headEnd/>
            <a:tailEnd/>
          </a:ln>
          <a:effectLst/>
        </p:spPr>
      </p:pic>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US" dirty="0" err="1" smtClean="0">
                <a:solidFill>
                  <a:schemeClr val="accent1">
                    <a:lumMod val="75000"/>
                  </a:schemeClr>
                </a:solidFill>
              </a:rPr>
              <a:t>Inventiile</a:t>
            </a:r>
            <a:r>
              <a:rPr lang="en-US" dirty="0" smtClean="0">
                <a:solidFill>
                  <a:schemeClr val="accent1">
                    <a:lumMod val="75000"/>
                  </a:schemeClr>
                </a:solidFill>
              </a:rPr>
              <a:t> </a:t>
            </a:r>
            <a:r>
              <a:rPr lang="en-US" dirty="0" err="1" smtClean="0">
                <a:solidFill>
                  <a:schemeClr val="accent1">
                    <a:lumMod val="75000"/>
                  </a:schemeClr>
                </a:solidFill>
              </a:rPr>
              <a:t>lui</a:t>
            </a:r>
            <a:r>
              <a:rPr lang="en-US" dirty="0" smtClean="0">
                <a:solidFill>
                  <a:schemeClr val="accent1">
                    <a:lumMod val="75000"/>
                  </a:schemeClr>
                </a:solidFill>
              </a:rPr>
              <a:t> Galileo in </a:t>
            </a:r>
            <a:r>
              <a:rPr lang="en-US" dirty="0" err="1" smtClean="0">
                <a:solidFill>
                  <a:schemeClr val="accent1">
                    <a:lumMod val="75000"/>
                  </a:schemeClr>
                </a:solidFill>
              </a:rPr>
              <a:t>imagini</a:t>
            </a:r>
            <a:endParaRPr lang="ro-RO" dirty="0">
              <a:solidFill>
                <a:schemeClr val="accent1">
                  <a:lumMod val="75000"/>
                </a:schemeClr>
              </a:solidFill>
            </a:endParaRPr>
          </a:p>
        </p:txBody>
      </p:sp>
      <p:pic>
        <p:nvPicPr>
          <p:cNvPr id="13315" name="Picture 3"/>
          <p:cNvPicPr>
            <a:picLocks noGrp="1" noChangeAspect="1" noChangeArrowheads="1"/>
          </p:cNvPicPr>
          <p:nvPr>
            <p:ph idx="1"/>
          </p:nvPr>
        </p:nvPicPr>
        <p:blipFill>
          <a:blip r:embed="rId2" cstate="print"/>
          <a:srcRect/>
          <a:stretch>
            <a:fillRect/>
          </a:stretch>
        </p:blipFill>
        <p:spPr bwMode="auto">
          <a:xfrm>
            <a:off x="1" y="1714488"/>
            <a:ext cx="3500430" cy="5143512"/>
          </a:xfrm>
          <a:prstGeom prst="rect">
            <a:avLst/>
          </a:prstGeom>
          <a:noFill/>
          <a:ln w="9525">
            <a:noFill/>
            <a:miter lim="800000"/>
            <a:headEnd/>
            <a:tailEnd/>
          </a:ln>
          <a:effectLst/>
        </p:spPr>
      </p:pic>
      <p:pic>
        <p:nvPicPr>
          <p:cNvPr id="13316" name="Picture 4"/>
          <p:cNvPicPr>
            <a:picLocks noChangeAspect="1" noChangeArrowheads="1"/>
          </p:cNvPicPr>
          <p:nvPr/>
        </p:nvPicPr>
        <p:blipFill>
          <a:blip r:embed="rId3" cstate="print"/>
          <a:srcRect/>
          <a:stretch>
            <a:fillRect/>
          </a:stretch>
        </p:blipFill>
        <p:spPr bwMode="auto">
          <a:xfrm>
            <a:off x="3500430" y="1714487"/>
            <a:ext cx="2928958" cy="5143513"/>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6429388" y="1714488"/>
            <a:ext cx="2714611" cy="5143512"/>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pPr algn="ctr"/>
            <a:r>
              <a:rPr lang="en-US" sz="6000" dirty="0" smtClean="0">
                <a:solidFill>
                  <a:schemeClr val="bg1"/>
                </a:solidFill>
              </a:rPr>
              <a:t>Galileo   </a:t>
            </a:r>
            <a:r>
              <a:rPr lang="en-US" sz="6000" dirty="0" err="1" smtClean="0">
                <a:solidFill>
                  <a:schemeClr val="bg1"/>
                </a:solidFill>
              </a:rPr>
              <a:t>Galilei</a:t>
            </a:r>
            <a:endParaRPr lang="ro-RO" sz="6000" dirty="0">
              <a:solidFill>
                <a:schemeClr val="bg1"/>
              </a:solidFill>
            </a:endParaRPr>
          </a:p>
        </p:txBody>
      </p:sp>
      <p:pic>
        <p:nvPicPr>
          <p:cNvPr id="14338" name="Picture 2"/>
          <p:cNvPicPr>
            <a:picLocks noGrp="1" noChangeAspect="1" noChangeArrowheads="1"/>
          </p:cNvPicPr>
          <p:nvPr>
            <p:ph idx="1"/>
          </p:nvPr>
        </p:nvPicPr>
        <p:blipFill>
          <a:blip r:embed="rId2" cstate="print"/>
          <a:srcRect/>
          <a:stretch>
            <a:fillRect/>
          </a:stretch>
        </p:blipFill>
        <p:spPr bwMode="auto">
          <a:xfrm>
            <a:off x="0" y="1643050"/>
            <a:ext cx="9144000" cy="5572164"/>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pPr algn="ctr"/>
            <a:r>
              <a:rPr lang="en-US" sz="6600" dirty="0" smtClean="0">
                <a:solidFill>
                  <a:schemeClr val="bg1">
                    <a:lumMod val="95000"/>
                    <a:lumOff val="5000"/>
                  </a:schemeClr>
                </a:solidFill>
              </a:rPr>
              <a:t>Galileo  </a:t>
            </a:r>
            <a:r>
              <a:rPr lang="en-US" sz="6600" dirty="0" err="1" smtClean="0">
                <a:solidFill>
                  <a:schemeClr val="bg1">
                    <a:lumMod val="95000"/>
                    <a:lumOff val="5000"/>
                  </a:schemeClr>
                </a:solidFill>
              </a:rPr>
              <a:t>Galilei</a:t>
            </a:r>
            <a:endParaRPr lang="ro-RO" sz="6600" dirty="0">
              <a:solidFill>
                <a:schemeClr val="bg1">
                  <a:lumMod val="95000"/>
                  <a:lumOff val="5000"/>
                </a:schemeClr>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2000232" y="1643050"/>
            <a:ext cx="4664014" cy="3857652"/>
          </a:xfrm>
          <a:prstGeom prst="rect">
            <a:avLst/>
          </a:prstGeom>
          <a:noFill/>
          <a:ln w="9525">
            <a:noFill/>
            <a:miter lim="800000"/>
            <a:headEnd/>
            <a:tailEnd/>
          </a:ln>
          <a:effectLst/>
        </p:spPr>
      </p:pic>
      <p:sp>
        <p:nvSpPr>
          <p:cNvPr id="7" name="Rectangle 6"/>
          <p:cNvSpPr/>
          <p:nvPr/>
        </p:nvSpPr>
        <p:spPr>
          <a:xfrm>
            <a:off x="2214546" y="5500702"/>
            <a:ext cx="4572000" cy="954107"/>
          </a:xfrm>
          <a:prstGeom prst="rect">
            <a:avLst/>
          </a:prstGeom>
        </p:spPr>
        <p:txBody>
          <a:bodyPr wrap="square">
            <a:spAutoFit/>
          </a:bodyPr>
          <a:lstStyle/>
          <a:p>
            <a:r>
              <a:rPr lang="vi-VN" sz="2800" dirty="0" smtClean="0">
                <a:solidFill>
                  <a:schemeClr val="bg1">
                    <a:lumMod val="95000"/>
                    <a:lumOff val="5000"/>
                  </a:schemeClr>
                </a:solidFill>
              </a:rPr>
              <a:t>Galileo Galilei, părintele ştiinţei moderne</a:t>
            </a:r>
            <a:endParaRPr lang="ro-RO" sz="2800" dirty="0">
              <a:solidFill>
                <a:schemeClr val="bg1">
                  <a:lumMod val="95000"/>
                  <a:lumOff val="5000"/>
                </a:schemeClr>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6600" dirty="0" err="1" smtClean="0">
                <a:solidFill>
                  <a:schemeClr val="bg1"/>
                </a:solidFill>
              </a:rPr>
              <a:t>Inventii</a:t>
            </a:r>
            <a:endParaRPr lang="ro-RO" sz="6600" dirty="0">
              <a:solidFill>
                <a:schemeClr val="bg1"/>
              </a:solidFill>
            </a:endParaRPr>
          </a:p>
        </p:txBody>
      </p:sp>
      <p:pic>
        <p:nvPicPr>
          <p:cNvPr id="15366" name="Picture 6"/>
          <p:cNvPicPr>
            <a:picLocks noGrp="1" noChangeAspect="1" noChangeArrowheads="1"/>
          </p:cNvPicPr>
          <p:nvPr>
            <p:ph idx="1"/>
          </p:nvPr>
        </p:nvPicPr>
        <p:blipFill>
          <a:blip r:embed="rId2" cstate="print"/>
          <a:srcRect/>
          <a:stretch>
            <a:fillRect/>
          </a:stretch>
        </p:blipFill>
        <p:spPr bwMode="auto">
          <a:xfrm>
            <a:off x="0" y="1714488"/>
            <a:ext cx="4786313" cy="5143512"/>
          </a:xfrm>
          <a:prstGeom prst="rect">
            <a:avLst/>
          </a:prstGeom>
          <a:noFill/>
          <a:ln w="9525">
            <a:noFill/>
            <a:miter lim="800000"/>
            <a:headEnd/>
            <a:tailEnd/>
          </a:ln>
          <a:effectLst/>
        </p:spPr>
      </p:pic>
      <p:pic>
        <p:nvPicPr>
          <p:cNvPr id="15367" name="Picture 7"/>
          <p:cNvPicPr>
            <a:picLocks noChangeAspect="1" noChangeArrowheads="1"/>
          </p:cNvPicPr>
          <p:nvPr/>
        </p:nvPicPr>
        <p:blipFill>
          <a:blip r:embed="rId3" cstate="print"/>
          <a:srcRect/>
          <a:stretch>
            <a:fillRect/>
          </a:stretch>
        </p:blipFill>
        <p:spPr bwMode="auto">
          <a:xfrm>
            <a:off x="4786314" y="1714488"/>
            <a:ext cx="4357686" cy="5143512"/>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ro-RO" dirty="0" smtClean="0">
                <a:solidFill>
                  <a:schemeClr val="accent1">
                    <a:lumMod val="75000"/>
                  </a:schemeClr>
                </a:solidFill>
              </a:rPr>
              <a:t>Matematician regal la curtea ducelui din Florenţa</a:t>
            </a:r>
            <a:endParaRPr lang="ro-RO"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vi-VN" sz="2000" dirty="0" smtClean="0">
                <a:solidFill>
                  <a:schemeClr val="bg1"/>
                </a:solidFill>
              </a:rPr>
              <a:t>Astfel, în septembrie 1610, Galileo a observat pentru prima oară că şi planeta Venus prezintă faze, ca şi Luna. Acesta era încă un fapt experimental care nu putea fi explicat de modelul ptolemeic al Universului, dar care era explicat perfect de cel copernican</a:t>
            </a:r>
            <a:r>
              <a:rPr lang="vi-VN" sz="2000" dirty="0" smtClean="0">
                <a:solidFill>
                  <a:schemeClr val="bg1"/>
                </a:solidFill>
              </a:rPr>
              <a:t>.</a:t>
            </a:r>
            <a:endParaRPr lang="en-US" sz="2000" dirty="0" smtClean="0">
              <a:solidFill>
                <a:schemeClr val="bg1"/>
              </a:solidFill>
            </a:endParaRPr>
          </a:p>
          <a:p>
            <a:r>
              <a:rPr lang="vi-VN" sz="2000" dirty="0" smtClean="0">
                <a:solidFill>
                  <a:schemeClr val="bg1"/>
                </a:solidFill>
              </a:rPr>
              <a:t>Astfel, cu aceste patru descoperiri, Galilei este cel care a demonstrat experimental că ipoteza lui Copernic fusese corectă. A devenit de atunci un susţinător fervent al acesteia, ba chiar unul foarte vocal. Spunea deseori în public că "legile lumeşti se aplică şi în ceruri</a:t>
            </a:r>
            <a:r>
              <a:rPr lang="vi-VN" sz="2000" dirty="0" smtClean="0">
                <a:solidFill>
                  <a:schemeClr val="bg1"/>
                </a:solidFill>
              </a:rPr>
              <a:t>".</a:t>
            </a:r>
            <a:endParaRPr lang="en-US" sz="2000" dirty="0" smtClean="0">
              <a:solidFill>
                <a:schemeClr val="bg1"/>
              </a:solidFill>
            </a:endParaRPr>
          </a:p>
          <a:p>
            <a:r>
              <a:rPr lang="vi-VN" sz="2000" dirty="0" smtClean="0">
                <a:solidFill>
                  <a:schemeClr val="bg1"/>
                </a:solidFill>
              </a:rPr>
              <a:t>Prin urmare, Galilei a primit un ultimatum ca într-o lună de zile să se prezinte la Roma pentru a fi judecat pentru erezie, căci încălcase interdicţia de a nu mai susţine în public sistemul copernican.</a:t>
            </a:r>
          </a:p>
          <a:p>
            <a:endParaRPr lang="vi-VN" sz="2000" dirty="0" smtClean="0">
              <a:solidFill>
                <a:schemeClr val="bg1"/>
              </a:solidFill>
            </a:endParaRPr>
          </a:p>
          <a:p>
            <a:r>
              <a:rPr lang="vi-VN" sz="2000" dirty="0" smtClean="0">
                <a:solidFill>
                  <a:schemeClr val="bg1"/>
                </a:solidFill>
              </a:rPr>
              <a:t>De data aceasta, judecata a fost mult mai dură ca prima dată. Biserica a fost de neînduplecat, iar Galilei a avut de ales între a nu renunţa la ideile sale, ceea ce echivala cu moartea, (cum fusese cazul lui Giordano Bruno, în 1600, cu 32 de ani mai înainte) sau a renunţa la acestea şi a fi eliberat, ceea ce îi permitea să îşi continue munca ştiinţifică. Galilei avea pe atunci deja 68 de ani. După câteva zile de intense dileme existenţiale, Galilei a optat totuşi pentru viaţă. A denunţat în public că ideea copernicană este un fals, iar cartea sa a fost interzisă de Biserică.</a:t>
            </a:r>
            <a:endParaRPr lang="ro-RO" sz="2000" dirty="0">
              <a:solidFill>
                <a:schemeClr val="bg1"/>
              </a:solidFill>
            </a:endParaRPr>
          </a:p>
        </p:txBody>
      </p: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ro-RO" dirty="0" smtClean="0">
                <a:solidFill>
                  <a:schemeClr val="accent1">
                    <a:lumMod val="75000"/>
                  </a:schemeClr>
                </a:solidFill>
              </a:rPr>
              <a:t>Matematician regal la curtea ducelui din Florenţa</a:t>
            </a:r>
            <a:endParaRPr lang="ro-RO" dirty="0">
              <a:solidFill>
                <a:schemeClr val="accent1">
                  <a:lumMod val="75000"/>
                </a:schemeClr>
              </a:solidFill>
            </a:endParaRPr>
          </a:p>
        </p:txBody>
      </p:sp>
      <p:pic>
        <p:nvPicPr>
          <p:cNvPr id="16386" name="Picture 2"/>
          <p:cNvPicPr>
            <a:picLocks noGrp="1" noChangeAspect="1" noChangeArrowheads="1"/>
          </p:cNvPicPr>
          <p:nvPr>
            <p:ph idx="1"/>
          </p:nvPr>
        </p:nvPicPr>
        <p:blipFill>
          <a:blip r:embed="rId2" cstate="print"/>
          <a:srcRect/>
          <a:stretch>
            <a:fillRect/>
          </a:stretch>
        </p:blipFill>
        <p:spPr bwMode="auto">
          <a:xfrm>
            <a:off x="1500166" y="1714488"/>
            <a:ext cx="5429288" cy="3544899"/>
          </a:xfrm>
          <a:prstGeom prst="rect">
            <a:avLst/>
          </a:prstGeom>
          <a:noFill/>
          <a:ln w="9525">
            <a:noFill/>
            <a:miter lim="800000"/>
            <a:headEnd/>
            <a:tailEnd/>
          </a:ln>
          <a:effectLst/>
        </p:spPr>
      </p:pic>
      <p:sp>
        <p:nvSpPr>
          <p:cNvPr id="5" name="Rectangle 4"/>
          <p:cNvSpPr/>
          <p:nvPr/>
        </p:nvSpPr>
        <p:spPr>
          <a:xfrm>
            <a:off x="1071538" y="5286388"/>
            <a:ext cx="8072462" cy="1754326"/>
          </a:xfrm>
          <a:prstGeom prst="rect">
            <a:avLst/>
          </a:prstGeom>
        </p:spPr>
        <p:txBody>
          <a:bodyPr wrap="square">
            <a:spAutoFit/>
          </a:bodyPr>
          <a:lstStyle/>
          <a:p>
            <a:r>
              <a:rPr lang="vi-VN" dirty="0" smtClean="0">
                <a:solidFill>
                  <a:schemeClr val="bg1"/>
                </a:solidFill>
              </a:rPr>
              <a:t>Galileo Galilei dând explicaţii Inchiziţiei Bisericii Catolice pentru prima oară, în 1616. Procesul a fost relativ uşor, Galileo fiind lăsat să plece după ce a promis că nu va mai susţine public sistemul copernican.</a:t>
            </a:r>
          </a:p>
          <a:p>
            <a:endParaRPr lang="vi-VN" dirty="0" smtClean="0">
              <a:solidFill>
                <a:schemeClr val="bg1"/>
              </a:solidFill>
            </a:endParaRPr>
          </a:p>
          <a:p>
            <a:r>
              <a:rPr lang="vi-VN" dirty="0" smtClean="0">
                <a:solidFill>
                  <a:schemeClr val="bg1"/>
                </a:solidFill>
              </a:rPr>
              <a:t> </a:t>
            </a:r>
            <a:endParaRPr lang="ro-RO" dirty="0">
              <a:solidFill>
                <a:schemeClr val="bg1"/>
              </a:solidFill>
            </a:endParaRPr>
          </a:p>
        </p:txBody>
      </p:sp>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it-IT" dirty="0" smtClean="0">
                <a:solidFill>
                  <a:schemeClr val="accent1">
                    <a:lumMod val="75000"/>
                  </a:schemeClr>
                </a:solidFill>
              </a:rPr>
              <a:t>Ultimii ani de viaţă în închisoare la domiciliu</a:t>
            </a:r>
            <a:endParaRPr lang="ro-RO"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vi-VN" dirty="0" smtClean="0">
                <a:solidFill>
                  <a:schemeClr val="bg1"/>
                </a:solidFill>
              </a:rPr>
              <a:t>Deja bătrân şi foarte afectat psihic, Galilei a continuat cercetările ştiinţifice de acasă, în Arcetri. A lucrat intens la măsurarea precisă a traiectoriilor sateliţilor lui Jupiter, care să poată apoi fi folosite la determinarea longitudinii pentru marinari. A efectuat şi alte observaţii astronomice. Mai apoi a orbit şi a mai trăit doar câţiva ani. S-a stins în 1642, la 78 de ani. În acelaşi an urma să se nască în Anglia Isaac Newton, omul care i-a dus opera mult mai departe, la un grad de precizie nemaiîntâlnită până atunci.</a:t>
            </a:r>
            <a:endParaRPr lang="ro-RO" dirty="0">
              <a:solidFill>
                <a:schemeClr val="bg1"/>
              </a:solidFill>
            </a:endParaRPr>
          </a:p>
        </p:txBody>
      </p:sp>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it-IT" dirty="0" smtClean="0">
                <a:solidFill>
                  <a:schemeClr val="accent1">
                    <a:lumMod val="75000"/>
                  </a:schemeClr>
                </a:solidFill>
              </a:rPr>
              <a:t>Ultimii ani de viaţă în închisoare la domiciliu</a:t>
            </a:r>
            <a:endParaRPr lang="ro-RO" dirty="0">
              <a:solidFill>
                <a:schemeClr val="accent1">
                  <a:lumMod val="75000"/>
                </a:schemeClr>
              </a:solidFill>
            </a:endParaRPr>
          </a:p>
        </p:txBody>
      </p:sp>
      <p:pic>
        <p:nvPicPr>
          <p:cNvPr id="17410" name="Picture 2"/>
          <p:cNvPicPr>
            <a:picLocks noGrp="1" noChangeAspect="1" noChangeArrowheads="1"/>
          </p:cNvPicPr>
          <p:nvPr>
            <p:ph idx="1"/>
          </p:nvPr>
        </p:nvPicPr>
        <p:blipFill>
          <a:blip r:embed="rId2" cstate="print"/>
          <a:srcRect/>
          <a:stretch>
            <a:fillRect/>
          </a:stretch>
        </p:blipFill>
        <p:spPr bwMode="auto">
          <a:xfrm>
            <a:off x="5143504" y="1714488"/>
            <a:ext cx="4000496" cy="5143512"/>
          </a:xfrm>
          <a:prstGeom prst="rect">
            <a:avLst/>
          </a:prstGeom>
          <a:noFill/>
          <a:ln w="9525">
            <a:noFill/>
            <a:miter lim="800000"/>
            <a:headEnd/>
            <a:tailEnd/>
          </a:ln>
          <a:effectLst/>
        </p:spPr>
      </p:pic>
      <p:sp>
        <p:nvSpPr>
          <p:cNvPr id="5" name="Rectangle 4"/>
          <p:cNvSpPr/>
          <p:nvPr/>
        </p:nvSpPr>
        <p:spPr>
          <a:xfrm>
            <a:off x="0" y="1714488"/>
            <a:ext cx="5143504" cy="4708981"/>
          </a:xfrm>
          <a:prstGeom prst="rect">
            <a:avLst/>
          </a:prstGeom>
        </p:spPr>
        <p:txBody>
          <a:bodyPr wrap="square">
            <a:spAutoFit/>
          </a:bodyPr>
          <a:lstStyle/>
          <a:p>
            <a:r>
              <a:rPr lang="vi-VN" sz="2000" dirty="0" smtClean="0">
                <a:solidFill>
                  <a:schemeClr val="bg1"/>
                </a:solidFill>
              </a:rPr>
              <a:t>Deja bătrân şi foarte afectat psihic, Galilei a continuat cercetările ştiinţifice de acasă, în Arcetri. A lucrat intens la măsurarea precisă a traiectoriilor sateliţilor lui Jupiter, care să poată apoi fi folosite la determinarea longitudinii pentru marinari. A efectuat şi alte observaţii astronomice. Mai apoi a orbit şi a mai trăit doar câţiva ani. S-a stins în 1642, la 78 de ani. În acelaşi an urma să se nască în Anglia Isaac Newton, omul care i-a dus opera mult mai departe, la un grad de precizie nemaiîntâlnită până atunci.</a:t>
            </a:r>
            <a:endParaRPr lang="ro-RO" sz="2000" dirty="0">
              <a:solidFill>
                <a:schemeClr val="bg1"/>
              </a:solidFill>
            </a:endParaRPr>
          </a:p>
        </p:txBody>
      </p:sp>
    </p:spTree>
  </p:cSld>
  <p:clrMapOvr>
    <a:masterClrMapping/>
  </p:clrMapOvr>
  <p:transition>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bodyPr>
          <a:lstStyle/>
          <a:p>
            <a:pPr algn="ctr"/>
            <a:r>
              <a:rPr lang="it-IT" sz="3200" dirty="0" smtClean="0">
                <a:solidFill>
                  <a:schemeClr val="accent1">
                    <a:lumMod val="75000"/>
                  </a:schemeClr>
                </a:solidFill>
              </a:rPr>
              <a:t>Atitudinea ulterioară Bisericii Catolice despre Galilei şi opera sa</a:t>
            </a:r>
            <a:endParaRPr lang="ro-RO" sz="3200" dirty="0">
              <a:solidFill>
                <a:schemeClr val="accent1">
                  <a:lumMod val="75000"/>
                </a:schemeClr>
              </a:solidFill>
            </a:endParaRPr>
          </a:p>
        </p:txBody>
      </p:sp>
      <p:pic>
        <p:nvPicPr>
          <p:cNvPr id="18434" name="Picture 2"/>
          <p:cNvPicPr>
            <a:picLocks noGrp="1" noChangeAspect="1" noChangeArrowheads="1"/>
          </p:cNvPicPr>
          <p:nvPr>
            <p:ph idx="1"/>
          </p:nvPr>
        </p:nvPicPr>
        <p:blipFill>
          <a:blip r:embed="rId2" cstate="print"/>
          <a:srcRect/>
          <a:stretch>
            <a:fillRect/>
          </a:stretch>
        </p:blipFill>
        <p:spPr bwMode="auto">
          <a:xfrm>
            <a:off x="6072198" y="1714488"/>
            <a:ext cx="3071801" cy="5143512"/>
          </a:xfrm>
          <a:prstGeom prst="rect">
            <a:avLst/>
          </a:prstGeom>
          <a:noFill/>
          <a:ln w="9525">
            <a:noFill/>
            <a:miter lim="800000"/>
            <a:headEnd/>
            <a:tailEnd/>
          </a:ln>
          <a:effectLst/>
        </p:spPr>
      </p:pic>
      <p:sp>
        <p:nvSpPr>
          <p:cNvPr id="5" name="Rectangle 4"/>
          <p:cNvSpPr/>
          <p:nvPr/>
        </p:nvSpPr>
        <p:spPr>
          <a:xfrm>
            <a:off x="0" y="1643051"/>
            <a:ext cx="6072198" cy="5324535"/>
          </a:xfrm>
          <a:prstGeom prst="rect">
            <a:avLst/>
          </a:prstGeom>
        </p:spPr>
        <p:txBody>
          <a:bodyPr wrap="square">
            <a:spAutoFit/>
          </a:bodyPr>
          <a:lstStyle/>
          <a:p>
            <a:r>
              <a:rPr lang="vi-VN" sz="2000" dirty="0" smtClean="0">
                <a:solidFill>
                  <a:schemeClr val="bg1"/>
                </a:solidFill>
              </a:rPr>
              <a:t>Abia în 1718 Biserica Catolică a permis ca lucrările ştiinţifice ale lui Galilei să fie publicate, cu excepţia Dialogului. Aşa de mare a fost supărarea Bisericii pe Galileo, încât întreaga sa operă ştiinţifică, nu doar cea care vorbea despre sistemul copernican, fusese interzisă. Ulterior, în 1741, este permisă publicarea Dialogului, dar numai într-o versiune cenzurată. Abia în 1835 cartea a putut fi publicată în ediţii necenzurate. Abia în 1992 Biserica Catolică, prin Papa Ioan Paul al II-lea, a admis că Galileo Galilei era nevinovat şi a recunoscut formal că Pământul se învârte în jurul Soarelui. În martie 2008, Biserica Catolică a propus să îi fie construită o statuie lui Galileo Galilei chiar în incinta Vaticanului.</a:t>
            </a:r>
            <a:endParaRPr lang="ro-RO" sz="2000" dirty="0">
              <a:solidFill>
                <a:schemeClr val="bg1"/>
              </a:solidFill>
            </a:endParaRPr>
          </a:p>
        </p:txBody>
      </p:sp>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en-US" dirty="0" err="1" smtClean="0">
                <a:solidFill>
                  <a:schemeClr val="accent1">
                    <a:lumMod val="75000"/>
                  </a:schemeClr>
                </a:solidFill>
              </a:rPr>
              <a:t>Anul</a:t>
            </a:r>
            <a:r>
              <a:rPr lang="en-US" dirty="0" smtClean="0">
                <a:solidFill>
                  <a:schemeClr val="accent1">
                    <a:lumMod val="75000"/>
                  </a:schemeClr>
                </a:solidFill>
              </a:rPr>
              <a:t>  </a:t>
            </a:r>
            <a:r>
              <a:rPr lang="en-US" dirty="0" err="1" smtClean="0">
                <a:solidFill>
                  <a:schemeClr val="accent1">
                    <a:lumMod val="75000"/>
                  </a:schemeClr>
                </a:solidFill>
              </a:rPr>
              <a:t>Astronomiei</a:t>
            </a:r>
            <a:endParaRPr lang="ro-RO" dirty="0">
              <a:solidFill>
                <a:schemeClr val="accent1">
                  <a:lumMod val="75000"/>
                </a:schemeClr>
              </a:solidFill>
            </a:endParaRPr>
          </a:p>
        </p:txBody>
      </p:sp>
      <p:pic>
        <p:nvPicPr>
          <p:cNvPr id="19458" name="Picture 2"/>
          <p:cNvPicPr>
            <a:picLocks noGrp="1" noChangeAspect="1" noChangeArrowheads="1"/>
          </p:cNvPicPr>
          <p:nvPr>
            <p:ph idx="1"/>
          </p:nvPr>
        </p:nvPicPr>
        <p:blipFill>
          <a:blip r:embed="rId2" cstate="print"/>
          <a:srcRect/>
          <a:stretch>
            <a:fillRect/>
          </a:stretch>
        </p:blipFill>
        <p:spPr bwMode="auto">
          <a:xfrm>
            <a:off x="5000628" y="1714488"/>
            <a:ext cx="4143372" cy="5143511"/>
          </a:xfrm>
          <a:prstGeom prst="rect">
            <a:avLst/>
          </a:prstGeom>
          <a:noFill/>
          <a:ln w="9525">
            <a:noFill/>
            <a:miter lim="800000"/>
            <a:headEnd/>
            <a:tailEnd/>
          </a:ln>
          <a:effectLst/>
        </p:spPr>
      </p:pic>
      <p:sp>
        <p:nvSpPr>
          <p:cNvPr id="5" name="Rectangle 4"/>
          <p:cNvSpPr/>
          <p:nvPr/>
        </p:nvSpPr>
        <p:spPr>
          <a:xfrm>
            <a:off x="0" y="1714488"/>
            <a:ext cx="5000628" cy="3970318"/>
          </a:xfrm>
          <a:prstGeom prst="rect">
            <a:avLst/>
          </a:prstGeom>
        </p:spPr>
        <p:txBody>
          <a:bodyPr wrap="square">
            <a:spAutoFit/>
          </a:bodyPr>
          <a:lstStyle/>
          <a:p>
            <a:r>
              <a:rPr lang="vi-VN" sz="2800" dirty="0" smtClean="0">
                <a:solidFill>
                  <a:schemeClr val="bg1"/>
                </a:solidFill>
              </a:rPr>
              <a:t>Anul 2009 a fost sărbătorit în întreaga lume ca şi Anul Astronomiei, aniversându-se 400 de ani de când Galileo Galilei a inventat luneta şi a îndreptat-o spre cer, deschizând astfel porţile cunoaşterii Universului în care trăim.</a:t>
            </a:r>
            <a:endParaRPr lang="ro-RO" sz="2800" dirty="0">
              <a:solidFill>
                <a:schemeClr val="bg1"/>
              </a:solidFill>
            </a:endParaRPr>
          </a:p>
        </p:txBody>
      </p:sp>
    </p:spTree>
  </p:cSld>
  <p:clrMapOvr>
    <a:masterClrMapping/>
  </p:clrMapOvr>
  <p:transition>
    <p:cover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7200" dirty="0" err="1" smtClean="0">
                <a:solidFill>
                  <a:schemeClr val="accent1">
                    <a:lumMod val="75000"/>
                  </a:schemeClr>
                </a:solidFill>
              </a:rPr>
              <a:t>Sfarsit</a:t>
            </a:r>
            <a:endParaRPr lang="ro-RO" sz="7200" dirty="0">
              <a:solidFill>
                <a:schemeClr val="accent1">
                  <a:lumMod val="75000"/>
                </a:schemeClr>
              </a:solidFill>
            </a:endParaRPr>
          </a:p>
        </p:txBody>
      </p:sp>
      <p:sp>
        <p:nvSpPr>
          <p:cNvPr id="3" name="Content Placeholder 2"/>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lstStyle/>
          <a:p>
            <a:pPr algn="ctr"/>
            <a:endParaRPr lang="en-US" dirty="0" smtClean="0"/>
          </a:p>
          <a:p>
            <a:pPr algn="ctr"/>
            <a:endParaRPr lang="en-US" dirty="0" smtClean="0"/>
          </a:p>
          <a:p>
            <a:pPr algn="ctr"/>
            <a:endParaRPr lang="en-US" dirty="0" smtClean="0"/>
          </a:p>
          <a:p>
            <a:pPr algn="ctr"/>
            <a:r>
              <a:rPr lang="en-US" dirty="0" smtClean="0"/>
              <a:t>“</a:t>
            </a:r>
            <a:r>
              <a:rPr lang="en-US" dirty="0" smtClean="0">
                <a:solidFill>
                  <a:schemeClr val="accent1">
                    <a:lumMod val="75000"/>
                  </a:schemeClr>
                </a:solidFill>
              </a:rPr>
              <a:t>Cu  </a:t>
            </a:r>
            <a:r>
              <a:rPr lang="en-US" dirty="0" err="1" smtClean="0">
                <a:solidFill>
                  <a:schemeClr val="accent1">
                    <a:lumMod val="75000"/>
                  </a:schemeClr>
                </a:solidFill>
              </a:rPr>
              <a:t>asemenea</a:t>
            </a:r>
            <a:r>
              <a:rPr lang="en-US" dirty="0" smtClean="0">
                <a:solidFill>
                  <a:schemeClr val="accent1">
                    <a:lumMod val="75000"/>
                  </a:schemeClr>
                </a:solidFill>
              </a:rPr>
              <a:t> </a:t>
            </a:r>
            <a:r>
              <a:rPr lang="en-US" dirty="0" err="1" smtClean="0">
                <a:solidFill>
                  <a:schemeClr val="accent1">
                    <a:lumMod val="75000"/>
                  </a:schemeClr>
                </a:solidFill>
              </a:rPr>
              <a:t>judecatori</a:t>
            </a:r>
            <a:r>
              <a:rPr lang="en-US" dirty="0" smtClean="0">
                <a:solidFill>
                  <a:schemeClr val="accent1">
                    <a:lumMod val="75000"/>
                  </a:schemeClr>
                </a:solidFill>
              </a:rPr>
              <a:t> </a:t>
            </a:r>
            <a:r>
              <a:rPr lang="en-US" dirty="0" err="1" smtClean="0">
                <a:solidFill>
                  <a:schemeClr val="accent1">
                    <a:lumMod val="75000"/>
                  </a:schemeClr>
                </a:solidFill>
              </a:rPr>
              <a:t>trebuie</a:t>
            </a:r>
            <a:r>
              <a:rPr lang="en-US" dirty="0" smtClean="0">
                <a:solidFill>
                  <a:schemeClr val="accent1">
                    <a:lumMod val="75000"/>
                  </a:schemeClr>
                </a:solidFill>
              </a:rPr>
              <a:t> </a:t>
            </a:r>
            <a:r>
              <a:rPr lang="en-US" dirty="0" err="1" smtClean="0">
                <a:solidFill>
                  <a:schemeClr val="accent1">
                    <a:lumMod val="75000"/>
                  </a:schemeClr>
                </a:solidFill>
              </a:rPr>
              <a:t>asadar</a:t>
            </a:r>
            <a:r>
              <a:rPr lang="en-US" dirty="0" smtClean="0">
                <a:solidFill>
                  <a:schemeClr val="accent1">
                    <a:lumMod val="75000"/>
                  </a:schemeClr>
                </a:solidFill>
              </a:rPr>
              <a:t> </a:t>
            </a:r>
            <a:r>
              <a:rPr lang="en-US" dirty="0" err="1" smtClean="0">
                <a:solidFill>
                  <a:schemeClr val="accent1">
                    <a:lumMod val="75000"/>
                  </a:schemeClr>
                </a:solidFill>
              </a:rPr>
              <a:t>sa</a:t>
            </a:r>
            <a:r>
              <a:rPr lang="en-US" dirty="0" smtClean="0">
                <a:solidFill>
                  <a:schemeClr val="accent1">
                    <a:lumMod val="75000"/>
                  </a:schemeClr>
                </a:solidFill>
              </a:rPr>
              <a:t> </a:t>
            </a:r>
            <a:r>
              <a:rPr lang="en-US" dirty="0" err="1" smtClean="0">
                <a:solidFill>
                  <a:schemeClr val="accent1">
                    <a:lumMod val="75000"/>
                  </a:schemeClr>
                </a:solidFill>
              </a:rPr>
              <a:t>traim</a:t>
            </a:r>
            <a:r>
              <a:rPr lang="en-US" dirty="0" smtClean="0">
                <a:solidFill>
                  <a:schemeClr val="accent1">
                    <a:lumMod val="75000"/>
                  </a:schemeClr>
                </a:solidFill>
              </a:rPr>
              <a:t> ,</a:t>
            </a:r>
            <a:r>
              <a:rPr lang="en-US" dirty="0" err="1" smtClean="0">
                <a:solidFill>
                  <a:schemeClr val="accent1">
                    <a:lumMod val="75000"/>
                  </a:schemeClr>
                </a:solidFill>
              </a:rPr>
              <a:t>sa</a:t>
            </a:r>
            <a:r>
              <a:rPr lang="en-US" dirty="0" smtClean="0">
                <a:solidFill>
                  <a:schemeClr val="accent1">
                    <a:lumMod val="75000"/>
                  </a:schemeClr>
                </a:solidFill>
              </a:rPr>
              <a:t> </a:t>
            </a:r>
            <a:r>
              <a:rPr lang="en-US" dirty="0" err="1" smtClean="0">
                <a:solidFill>
                  <a:schemeClr val="accent1">
                    <a:lumMod val="75000"/>
                  </a:schemeClr>
                </a:solidFill>
              </a:rPr>
              <a:t>murim</a:t>
            </a:r>
            <a:r>
              <a:rPr lang="en-US" dirty="0" smtClean="0">
                <a:solidFill>
                  <a:schemeClr val="accent1">
                    <a:lumMod val="75000"/>
                  </a:schemeClr>
                </a:solidFill>
              </a:rPr>
              <a:t> </a:t>
            </a:r>
            <a:r>
              <a:rPr lang="en-US" dirty="0" err="1" smtClean="0">
                <a:solidFill>
                  <a:schemeClr val="accent1">
                    <a:lumMod val="75000"/>
                  </a:schemeClr>
                </a:solidFill>
              </a:rPr>
              <a:t>si,ceea</a:t>
            </a:r>
            <a:r>
              <a:rPr lang="en-US" dirty="0" smtClean="0">
                <a:solidFill>
                  <a:schemeClr val="accent1">
                    <a:lumMod val="75000"/>
                  </a:schemeClr>
                </a:solidFill>
              </a:rPr>
              <a:t> </a:t>
            </a:r>
            <a:r>
              <a:rPr lang="en-US" dirty="0" err="1" smtClean="0">
                <a:solidFill>
                  <a:schemeClr val="accent1">
                    <a:lumMod val="75000"/>
                  </a:schemeClr>
                </a:solidFill>
              </a:rPr>
              <a:t>ce</a:t>
            </a:r>
            <a:r>
              <a:rPr lang="en-US" dirty="0" smtClean="0">
                <a:solidFill>
                  <a:schemeClr val="accent1">
                    <a:lumMod val="75000"/>
                  </a:schemeClr>
                </a:solidFill>
              </a:rPr>
              <a:t> </a:t>
            </a:r>
            <a:r>
              <a:rPr lang="en-US" dirty="0" err="1" smtClean="0">
                <a:solidFill>
                  <a:schemeClr val="accent1">
                    <a:lumMod val="75000"/>
                  </a:schemeClr>
                </a:solidFill>
              </a:rPr>
              <a:t>este</a:t>
            </a:r>
            <a:r>
              <a:rPr lang="en-US" dirty="0" smtClean="0">
                <a:solidFill>
                  <a:schemeClr val="accent1">
                    <a:lumMod val="75000"/>
                  </a:schemeClr>
                </a:solidFill>
              </a:rPr>
              <a:t> </a:t>
            </a:r>
            <a:r>
              <a:rPr lang="en-US" dirty="0" err="1" smtClean="0">
                <a:solidFill>
                  <a:schemeClr val="accent1">
                    <a:lumMod val="75000"/>
                  </a:schemeClr>
                </a:solidFill>
              </a:rPr>
              <a:t>mai</a:t>
            </a:r>
            <a:r>
              <a:rPr lang="en-US" dirty="0" smtClean="0">
                <a:solidFill>
                  <a:schemeClr val="accent1">
                    <a:lumMod val="75000"/>
                  </a:schemeClr>
                </a:solidFill>
              </a:rPr>
              <a:t> </a:t>
            </a:r>
            <a:r>
              <a:rPr lang="en-US" dirty="0" err="1" smtClean="0">
                <a:solidFill>
                  <a:schemeClr val="accent1">
                    <a:lumMod val="75000"/>
                  </a:schemeClr>
                </a:solidFill>
              </a:rPr>
              <a:t>rau,SA</a:t>
            </a:r>
            <a:r>
              <a:rPr lang="en-US" dirty="0" smtClean="0">
                <a:solidFill>
                  <a:schemeClr val="accent1">
                    <a:lumMod val="75000"/>
                  </a:schemeClr>
                </a:solidFill>
              </a:rPr>
              <a:t> TACEM”</a:t>
            </a: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pPr algn="ctr"/>
            <a:r>
              <a:rPr lang="en-US" sz="6600" dirty="0" smtClean="0">
                <a:solidFill>
                  <a:schemeClr val="bg1">
                    <a:lumMod val="95000"/>
                    <a:lumOff val="5000"/>
                  </a:schemeClr>
                </a:solidFill>
              </a:rPr>
              <a:t>Galileo  </a:t>
            </a:r>
            <a:r>
              <a:rPr lang="en-US" sz="6600" dirty="0" err="1" smtClean="0">
                <a:solidFill>
                  <a:schemeClr val="bg1">
                    <a:lumMod val="95000"/>
                    <a:lumOff val="5000"/>
                  </a:schemeClr>
                </a:solidFill>
              </a:rPr>
              <a:t>Galilei</a:t>
            </a:r>
            <a:endParaRPr lang="ro-RO" sz="6600" dirty="0">
              <a:solidFill>
                <a:schemeClr val="bg1">
                  <a:lumMod val="95000"/>
                  <a:lumOff val="5000"/>
                </a:schemeClr>
              </a:solidFill>
            </a:endParaRPr>
          </a:p>
        </p:txBody>
      </p:sp>
      <p:sp>
        <p:nvSpPr>
          <p:cNvPr id="3" name="Content Placeholder 2"/>
          <p:cNvSpPr>
            <a:spLocks noGrp="1"/>
          </p:cNvSpPr>
          <p:nvPr>
            <p:ph idx="1"/>
          </p:nvPr>
        </p:nvSpPr>
        <p:spPr/>
        <p:txBody>
          <a:bodyPr>
            <a:normAutofit/>
          </a:bodyPr>
          <a:lstStyle/>
          <a:p>
            <a:r>
              <a:rPr lang="vi-VN" sz="2000" dirty="0" smtClean="0">
                <a:solidFill>
                  <a:schemeClr val="bg1">
                    <a:lumMod val="95000"/>
                    <a:lumOff val="5000"/>
                  </a:schemeClr>
                </a:solidFill>
              </a:rPr>
              <a:t>Galileo Galilei s-a născut în 1564, la Pisa, în Italia, în familia unui muzician relativ cunoscut şi receptiv la ideile timpului</a:t>
            </a:r>
            <a:r>
              <a:rPr lang="vi-VN" sz="2000" dirty="0" smtClean="0">
                <a:solidFill>
                  <a:schemeClr val="bg1">
                    <a:lumMod val="95000"/>
                    <a:lumOff val="5000"/>
                  </a:schemeClr>
                </a:solidFill>
              </a:rPr>
              <a:t>.</a:t>
            </a:r>
            <a:endParaRPr lang="en-US" sz="2000" dirty="0" smtClean="0">
              <a:solidFill>
                <a:schemeClr val="bg1">
                  <a:lumMod val="95000"/>
                  <a:lumOff val="5000"/>
                </a:schemeClr>
              </a:solidFill>
            </a:endParaRPr>
          </a:p>
          <a:p>
            <a:r>
              <a:rPr lang="vi-VN" sz="2000" dirty="0" smtClean="0">
                <a:solidFill>
                  <a:schemeClr val="bg1">
                    <a:lumMod val="95000"/>
                    <a:lumOff val="5000"/>
                  </a:schemeClr>
                </a:solidFill>
              </a:rPr>
              <a:t>Tatăl său a făcut tot posibilul ca Galileo să primească o educaţie aleasă, fără să fie îndoctrinat cu învăţăturile bisericii. Pe vremea aceea, şcolile erau mai ales pe lângă mănăstiri. Astfel că nu este de mirare că la vârsta de 10 ani Galileo a ajuns elev la mănăstirea Vallombrosa</a:t>
            </a:r>
            <a:r>
              <a:rPr lang="vi-VN" sz="2000" dirty="0" smtClean="0">
                <a:solidFill>
                  <a:schemeClr val="bg1">
                    <a:lumMod val="95000"/>
                    <a:lumOff val="5000"/>
                  </a:schemeClr>
                </a:solidFill>
              </a:rPr>
              <a:t>.</a:t>
            </a:r>
            <a:endParaRPr lang="en-US" sz="2000" dirty="0" smtClean="0">
              <a:solidFill>
                <a:schemeClr val="bg1">
                  <a:lumMod val="95000"/>
                  <a:lumOff val="5000"/>
                </a:schemeClr>
              </a:solidFill>
            </a:endParaRPr>
          </a:p>
          <a:p>
            <a:r>
              <a:rPr lang="vi-VN" sz="2000" dirty="0" smtClean="0">
                <a:solidFill>
                  <a:schemeClr val="bg1">
                    <a:lumMod val="95000"/>
                    <a:lumOff val="5000"/>
                  </a:schemeClr>
                </a:solidFill>
              </a:rPr>
              <a:t>A fost un elev atât de conştiincios şi devotat mănăstirii, încât la vârsta de 14 ani tatăl său l-a luat de acolo, de teamă ca fiul său să nu îşi dorească apoi să devină </a:t>
            </a:r>
            <a:r>
              <a:rPr lang="vi-VN" sz="2000" dirty="0" smtClean="0">
                <a:solidFill>
                  <a:schemeClr val="bg1">
                    <a:lumMod val="95000"/>
                    <a:lumOff val="5000"/>
                  </a:schemeClr>
                </a:solidFill>
              </a:rPr>
              <a:t>călu</a:t>
            </a:r>
            <a:r>
              <a:rPr lang="en-US" sz="2000" dirty="0" smtClean="0">
                <a:solidFill>
                  <a:schemeClr val="bg1">
                    <a:lumMod val="95000"/>
                    <a:lumOff val="5000"/>
                  </a:schemeClr>
                </a:solidFill>
              </a:rPr>
              <a:t>gar</a:t>
            </a:r>
          </a:p>
          <a:p>
            <a:r>
              <a:rPr lang="vi-VN" sz="2000" dirty="0" smtClean="0">
                <a:solidFill>
                  <a:schemeClr val="bg1">
                    <a:lumMod val="95000"/>
                    <a:lumOff val="5000"/>
                  </a:schemeClr>
                </a:solidFill>
              </a:rPr>
              <a:t>Toţi aceşti paşi au fost nu doar ghidaţi, dar şi finanţaţi de tatăl său. Este deci important de înţeles că mediul familial are un rol decisiv în formarea ulterioară a unui om.</a:t>
            </a:r>
            <a:endParaRPr lang="en-US" sz="2000" dirty="0" smtClean="0">
              <a:solidFill>
                <a:schemeClr val="bg1">
                  <a:lumMod val="95000"/>
                  <a:lumOff val="5000"/>
                </a:schemeClr>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ro-RO" sz="4400" dirty="0" smtClean="0">
                <a:solidFill>
                  <a:schemeClr val="accent1">
                    <a:lumMod val="50000"/>
                  </a:schemeClr>
                </a:solidFill>
              </a:rPr>
              <a:t>Naşterea ştiinţei moderne</a:t>
            </a:r>
            <a:endParaRPr lang="ro-RO" sz="4400" dirty="0">
              <a:solidFill>
                <a:schemeClr val="accent1">
                  <a:lumMod val="50000"/>
                </a:schemeClr>
              </a:solidFill>
            </a:endParaRPr>
          </a:p>
        </p:txBody>
      </p:sp>
      <p:sp>
        <p:nvSpPr>
          <p:cNvPr id="5" name="Rectangle 4"/>
          <p:cNvSpPr/>
          <p:nvPr/>
        </p:nvSpPr>
        <p:spPr>
          <a:xfrm>
            <a:off x="0" y="1643050"/>
            <a:ext cx="6858000" cy="369332"/>
          </a:xfrm>
          <a:prstGeom prst="rect">
            <a:avLst/>
          </a:prstGeom>
        </p:spPr>
        <p:txBody>
          <a:bodyPr wrap="square">
            <a:spAutoFit/>
          </a:bodyPr>
          <a:lstStyle/>
          <a:p>
            <a:r>
              <a:rPr lang="vi-VN" dirty="0" smtClean="0"/>
              <a:t>.</a:t>
            </a:r>
            <a:endParaRPr lang="ro-RO"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6215074" y="1643050"/>
            <a:ext cx="2928926" cy="5214950"/>
          </a:xfrm>
          <a:prstGeom prst="rect">
            <a:avLst/>
          </a:prstGeom>
          <a:noFill/>
          <a:ln w="9525">
            <a:noFill/>
            <a:miter lim="800000"/>
            <a:headEnd/>
            <a:tailEnd/>
          </a:ln>
          <a:effectLst/>
        </p:spPr>
      </p:pic>
      <p:sp>
        <p:nvSpPr>
          <p:cNvPr id="8" name="Rectangle 7"/>
          <p:cNvSpPr/>
          <p:nvPr/>
        </p:nvSpPr>
        <p:spPr>
          <a:xfrm>
            <a:off x="0" y="1643050"/>
            <a:ext cx="6286512" cy="2308324"/>
          </a:xfrm>
          <a:prstGeom prst="rect">
            <a:avLst/>
          </a:prstGeom>
        </p:spPr>
        <p:txBody>
          <a:bodyPr wrap="square">
            <a:spAutoFit/>
          </a:bodyPr>
          <a:lstStyle/>
          <a:p>
            <a:r>
              <a:rPr lang="vi-VN" dirty="0" smtClean="0">
                <a:solidFill>
                  <a:schemeClr val="bg1"/>
                </a:solidFill>
              </a:rPr>
              <a:t>Naşterea ştiinţei moderne a avut loc în Italia acum aproximativ 400 de ani, prin mai multe invenţii şi descoperiri ale lui Galileo Galilei, fiecare fiind suficientă pentru a-i asigura un loc în panteonul savanţilor care au schimbat fundamental înţelegerea lumii.</a:t>
            </a:r>
          </a:p>
          <a:p>
            <a:endParaRPr lang="vi-VN" dirty="0" smtClean="0"/>
          </a:p>
          <a:p>
            <a:r>
              <a:rPr lang="vi-VN" dirty="0" smtClean="0"/>
              <a:t> </a:t>
            </a:r>
            <a:endParaRPr lang="ro-RO" dirty="0"/>
          </a:p>
        </p:txBody>
      </p:sp>
      <p:sp>
        <p:nvSpPr>
          <p:cNvPr id="9" name="Rectangle 8"/>
          <p:cNvSpPr/>
          <p:nvPr/>
        </p:nvSpPr>
        <p:spPr>
          <a:xfrm>
            <a:off x="0" y="3286124"/>
            <a:ext cx="6143636" cy="1200329"/>
          </a:xfrm>
          <a:prstGeom prst="rect">
            <a:avLst/>
          </a:prstGeom>
        </p:spPr>
        <p:txBody>
          <a:bodyPr wrap="square">
            <a:spAutoFit/>
          </a:bodyPr>
          <a:lstStyle/>
          <a:p>
            <a:r>
              <a:rPr lang="vi-VN" dirty="0" smtClean="0">
                <a:solidFill>
                  <a:schemeClr val="bg1"/>
                </a:solidFill>
              </a:rPr>
              <a:t>Galileo Galilei este cel care a confirmat experimental ipoteza teoretică a lui Nicolaus Copernic cum că nu Pământul, ci Soarele, s-ar afla în centrul Universulu</a:t>
            </a:r>
            <a:endParaRPr lang="ro-RO" dirty="0">
              <a:solidFill>
                <a:schemeClr val="bg1"/>
              </a:solidFill>
            </a:endParaRPr>
          </a:p>
        </p:txBody>
      </p:sp>
      <p:sp>
        <p:nvSpPr>
          <p:cNvPr id="10" name="Rectangle 9"/>
          <p:cNvSpPr/>
          <p:nvPr/>
        </p:nvSpPr>
        <p:spPr>
          <a:xfrm>
            <a:off x="0" y="4357694"/>
            <a:ext cx="6143636" cy="923330"/>
          </a:xfrm>
          <a:prstGeom prst="rect">
            <a:avLst/>
          </a:prstGeom>
        </p:spPr>
        <p:txBody>
          <a:bodyPr wrap="square">
            <a:spAutoFit/>
          </a:bodyPr>
          <a:lstStyle/>
          <a:p>
            <a:r>
              <a:rPr lang="vi-VN" dirty="0" smtClean="0">
                <a:solidFill>
                  <a:schemeClr val="bg1"/>
                </a:solidFill>
              </a:rPr>
              <a:t>Tot Galileo Galiei a dezvoltat corect legile mişcării, fiind un ilustru precursor al lui Newton, care s-a născut chiar în anul în care Galilei a murit</a:t>
            </a:r>
            <a:r>
              <a:rPr lang="vi-VN" dirty="0" smtClean="0"/>
              <a:t>.</a:t>
            </a:r>
            <a:endParaRPr lang="ro-RO" dirty="0"/>
          </a:p>
        </p:txBody>
      </p:sp>
      <p:sp>
        <p:nvSpPr>
          <p:cNvPr id="11" name="Rectangle 10"/>
          <p:cNvSpPr/>
          <p:nvPr/>
        </p:nvSpPr>
        <p:spPr>
          <a:xfrm>
            <a:off x="0" y="5286388"/>
            <a:ext cx="6286512" cy="1477328"/>
          </a:xfrm>
          <a:prstGeom prst="rect">
            <a:avLst/>
          </a:prstGeom>
        </p:spPr>
        <p:txBody>
          <a:bodyPr wrap="square">
            <a:spAutoFit/>
          </a:bodyPr>
          <a:lstStyle/>
          <a:p>
            <a:r>
              <a:rPr lang="vi-VN" dirty="0" smtClean="0">
                <a:solidFill>
                  <a:schemeClr val="bg1"/>
                </a:solidFill>
              </a:rPr>
              <a:t>Totodată, Galileo Galilei a descoperit legile pendulului, pe baza lui dezvoltând primul ceas modern din istoria umanităţii. În paranteză fie spus, tot el a inventat şi termometrul, dar şi luneta astronomică.</a:t>
            </a:r>
            <a:endParaRPr lang="ro-RO"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Autofit/>
          </a:bodyPr>
          <a:lstStyle/>
          <a:p>
            <a:r>
              <a:rPr lang="it-IT" sz="4400" dirty="0" smtClean="0">
                <a:solidFill>
                  <a:schemeClr val="accent1">
                    <a:lumMod val="75000"/>
                  </a:schemeClr>
                </a:solidFill>
              </a:rPr>
              <a:t>Prima descoperire ştiinţifică: legile pendulului</a:t>
            </a:r>
            <a:endParaRPr lang="ro-RO" sz="4400"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vi-VN" sz="2000" dirty="0" smtClean="0">
                <a:solidFill>
                  <a:schemeClr val="bg1"/>
                </a:solidFill>
              </a:rPr>
              <a:t>Încă de când era student la medicină, Galileo Galilei a observat, pe când asista la o slujbă la catedrala din Pisa, cum un candelabru se legăna uşor, fiind atârnat de un cablu lung legat de </a:t>
            </a:r>
            <a:r>
              <a:rPr lang="vi-VN" sz="2000" dirty="0" smtClean="0">
                <a:solidFill>
                  <a:schemeClr val="bg1"/>
                </a:solidFill>
              </a:rPr>
              <a:t>tavan</a:t>
            </a:r>
            <a:endParaRPr lang="en-US" sz="2000" dirty="0" smtClean="0">
              <a:solidFill>
                <a:schemeClr val="bg1"/>
              </a:solidFill>
            </a:endParaRPr>
          </a:p>
          <a:p>
            <a:r>
              <a:rPr lang="vi-VN" sz="2000" dirty="0" smtClean="0">
                <a:solidFill>
                  <a:schemeClr val="bg1"/>
                </a:solidFill>
              </a:rPr>
              <a:t>Intuitiv, a simţit că oscilaţiile aveau toate aceeaşi perioadă. Dar nu s-a limitat doar la atât, ci a şi testat experimental ideea sa, în spiritul aristotelic. Cum nu avea la dispoziţie un cronometru, şi-a folosit propriul puls. Astfel a constat că, într-adevăr, perioadele de oscilaţie erau aceleaşi. Ideea i-a rămas în minte şi în 1585 a dezvoltat-o pentru prima dată într-o scrisoare către un prieten.</a:t>
            </a:r>
            <a:endParaRPr lang="ro-RO" sz="20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Autofit/>
          </a:bodyPr>
          <a:lstStyle/>
          <a:p>
            <a:r>
              <a:rPr lang="it-IT" sz="4400" dirty="0" smtClean="0">
                <a:solidFill>
                  <a:schemeClr val="accent1">
                    <a:lumMod val="75000"/>
                  </a:schemeClr>
                </a:solidFill>
              </a:rPr>
              <a:t>Prima descoperire ştiinţifică: legile pendulului</a:t>
            </a:r>
            <a:endParaRPr lang="ro-RO" sz="4400" dirty="0">
              <a:solidFill>
                <a:schemeClr val="accent1">
                  <a:lumMod val="75000"/>
                </a:schemeClr>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571604" y="1714488"/>
            <a:ext cx="5572164" cy="3214709"/>
          </a:xfrm>
          <a:prstGeom prst="rect">
            <a:avLst/>
          </a:prstGeom>
          <a:noFill/>
          <a:ln w="9525">
            <a:noFill/>
            <a:miter lim="800000"/>
            <a:headEnd/>
            <a:tailEnd/>
          </a:ln>
          <a:effectLst/>
        </p:spPr>
      </p:pic>
      <p:sp>
        <p:nvSpPr>
          <p:cNvPr id="5" name="Rectangle 4"/>
          <p:cNvSpPr/>
          <p:nvPr/>
        </p:nvSpPr>
        <p:spPr>
          <a:xfrm>
            <a:off x="1071538" y="5000636"/>
            <a:ext cx="6929486" cy="1754326"/>
          </a:xfrm>
          <a:prstGeom prst="rect">
            <a:avLst/>
          </a:prstGeom>
        </p:spPr>
        <p:txBody>
          <a:bodyPr wrap="square">
            <a:spAutoFit/>
          </a:bodyPr>
          <a:lstStyle/>
          <a:p>
            <a:r>
              <a:rPr lang="vi-VN" dirty="0" smtClean="0">
                <a:solidFill>
                  <a:schemeClr val="bg1">
                    <a:lumMod val="95000"/>
                    <a:lumOff val="5000"/>
                  </a:schemeClr>
                </a:solidFill>
              </a:rPr>
              <a:t>Candelabrul care pendula atârnat de domul Catedralei din Pisa, ale cărui oscilaţii Galileo Galilei le-a observat, student fiind. A constatat că toate au aceeaşi perioadă. Pentru a măsura timpul, a folosit propriul puls. Ulterior, pe acest principiu, a folosit un pendul ca şi cronometru foarte precis</a:t>
            </a:r>
            <a:endParaRPr lang="ro-RO" dirty="0">
              <a:solidFill>
                <a:schemeClr val="bg1">
                  <a:lumMod val="95000"/>
                  <a:lumOff val="5000"/>
                </a:schemeClr>
              </a:solidFill>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vi-VN" dirty="0" smtClean="0">
                <a:solidFill>
                  <a:schemeClr val="accent1">
                    <a:lumMod val="75000"/>
                  </a:schemeClr>
                </a:solidFill>
              </a:rPr>
              <a:t>A doua descoperire ştiinţifică: legile căderii corpurilor</a:t>
            </a:r>
            <a:endParaRPr lang="ro-RO"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vi-VN" sz="2000" dirty="0" smtClean="0">
                <a:solidFill>
                  <a:schemeClr val="bg1"/>
                </a:solidFill>
              </a:rPr>
              <a:t>Încă din vremea când era student la medicină, Galileo Galilei nu era de acord cu ideea lui Aristotel conform căreia copurile mai grele cad cu o viteză mai mare decât corpurile mai </a:t>
            </a:r>
            <a:r>
              <a:rPr lang="vi-VN" sz="2000" dirty="0" smtClean="0">
                <a:solidFill>
                  <a:schemeClr val="bg1"/>
                </a:solidFill>
              </a:rPr>
              <a:t>uşoare</a:t>
            </a:r>
            <a:endParaRPr lang="en-US" sz="2000" dirty="0" smtClean="0">
              <a:solidFill>
                <a:schemeClr val="bg1"/>
              </a:solidFill>
            </a:endParaRPr>
          </a:p>
          <a:p>
            <a:r>
              <a:rPr lang="vi-VN" sz="2000" dirty="0" smtClean="0">
                <a:solidFill>
                  <a:schemeClr val="bg1"/>
                </a:solidFill>
              </a:rPr>
              <a:t>Astfel că Galilei a realizat celebrul experiment din turnul înclinat din Pisa, de unde a lăsat să cadă două obiecte metalice, cu mase mult diferite. În ciuda prezicerilor lui Aristotel cum că cel mai greu corp va ajunge pe sol primul, ambele corpuri au căzut simultan</a:t>
            </a:r>
            <a:r>
              <a:rPr lang="vi-VN" sz="2000" dirty="0" smtClean="0">
                <a:solidFill>
                  <a:schemeClr val="bg1"/>
                </a:solidFill>
              </a:rPr>
              <a:t>.</a:t>
            </a:r>
            <a:endParaRPr lang="en-US" sz="2000" dirty="0" smtClean="0">
              <a:solidFill>
                <a:schemeClr val="bg1"/>
              </a:solidFill>
            </a:endParaRPr>
          </a:p>
          <a:p>
            <a:r>
              <a:rPr lang="vi-VN" sz="2000" dirty="0" smtClean="0">
                <a:solidFill>
                  <a:schemeClr val="bg1"/>
                </a:solidFill>
              </a:rPr>
              <a:t>În prezent, această lege poartă numele de legea inerţiei şi a fost formulată în mod riguros de Isaac Newton în 1687: un corp îşi continuă starea de mişcare sau de repaus atât timp cât nici o forţă nu acţionează asupra lui. Dar legea în sine a fost descoperită de Galileo, în modul descris mai sus. Nu e de mirare că însuşi Newton a recunoscut că "dacă el a ajuns atât de sus este pentru că s-a înălţat pe umerii unor giganţi".</a:t>
            </a:r>
            <a:endParaRPr lang="ro-RO" sz="2000" dirty="0">
              <a:solidFill>
                <a:schemeClr val="bg1"/>
              </a:solidFill>
            </a:endParaRPr>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fontScale="90000"/>
          </a:bodyPr>
          <a:lstStyle/>
          <a:p>
            <a:r>
              <a:rPr lang="vi-VN" dirty="0" smtClean="0">
                <a:solidFill>
                  <a:schemeClr val="accent1">
                    <a:lumMod val="75000"/>
                  </a:schemeClr>
                </a:solidFill>
              </a:rPr>
              <a:t>A doua descoperire ştiinţifică: legile căderii corpurilor</a:t>
            </a:r>
            <a:endParaRPr lang="ro-RO" dirty="0">
              <a:solidFill>
                <a:schemeClr val="accent1">
                  <a:lumMod val="75000"/>
                </a:schemeClr>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714488"/>
            <a:ext cx="4214810" cy="368301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4000497" y="1643050"/>
            <a:ext cx="5143503" cy="3714776"/>
          </a:xfrm>
          <a:prstGeom prst="rect">
            <a:avLst/>
          </a:prstGeom>
          <a:noFill/>
          <a:ln w="9525">
            <a:noFill/>
            <a:miter lim="800000"/>
            <a:headEnd/>
            <a:tailEnd/>
          </a:ln>
          <a:effectLst/>
        </p:spPr>
      </p:pic>
      <p:sp>
        <p:nvSpPr>
          <p:cNvPr id="6" name="Rectangle 5"/>
          <p:cNvSpPr/>
          <p:nvPr/>
        </p:nvSpPr>
        <p:spPr>
          <a:xfrm>
            <a:off x="4214810" y="5643578"/>
            <a:ext cx="4929190" cy="923330"/>
          </a:xfrm>
          <a:prstGeom prst="rect">
            <a:avLst/>
          </a:prstGeom>
        </p:spPr>
        <p:txBody>
          <a:bodyPr wrap="square">
            <a:spAutoFit/>
          </a:bodyPr>
          <a:lstStyle/>
          <a:p>
            <a:r>
              <a:rPr lang="vi-VN" dirty="0" smtClean="0">
                <a:solidFill>
                  <a:schemeClr val="bg1"/>
                </a:solidFill>
              </a:rPr>
              <a:t>Construcţie de la universitatea Arizona din SUA despre cum ar fi putut arăta experimentul lui Galileo Galilei.</a:t>
            </a:r>
            <a:endParaRPr lang="ro-RO" dirty="0">
              <a:solidFill>
                <a:schemeClr val="bg1"/>
              </a:solidFill>
            </a:endParaRPr>
          </a:p>
        </p:txBody>
      </p:sp>
      <p:sp>
        <p:nvSpPr>
          <p:cNvPr id="7" name="Rectangle 6"/>
          <p:cNvSpPr/>
          <p:nvPr/>
        </p:nvSpPr>
        <p:spPr>
          <a:xfrm>
            <a:off x="285720" y="5357826"/>
            <a:ext cx="3857652" cy="1323439"/>
          </a:xfrm>
          <a:prstGeom prst="rect">
            <a:avLst/>
          </a:prstGeom>
        </p:spPr>
        <p:txBody>
          <a:bodyPr wrap="square">
            <a:spAutoFit/>
          </a:bodyPr>
          <a:lstStyle/>
          <a:p>
            <a:r>
              <a:rPr lang="vi-VN" sz="1600" dirty="0" smtClean="0">
                <a:solidFill>
                  <a:schemeClr val="bg1"/>
                </a:solidFill>
              </a:rPr>
              <a:t>Galileo Galilei studiind mişcarea pe plan înclinat. A fost primul care a studiat-o în mod sistematic. Astfel a reuşit să descopere legile căderii corpurilor.</a:t>
            </a:r>
            <a:endParaRPr lang="ro-RO" sz="1600" dirty="0">
              <a:solidFill>
                <a:schemeClr val="bg1"/>
              </a:solidFill>
            </a:endParaRPr>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fontScale="90000"/>
          </a:bodyPr>
          <a:lstStyle/>
          <a:p>
            <a:r>
              <a:rPr lang="vi-VN" dirty="0" smtClean="0">
                <a:solidFill>
                  <a:schemeClr val="accent1">
                    <a:lumMod val="75000"/>
                  </a:schemeClr>
                </a:solidFill>
              </a:rPr>
              <a:t>A doua descoperire ştiinţifică: legile căderii corpurilor</a:t>
            </a:r>
            <a:endParaRPr lang="ro-RO" dirty="0">
              <a:solidFill>
                <a:schemeClr val="accent1">
                  <a:lumMod val="75000"/>
                </a:schemeClr>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5357818" y="1714488"/>
            <a:ext cx="3786181" cy="5143512"/>
          </a:xfrm>
          <a:prstGeom prst="rect">
            <a:avLst/>
          </a:prstGeom>
          <a:noFill/>
          <a:ln w="9525">
            <a:noFill/>
            <a:miter lim="800000"/>
            <a:headEnd/>
            <a:tailEnd/>
          </a:ln>
          <a:effectLst/>
        </p:spPr>
      </p:pic>
      <p:sp>
        <p:nvSpPr>
          <p:cNvPr id="5" name="Rectangle 4"/>
          <p:cNvSpPr/>
          <p:nvPr/>
        </p:nvSpPr>
        <p:spPr>
          <a:xfrm>
            <a:off x="0" y="1643050"/>
            <a:ext cx="5286380" cy="1754326"/>
          </a:xfrm>
          <a:prstGeom prst="rect">
            <a:avLst/>
          </a:prstGeom>
        </p:spPr>
        <p:txBody>
          <a:bodyPr wrap="square">
            <a:spAutoFit/>
          </a:bodyPr>
          <a:lstStyle/>
          <a:p>
            <a:r>
              <a:rPr lang="vi-VN" dirty="0" smtClean="0">
                <a:solidFill>
                  <a:schemeClr val="bg1"/>
                </a:solidFill>
              </a:rPr>
              <a:t>Cu acest dispozitiv ingenios şi cu un cronometru reprezentat de un pendul, Galileo Galilei a testat această ipoteză. Practic, la diferite poziţii de-a lungul planului înclinat exista un clopot care bătea când bila trecea pe acolo</a:t>
            </a:r>
            <a:endParaRPr lang="ro-RO" dirty="0">
              <a:solidFill>
                <a:schemeClr val="bg1"/>
              </a:solidFill>
            </a:endParaRPr>
          </a:p>
        </p:txBody>
      </p:sp>
      <p:sp>
        <p:nvSpPr>
          <p:cNvPr id="6" name="Rectangle 5"/>
          <p:cNvSpPr/>
          <p:nvPr/>
        </p:nvSpPr>
        <p:spPr>
          <a:xfrm>
            <a:off x="0" y="3357562"/>
            <a:ext cx="5286380" cy="1754326"/>
          </a:xfrm>
          <a:prstGeom prst="rect">
            <a:avLst/>
          </a:prstGeom>
        </p:spPr>
        <p:txBody>
          <a:bodyPr wrap="square">
            <a:spAutoFit/>
          </a:bodyPr>
          <a:lstStyle/>
          <a:p>
            <a:r>
              <a:rPr lang="vi-VN" dirty="0" smtClean="0">
                <a:solidFill>
                  <a:schemeClr val="bg1"/>
                </a:solidFill>
              </a:rPr>
              <a:t>Galilei ajusta poziţia celui de-al doilea clopot până când acesta bătea exact în momentul în care pendulul terminase de parcurs al doilea interval de timp egal cu primul, apoi găsea, în aceeaşi manieră, poziţia celui de-al treilea clopot,</a:t>
            </a:r>
            <a:endParaRPr lang="ro-RO" dirty="0">
              <a:solidFill>
                <a:schemeClr val="bg1"/>
              </a:solidFill>
            </a:endParaRPr>
          </a:p>
        </p:txBody>
      </p:sp>
      <p:sp>
        <p:nvSpPr>
          <p:cNvPr id="7" name="Rectangle 6"/>
          <p:cNvSpPr/>
          <p:nvPr/>
        </p:nvSpPr>
        <p:spPr>
          <a:xfrm>
            <a:off x="0" y="5072074"/>
            <a:ext cx="5357818" cy="1477328"/>
          </a:xfrm>
          <a:prstGeom prst="rect">
            <a:avLst/>
          </a:prstGeom>
        </p:spPr>
        <p:txBody>
          <a:bodyPr wrap="square">
            <a:spAutoFit/>
          </a:bodyPr>
          <a:lstStyle/>
          <a:p>
            <a:r>
              <a:rPr lang="vi-VN" dirty="0" smtClean="0">
                <a:solidFill>
                  <a:schemeClr val="bg1"/>
                </a:solidFill>
              </a:rPr>
              <a:t>Mare i-a fost surprinderea când a măsurat apoi distanţele şi a văzut că ele erau proporţionale nu cu numere naturale, ci cu numere impare: 1, 3, 5, 7, etc. Astfel, el a descoperit legea corectă a căderii corpurilor</a:t>
            </a:r>
            <a:r>
              <a:rPr lang="vi-VN" dirty="0" smtClean="0"/>
              <a:t>.</a:t>
            </a:r>
            <a:endParaRPr lang="ro-RO" dirty="0"/>
          </a:p>
        </p:txBody>
      </p:sp>
    </p:spTree>
  </p:cSld>
  <p:clrMapOvr>
    <a:masterClrMapping/>
  </p:clrMapOvr>
  <p:transition>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140</TotalTime>
  <Words>1956</Words>
  <Application>Microsoft Office PowerPoint</Application>
  <PresentationFormat>On-screen Show (4:3)</PresentationFormat>
  <Paragraphs>74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Verve</vt:lpstr>
      <vt:lpstr>Proiect la Fizica</vt:lpstr>
      <vt:lpstr>Galileo  Galilei</vt:lpstr>
      <vt:lpstr>Galileo  Galilei</vt:lpstr>
      <vt:lpstr>Naşterea ştiinţei moderne</vt:lpstr>
      <vt:lpstr>Prima descoperire ştiinţifică: legile pendulului</vt:lpstr>
      <vt:lpstr>Prima descoperire ştiinţifică: legile pendulului</vt:lpstr>
      <vt:lpstr>A doua descoperire ştiinţifică: legile căderii corpurilor</vt:lpstr>
      <vt:lpstr>A doua descoperire ştiinţifică: legile căderii corpurilor</vt:lpstr>
      <vt:lpstr>A doua descoperire ştiinţifică: legile căderii corpurilor</vt:lpstr>
      <vt:lpstr>Universitatea din Padova</vt:lpstr>
      <vt:lpstr>A treia descoperire ştiinţifică: luneta astronomică şi dovada că sistemul lui Copernic este corect</vt:lpstr>
      <vt:lpstr>A treia descoperire ştiinţifică: luneta astronomică şi dovada că sistemul lui Copernic este corect</vt:lpstr>
      <vt:lpstr>Telescopul</vt:lpstr>
      <vt:lpstr>Refractorul  lui  Galileo</vt:lpstr>
      <vt:lpstr>Telescopul</vt:lpstr>
      <vt:lpstr>Telescopul</vt:lpstr>
      <vt:lpstr>Partile  principale ale unui telescop</vt:lpstr>
      <vt:lpstr>Inventiile lui Galileo in imagini</vt:lpstr>
      <vt:lpstr>Galileo   Galilei</vt:lpstr>
      <vt:lpstr>Inventii</vt:lpstr>
      <vt:lpstr>Matematician regal la curtea ducelui din Florenţa</vt:lpstr>
      <vt:lpstr>Matematician regal la curtea ducelui din Florenţa</vt:lpstr>
      <vt:lpstr>Ultimii ani de viaţă în închisoare la domiciliu</vt:lpstr>
      <vt:lpstr>Ultimii ani de viaţă în închisoare la domiciliu</vt:lpstr>
      <vt:lpstr>Atitudinea ulterioară Bisericii Catolice despre Galilei şi opera sa</vt:lpstr>
      <vt:lpstr>Anul  Astronomiei</vt:lpstr>
      <vt:lpstr>Sfarsit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 la Fizica</dc:title>
  <dc:creator>Ionela</dc:creator>
  <cp:lastModifiedBy>Ionela</cp:lastModifiedBy>
  <cp:revision>15</cp:revision>
  <dcterms:created xsi:type="dcterms:W3CDTF">2012-10-13T10:54:48Z</dcterms:created>
  <dcterms:modified xsi:type="dcterms:W3CDTF">2012-10-13T13:14:54Z</dcterms:modified>
</cp:coreProperties>
</file>