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4660"/>
  </p:normalViewPr>
  <p:slideViewPr>
    <p:cSldViewPr>
      <p:cViewPr varScale="1">
        <p:scale>
          <a:sx n="103" d="100"/>
          <a:sy n="103" d="100"/>
        </p:scale>
        <p:origin x="-18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09BB192-EE12-4E80-B554-29E9C637754E}" type="datetimeFigureOut">
              <a:rPr lang="en-US" smtClean="0"/>
              <a:t>10/15/2013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617003B-210B-46C7-8470-0ECC8F947D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9BB192-EE12-4E80-B554-29E9C637754E}"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7003B-210B-46C7-8470-0ECC8F947D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9BB192-EE12-4E80-B554-29E9C637754E}"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7003B-210B-46C7-8470-0ECC8F947D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09BB192-EE12-4E80-B554-29E9C637754E}" type="datetimeFigureOut">
              <a:rPr lang="en-US" smtClean="0"/>
              <a:t>10/15/2013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2617003B-210B-46C7-8470-0ECC8F947D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09BB192-EE12-4E80-B554-29E9C637754E}" type="datetimeFigureOut">
              <a:rPr lang="en-US" smtClean="0"/>
              <a:t>10/15/2013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617003B-210B-46C7-8470-0ECC8F947DBE}"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09BB192-EE12-4E80-B554-29E9C637754E}" type="datetimeFigureOut">
              <a:rPr lang="en-US" smtClean="0"/>
              <a:t>10/15/2013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617003B-210B-46C7-8470-0ECC8F947D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09BB192-EE12-4E80-B554-29E9C637754E}" type="datetimeFigureOut">
              <a:rPr lang="en-US" smtClean="0"/>
              <a:t>10/15/2013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617003B-210B-46C7-8470-0ECC8F947D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9BB192-EE12-4E80-B554-29E9C637754E}" type="datetimeFigureOut">
              <a:rPr lang="en-US" smtClean="0"/>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7003B-210B-46C7-8470-0ECC8F947D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09BB192-EE12-4E80-B554-29E9C637754E}" type="datetimeFigureOut">
              <a:rPr lang="en-US" smtClean="0"/>
              <a:t>10/15/2013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2617003B-210B-46C7-8470-0ECC8F947D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09BB192-EE12-4E80-B554-29E9C637754E}" type="datetimeFigureOut">
              <a:rPr lang="en-US" smtClean="0"/>
              <a:t>10/15/2013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617003B-210B-46C7-8470-0ECC8F947D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09BB192-EE12-4E80-B554-29E9C637754E}" type="datetimeFigureOut">
              <a:rPr lang="en-US" smtClean="0"/>
              <a:t>10/15/2013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617003B-210B-46C7-8470-0ECC8F947D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09BB192-EE12-4E80-B554-29E9C637754E}" type="datetimeFigureOut">
              <a:rPr lang="en-US" smtClean="0"/>
              <a:t>10/15/2013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617003B-210B-46C7-8470-0ECC8F947D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o.wikipedia.org/wiki/Johannes_Kepler" TargetMode="External"/><Relationship Id="rId2" Type="http://schemas.openxmlformats.org/officeDocument/2006/relationships/hyperlink" Target="http://video.about.com/inventors/Profile-of-Galileo-Galilei.htm" TargetMode="External"/><Relationship Id="rId1" Type="http://schemas.openxmlformats.org/officeDocument/2006/relationships/slideLayout" Target="../slideLayouts/slideLayout2.xml"/><Relationship Id="rId4" Type="http://schemas.openxmlformats.org/officeDocument/2006/relationships/hyperlink" Target="http://ro.wikipedia.org/wiki/Legile_lui_Kepl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5943600" cy="6477000"/>
          </a:xfrm>
        </p:spPr>
        <p:txBody>
          <a:bodyPr>
            <a:normAutofit/>
          </a:bodyPr>
          <a:lstStyle/>
          <a:p>
            <a:pPr algn="l"/>
            <a:r>
              <a:rPr lang="en-US" dirty="0" smtClean="0"/>
              <a:t/>
            </a:r>
            <a:br>
              <a:rPr lang="en-US" dirty="0" smtClean="0"/>
            </a:br>
            <a:r>
              <a:rPr lang="en-US" dirty="0" err="1" smtClean="0">
                <a:latin typeface="Brush Script MT" pitchFamily="66" charset="0"/>
              </a:rPr>
              <a:t>Elev</a:t>
            </a:r>
            <a:r>
              <a:rPr lang="en-US" dirty="0" smtClean="0">
                <a:latin typeface="Brush Script MT" pitchFamily="66" charset="0"/>
              </a:rPr>
              <a:t>: </a:t>
            </a:r>
            <a:r>
              <a:rPr lang="en-US" dirty="0" err="1" smtClean="0">
                <a:latin typeface="Brush Script MT" pitchFamily="66" charset="0"/>
              </a:rPr>
              <a:t>Bogdan</a:t>
            </a:r>
            <a:r>
              <a:rPr lang="en-US" dirty="0" smtClean="0">
                <a:latin typeface="Brush Script MT" pitchFamily="66" charset="0"/>
              </a:rPr>
              <a:t> Adriana-Cristina</a:t>
            </a:r>
            <a:br>
              <a:rPr lang="en-US" dirty="0" smtClean="0">
                <a:latin typeface="Brush Script MT" pitchFamily="66" charset="0"/>
              </a:rPr>
            </a:br>
            <a:r>
              <a:rPr lang="en-US" dirty="0" err="1" smtClean="0">
                <a:latin typeface="Brush Script MT" pitchFamily="66" charset="0"/>
              </a:rPr>
              <a:t>Profesor</a:t>
            </a:r>
            <a:r>
              <a:rPr lang="en-US" dirty="0" smtClean="0">
                <a:latin typeface="Brush Script MT" pitchFamily="66" charset="0"/>
              </a:rPr>
              <a:t> </a:t>
            </a:r>
            <a:r>
              <a:rPr lang="en-US" dirty="0" err="1" smtClean="0">
                <a:latin typeface="Brush Script MT" pitchFamily="66" charset="0"/>
              </a:rPr>
              <a:t>coordonator</a:t>
            </a:r>
            <a:r>
              <a:rPr lang="en-US" dirty="0" smtClean="0">
                <a:latin typeface="Brush Script MT" pitchFamily="66" charset="0"/>
              </a:rPr>
              <a:t>: Andrei </a:t>
            </a:r>
            <a:r>
              <a:rPr lang="en-US" dirty="0" err="1" smtClean="0">
                <a:latin typeface="Brush Script MT" pitchFamily="66" charset="0"/>
              </a:rPr>
              <a:t>Florina</a:t>
            </a:r>
            <a:r>
              <a:rPr lang="en-US" dirty="0" smtClean="0">
                <a:latin typeface="Brush Script MT" pitchFamily="66" charset="0"/>
              </a:rPr>
              <a:t/>
            </a:r>
            <a:br>
              <a:rPr lang="en-US" dirty="0" smtClean="0">
                <a:latin typeface="Brush Script MT" pitchFamily="66" charset="0"/>
              </a:rPr>
            </a:br>
            <a:r>
              <a:rPr lang="en-US" dirty="0" err="1" smtClean="0">
                <a:latin typeface="Brush Script MT" pitchFamily="66" charset="0"/>
              </a:rPr>
              <a:t>Clasa</a:t>
            </a:r>
            <a:r>
              <a:rPr lang="en-US" dirty="0" smtClean="0">
                <a:latin typeface="Brush Script MT" pitchFamily="66" charset="0"/>
              </a:rPr>
              <a:t> a XI a B</a:t>
            </a:r>
            <a:br>
              <a:rPr lang="en-US" dirty="0" smtClean="0">
                <a:latin typeface="Brush Script MT" pitchFamily="66" charset="0"/>
              </a:rPr>
            </a:br>
            <a:r>
              <a:rPr lang="en-US" dirty="0" err="1" smtClean="0">
                <a:latin typeface="Brush Script MT" pitchFamily="66" charset="0"/>
              </a:rPr>
              <a:t>Liceul</a:t>
            </a:r>
            <a:r>
              <a:rPr lang="en-US" dirty="0" smtClean="0">
                <a:latin typeface="Brush Script MT" pitchFamily="66" charset="0"/>
              </a:rPr>
              <a:t> Pedagogic “</a:t>
            </a:r>
            <a:r>
              <a:rPr lang="en-US" dirty="0" err="1" smtClean="0">
                <a:latin typeface="Brush Script MT" pitchFamily="66" charset="0"/>
              </a:rPr>
              <a:t>Matei</a:t>
            </a:r>
            <a:r>
              <a:rPr lang="en-US" dirty="0" smtClean="0">
                <a:latin typeface="Brush Script MT" pitchFamily="66" charset="0"/>
              </a:rPr>
              <a:t> </a:t>
            </a:r>
            <a:r>
              <a:rPr lang="en-US" dirty="0" err="1" smtClean="0">
                <a:latin typeface="Brush Script MT" pitchFamily="66" charset="0"/>
              </a:rPr>
              <a:t>Basarab</a:t>
            </a:r>
            <a:r>
              <a:rPr lang="en-US" dirty="0" smtClean="0">
                <a:latin typeface="Brush Script MT" pitchFamily="66" charset="0"/>
              </a:rPr>
              <a:t>” </a:t>
            </a:r>
            <a:r>
              <a:rPr lang="en-US" dirty="0" err="1" smtClean="0">
                <a:latin typeface="Brush Script MT" pitchFamily="66" charset="0"/>
              </a:rPr>
              <a:t>Slobozia</a:t>
            </a:r>
            <a:r>
              <a:rPr lang="en-US" dirty="0" smtClean="0">
                <a:latin typeface="Brush Script MT" pitchFamily="66" charset="0"/>
              </a:rPr>
              <a:t/>
            </a:r>
            <a:br>
              <a:rPr lang="en-US" dirty="0" smtClean="0">
                <a:latin typeface="Brush Script MT" pitchFamily="66" charset="0"/>
              </a:rPr>
            </a:br>
            <a:endParaRPr lang="en-US" dirty="0">
              <a:latin typeface="Brush Script M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r>
              <a:rPr lang="en-US" sz="3600" dirty="0" smtClean="0"/>
              <a:t>A </a:t>
            </a:r>
            <a:r>
              <a:rPr lang="en-US" sz="3600" dirty="0" err="1" smtClean="0"/>
              <a:t>doua</a:t>
            </a:r>
            <a:r>
              <a:rPr lang="en-US" sz="3600" dirty="0" smtClean="0"/>
              <a:t> </a:t>
            </a:r>
            <a:r>
              <a:rPr lang="en-US" sz="3600" dirty="0" err="1" smtClean="0"/>
              <a:t>lege</a:t>
            </a:r>
            <a:r>
              <a:rPr lang="en-US" sz="3600" dirty="0" smtClean="0"/>
              <a:t>: „</a:t>
            </a:r>
            <a:r>
              <a:rPr lang="en-US" sz="3600" dirty="0" err="1" smtClean="0"/>
              <a:t>Linia</a:t>
            </a:r>
            <a:r>
              <a:rPr lang="en-US" sz="3600" dirty="0" smtClean="0"/>
              <a:t> </a:t>
            </a:r>
            <a:r>
              <a:rPr lang="en-US" sz="3600" dirty="0" err="1" smtClean="0"/>
              <a:t>dreapta</a:t>
            </a:r>
            <a:r>
              <a:rPr lang="en-US" sz="3600" dirty="0" smtClean="0"/>
              <a:t> care </a:t>
            </a:r>
            <a:r>
              <a:rPr lang="en-US" sz="3600" dirty="0" err="1" smtClean="0"/>
              <a:t>uneste</a:t>
            </a:r>
            <a:r>
              <a:rPr lang="en-US" sz="3600" dirty="0" smtClean="0"/>
              <a:t> </a:t>
            </a:r>
            <a:r>
              <a:rPr lang="en-US" sz="3600" dirty="0" err="1" smtClean="0"/>
              <a:t>planeta</a:t>
            </a:r>
            <a:r>
              <a:rPr lang="en-US" sz="3600" dirty="0" smtClean="0"/>
              <a:t> cu </a:t>
            </a:r>
            <a:r>
              <a:rPr lang="en-US" sz="3600" dirty="0" err="1" smtClean="0"/>
              <a:t>steaua</a:t>
            </a:r>
            <a:r>
              <a:rPr lang="en-US" sz="3600" dirty="0" smtClean="0"/>
              <a:t> («</a:t>
            </a:r>
            <a:r>
              <a:rPr lang="en-US" sz="3600" dirty="0" err="1" smtClean="0"/>
              <a:t>raza</a:t>
            </a:r>
            <a:r>
              <a:rPr lang="en-US" sz="3600" dirty="0" smtClean="0"/>
              <a:t> </a:t>
            </a:r>
            <a:r>
              <a:rPr lang="en-US" sz="3600" dirty="0" err="1" smtClean="0"/>
              <a:t>vectoare</a:t>
            </a:r>
            <a:r>
              <a:rPr lang="en-US" sz="3600" dirty="0" smtClean="0"/>
              <a:t> a </a:t>
            </a:r>
            <a:r>
              <a:rPr lang="en-US" sz="3600" dirty="0" err="1" smtClean="0"/>
              <a:t>planetei</a:t>
            </a:r>
            <a:r>
              <a:rPr lang="en-US" sz="3600" dirty="0" smtClean="0"/>
              <a:t>») </a:t>
            </a:r>
            <a:r>
              <a:rPr lang="en-US" sz="3600" dirty="0" err="1" smtClean="0"/>
              <a:t>n</a:t>
            </a:r>
            <a:r>
              <a:rPr lang="en-US" sz="3600" dirty="0" err="1" smtClean="0"/>
              <a:t>atura</a:t>
            </a:r>
            <a:r>
              <a:rPr lang="en-US" sz="3600" dirty="0" smtClean="0"/>
              <a:t> </a:t>
            </a:r>
            <a:r>
              <a:rPr lang="en-US" sz="3600" dirty="0" err="1" smtClean="0"/>
              <a:t>ariei</a:t>
            </a:r>
            <a:r>
              <a:rPr lang="en-US" sz="3600" dirty="0" smtClean="0"/>
              <a:t> </a:t>
            </a:r>
            <a:r>
              <a:rPr lang="en-US" sz="3600" dirty="0" err="1" smtClean="0"/>
              <a:t>egale</a:t>
            </a:r>
            <a:r>
              <a:rPr lang="en-US" sz="3600" dirty="0" smtClean="0"/>
              <a:t> </a:t>
            </a:r>
            <a:r>
              <a:rPr lang="en-US" sz="3600" dirty="0"/>
              <a:t>i</a:t>
            </a:r>
            <a:r>
              <a:rPr lang="en-US" sz="3600" dirty="0" smtClean="0"/>
              <a:t>n </a:t>
            </a:r>
            <a:r>
              <a:rPr lang="en-US" sz="3600" dirty="0" err="1" smtClean="0"/>
              <a:t>perioade</a:t>
            </a:r>
            <a:r>
              <a:rPr lang="en-US" sz="3600" dirty="0" smtClean="0"/>
              <a:t> de </a:t>
            </a:r>
            <a:r>
              <a:rPr lang="en-US" sz="3600" dirty="0" err="1" smtClean="0"/>
              <a:t>timp</a:t>
            </a:r>
            <a:r>
              <a:rPr lang="en-US" sz="3600" dirty="0" smtClean="0"/>
              <a:t> </a:t>
            </a:r>
            <a:r>
              <a:rPr lang="en-US" sz="3600" dirty="0" err="1" smtClean="0"/>
              <a:t>egale</a:t>
            </a:r>
            <a:r>
              <a:rPr lang="en-US" sz="3600" dirty="0" smtClean="0"/>
              <a:t> </a:t>
            </a:r>
            <a:r>
              <a:rPr lang="en-US" sz="3600" dirty="0" err="1" smtClean="0"/>
              <a:t>sau</a:t>
            </a:r>
            <a:r>
              <a:rPr lang="en-US" sz="3600" dirty="0" smtClean="0"/>
              <a:t> </a:t>
            </a:r>
            <a:r>
              <a:rPr lang="en-US" sz="3600" dirty="0" err="1" smtClean="0"/>
              <a:t>formulat</a:t>
            </a:r>
            <a:r>
              <a:rPr lang="en-US" sz="3600" dirty="0" smtClean="0"/>
              <a:t> </a:t>
            </a:r>
            <a:r>
              <a:rPr lang="en-US" sz="3600" dirty="0" err="1" smtClean="0"/>
              <a:t>echivalent</a:t>
            </a:r>
            <a:r>
              <a:rPr lang="en-US" sz="3600" dirty="0" smtClean="0"/>
              <a:t> </a:t>
            </a:r>
            <a:r>
              <a:rPr lang="en-US" sz="3600" dirty="0" err="1" smtClean="0"/>
              <a:t>viteza</a:t>
            </a:r>
            <a:r>
              <a:rPr lang="en-US" sz="3600" dirty="0" smtClean="0"/>
              <a:t> </a:t>
            </a:r>
            <a:r>
              <a:rPr lang="en-US" sz="3600" dirty="0" err="1" smtClean="0"/>
              <a:t>areolara</a:t>
            </a:r>
            <a:r>
              <a:rPr lang="en-US" sz="3600" dirty="0" smtClean="0"/>
              <a:t> a </a:t>
            </a:r>
            <a:r>
              <a:rPr lang="en-US" sz="3600" dirty="0" err="1" smtClean="0"/>
              <a:t>razei</a:t>
            </a:r>
            <a:r>
              <a:rPr lang="en-US" sz="3600" dirty="0" smtClean="0"/>
              <a:t> </a:t>
            </a:r>
            <a:r>
              <a:rPr lang="en-US" sz="3600" dirty="0" err="1" smtClean="0"/>
              <a:t>vectoare</a:t>
            </a:r>
            <a:r>
              <a:rPr lang="en-US" sz="3600" dirty="0" smtClean="0"/>
              <a:t> e </a:t>
            </a:r>
            <a:r>
              <a:rPr lang="en-US" sz="3600" dirty="0" err="1" smtClean="0"/>
              <a:t>constanta</a:t>
            </a:r>
            <a:r>
              <a:rPr lang="en-US" sz="3600" dirty="0" smtClean="0"/>
              <a:t>.”Din </a:t>
            </a:r>
            <a:r>
              <a:rPr lang="en-US" sz="3600" dirty="0" err="1" smtClean="0"/>
              <a:t>aceasta</a:t>
            </a:r>
            <a:r>
              <a:rPr lang="en-US" sz="3600" dirty="0" smtClean="0"/>
              <a:t> </a:t>
            </a:r>
            <a:r>
              <a:rPr lang="en-US" sz="3600" dirty="0" err="1" smtClean="0"/>
              <a:t>lege</a:t>
            </a:r>
            <a:r>
              <a:rPr lang="en-US" sz="3600" dirty="0" smtClean="0"/>
              <a:t>, </a:t>
            </a:r>
            <a:r>
              <a:rPr lang="en-US" sz="3600" dirty="0" err="1" smtClean="0"/>
              <a:t>numita</a:t>
            </a:r>
            <a:r>
              <a:rPr lang="en-US" sz="3600" dirty="0" smtClean="0"/>
              <a:t> „a </a:t>
            </a:r>
            <a:r>
              <a:rPr lang="en-US" sz="3600" dirty="0" err="1" smtClean="0"/>
              <a:t>ariilor</a:t>
            </a:r>
            <a:r>
              <a:rPr lang="en-US" sz="3600" dirty="0" smtClean="0"/>
              <a:t> </a:t>
            </a:r>
            <a:r>
              <a:rPr lang="en-US" sz="3600" dirty="0" err="1" smtClean="0"/>
              <a:t>egale</a:t>
            </a:r>
            <a:r>
              <a:rPr lang="en-US" sz="3600" dirty="0" smtClean="0"/>
              <a:t>”, </a:t>
            </a:r>
            <a:r>
              <a:rPr lang="en-US" sz="3600" dirty="0" err="1" smtClean="0"/>
              <a:t>rezulta</a:t>
            </a:r>
            <a:r>
              <a:rPr lang="en-US" sz="3600" dirty="0" smtClean="0"/>
              <a:t> ca o </a:t>
            </a:r>
            <a:r>
              <a:rPr lang="en-US" sz="3600" dirty="0" err="1" smtClean="0"/>
              <a:t>planeta</a:t>
            </a:r>
            <a:r>
              <a:rPr lang="en-US" sz="3600" dirty="0" smtClean="0"/>
              <a:t> se </a:t>
            </a:r>
            <a:r>
              <a:rPr lang="en-US" sz="3600" dirty="0" err="1" smtClean="0"/>
              <a:t>deplaseaza</a:t>
            </a:r>
            <a:r>
              <a:rPr lang="en-US" sz="3600" dirty="0" smtClean="0"/>
              <a:t> cu </a:t>
            </a:r>
            <a:r>
              <a:rPr lang="en-US" sz="3600" dirty="0" err="1" smtClean="0"/>
              <a:t>atat</a:t>
            </a:r>
            <a:r>
              <a:rPr lang="en-US" sz="3600" dirty="0" smtClean="0"/>
              <a:t> </a:t>
            </a:r>
            <a:r>
              <a:rPr lang="en-US" sz="3600" dirty="0" err="1" smtClean="0"/>
              <a:t>mai</a:t>
            </a:r>
            <a:r>
              <a:rPr lang="en-US" sz="3600" dirty="0" smtClean="0"/>
              <a:t> </a:t>
            </a:r>
            <a:r>
              <a:rPr lang="en-US" sz="3600" dirty="0" err="1" smtClean="0"/>
              <a:t>repede</a:t>
            </a:r>
            <a:r>
              <a:rPr lang="en-US" sz="3600" dirty="0" smtClean="0"/>
              <a:t> cu cat </a:t>
            </a:r>
            <a:r>
              <a:rPr lang="en-US" sz="3600" dirty="0" err="1" smtClean="0"/>
              <a:t>este</a:t>
            </a:r>
            <a:r>
              <a:rPr lang="en-US" sz="3600" dirty="0" smtClean="0"/>
              <a:t> </a:t>
            </a:r>
            <a:r>
              <a:rPr lang="en-US" sz="3600" dirty="0" err="1" smtClean="0"/>
              <a:t>mai</a:t>
            </a:r>
            <a:r>
              <a:rPr lang="en-US" sz="3600" dirty="0" smtClean="0"/>
              <a:t> </a:t>
            </a:r>
            <a:r>
              <a:rPr lang="en-US" sz="3600" dirty="0" err="1" smtClean="0"/>
              <a:t>aproape</a:t>
            </a:r>
            <a:r>
              <a:rPr lang="en-US" sz="3600" dirty="0" smtClean="0"/>
              <a:t> de </a:t>
            </a:r>
            <a:r>
              <a:rPr lang="en-US" sz="3600" dirty="0" err="1" smtClean="0"/>
              <a:t>stea</a:t>
            </a:r>
            <a:r>
              <a:rPr lang="en-US" sz="3600" dirty="0" smtClean="0"/>
              <a:t>. </a:t>
            </a:r>
            <a:r>
              <a:rPr lang="en-US" sz="3600" dirty="0"/>
              <a:t>I</a:t>
            </a:r>
            <a:r>
              <a:rPr lang="en-US" sz="3600" dirty="0" smtClean="0"/>
              <a:t>n </a:t>
            </a:r>
            <a:r>
              <a:rPr lang="en-US" sz="3600" dirty="0" err="1" smtClean="0"/>
              <a:t>cazul</a:t>
            </a:r>
            <a:r>
              <a:rPr lang="en-US" sz="3600" dirty="0" smtClean="0"/>
              <a:t> </a:t>
            </a:r>
            <a:r>
              <a:rPr lang="en-US" sz="3600" dirty="0" err="1" smtClean="0"/>
              <a:t>Pamantului</a:t>
            </a:r>
            <a:r>
              <a:rPr lang="en-US" sz="3600" dirty="0" smtClean="0"/>
              <a:t>, </a:t>
            </a:r>
            <a:r>
              <a:rPr lang="en-US" sz="3600" dirty="0" err="1" smtClean="0"/>
              <a:t>raza</a:t>
            </a:r>
            <a:r>
              <a:rPr lang="en-US" sz="3600" dirty="0" smtClean="0"/>
              <a:t> </a:t>
            </a:r>
            <a:r>
              <a:rPr lang="en-US" sz="3600" dirty="0" err="1" smtClean="0"/>
              <a:t>vectoare</a:t>
            </a:r>
            <a:r>
              <a:rPr lang="en-US" sz="3600" dirty="0" smtClean="0"/>
              <a:t> </a:t>
            </a:r>
            <a:r>
              <a:rPr lang="en-US" sz="3600" dirty="0" err="1" smtClean="0"/>
              <a:t>matura</a:t>
            </a:r>
            <a:r>
              <a:rPr lang="en-US" sz="3600" dirty="0" smtClean="0"/>
              <a:t> </a:t>
            </a:r>
            <a:r>
              <a:rPr lang="en-US" sz="3600" dirty="0" err="1"/>
              <a:t>i</a:t>
            </a:r>
            <a:r>
              <a:rPr lang="en-US" sz="3600" dirty="0" err="1" smtClean="0"/>
              <a:t>ntr</a:t>
            </a:r>
            <a:r>
              <a:rPr lang="en-US" sz="3600" dirty="0" smtClean="0"/>
              <a:t>-o </a:t>
            </a:r>
            <a:r>
              <a:rPr lang="en-US" sz="3600" dirty="0" err="1" smtClean="0"/>
              <a:t>secunda</a:t>
            </a:r>
            <a:r>
              <a:rPr lang="en-US" sz="3600" dirty="0" smtClean="0"/>
              <a:t> o </a:t>
            </a:r>
            <a:r>
              <a:rPr lang="en-US" sz="3600" dirty="0" err="1" smtClean="0"/>
              <a:t>arie</a:t>
            </a:r>
            <a:r>
              <a:rPr lang="en-US" sz="3600" dirty="0" smtClean="0"/>
              <a:t> de </a:t>
            </a:r>
            <a:r>
              <a:rPr lang="en-US" sz="3600" dirty="0" err="1" smtClean="0"/>
              <a:t>peste</a:t>
            </a:r>
            <a:r>
              <a:rPr lang="en-US" sz="3600" dirty="0" smtClean="0"/>
              <a:t> 2 </a:t>
            </a:r>
            <a:r>
              <a:rPr lang="en-US" sz="3600" dirty="0" err="1" smtClean="0"/>
              <a:t>miliarde</a:t>
            </a:r>
            <a:r>
              <a:rPr lang="en-US" sz="3600" dirty="0" smtClean="0"/>
              <a:t> km2.</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077200" cy="5029200"/>
          </a:xfrm>
        </p:spPr>
        <p:txBody>
          <a:bodyPr>
            <a:noAutofit/>
          </a:bodyPr>
          <a:lstStyle/>
          <a:p>
            <a:pPr algn="ctr"/>
            <a:r>
              <a:rPr lang="pt-BR" sz="4400" dirty="0" smtClean="0"/>
              <a:t>A treia lege: „Patratul perioadei de revolutie a planetei este proportional cu cubul semiaxei mari a orbitei.”</a:t>
            </a:r>
            <a:r>
              <a:rPr lang="en-US" sz="4400" dirty="0" smtClean="0"/>
              <a:t/>
            </a:r>
            <a:br>
              <a:rPr lang="en-US" sz="4400" dirty="0" smtClean="0"/>
            </a:b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4038600" cy="6400800"/>
          </a:xfrm>
        </p:spPr>
        <p:txBody>
          <a:bodyPr>
            <a:normAutofit fontScale="92500" lnSpcReduction="20000"/>
          </a:bodyPr>
          <a:lstStyle/>
          <a:p>
            <a:pPr algn="ctr">
              <a:buNone/>
            </a:pPr>
            <a:r>
              <a:rPr lang="en-US" dirty="0" err="1" smtClean="0">
                <a:solidFill>
                  <a:srgbClr val="FFFF00"/>
                </a:solidFill>
              </a:rPr>
              <a:t>Legile</a:t>
            </a:r>
            <a:r>
              <a:rPr lang="en-US" dirty="0" smtClean="0">
                <a:solidFill>
                  <a:srgbClr val="FFFF00"/>
                </a:solidFill>
              </a:rPr>
              <a:t> </a:t>
            </a:r>
            <a:r>
              <a:rPr lang="en-US" dirty="0" err="1" smtClean="0">
                <a:solidFill>
                  <a:srgbClr val="FFFF00"/>
                </a:solidFill>
              </a:rPr>
              <a:t>lui</a:t>
            </a:r>
            <a:r>
              <a:rPr lang="en-US" dirty="0" smtClean="0">
                <a:solidFill>
                  <a:srgbClr val="FFFF00"/>
                </a:solidFill>
              </a:rPr>
              <a:t> </a:t>
            </a:r>
            <a:r>
              <a:rPr lang="en-US" dirty="0" err="1" smtClean="0">
                <a:solidFill>
                  <a:srgbClr val="FFFF00"/>
                </a:solidFill>
              </a:rPr>
              <a:t>Kepler</a:t>
            </a:r>
            <a:r>
              <a:rPr lang="en-US" dirty="0" smtClean="0">
                <a:solidFill>
                  <a:srgbClr val="FFFF00"/>
                </a:solidFill>
              </a:rPr>
              <a:t> au </a:t>
            </a:r>
            <a:r>
              <a:rPr lang="en-US" dirty="0" err="1" smtClean="0">
                <a:solidFill>
                  <a:srgbClr val="FFFF00"/>
                </a:solidFill>
              </a:rPr>
              <a:t>constituit</a:t>
            </a:r>
            <a:r>
              <a:rPr lang="en-US" dirty="0" smtClean="0">
                <a:solidFill>
                  <a:srgbClr val="FFFF00"/>
                </a:solidFill>
              </a:rPr>
              <a:t> </a:t>
            </a:r>
            <a:r>
              <a:rPr lang="en-US" dirty="0" err="1" smtClean="0">
                <a:solidFill>
                  <a:srgbClr val="FFFF00"/>
                </a:solidFill>
              </a:rPr>
              <a:t>baza</a:t>
            </a:r>
            <a:r>
              <a:rPr lang="en-US" dirty="0" smtClean="0">
                <a:solidFill>
                  <a:srgbClr val="FFFF00"/>
                </a:solidFill>
              </a:rPr>
              <a:t> </a:t>
            </a:r>
            <a:r>
              <a:rPr lang="en-US" dirty="0" err="1" smtClean="0">
                <a:solidFill>
                  <a:srgbClr val="FFFF00"/>
                </a:solidFill>
              </a:rPr>
              <a:t>pentru</a:t>
            </a:r>
            <a:r>
              <a:rPr lang="en-US" dirty="0" smtClean="0">
                <a:solidFill>
                  <a:srgbClr val="FFFF00"/>
                </a:solidFill>
              </a:rPr>
              <a:t> </a:t>
            </a:r>
            <a:r>
              <a:rPr lang="en-US" dirty="0" err="1" smtClean="0">
                <a:solidFill>
                  <a:srgbClr val="FFFF00"/>
                </a:solidFill>
              </a:rPr>
              <a:t>formularea</a:t>
            </a:r>
            <a:r>
              <a:rPr lang="en-US" dirty="0" smtClean="0">
                <a:solidFill>
                  <a:srgbClr val="FFFF00"/>
                </a:solidFill>
              </a:rPr>
              <a:t> </a:t>
            </a:r>
            <a:r>
              <a:rPr lang="en-US" dirty="0" err="1" smtClean="0">
                <a:solidFill>
                  <a:srgbClr val="FFFF00"/>
                </a:solidFill>
              </a:rPr>
              <a:t>legilor</a:t>
            </a:r>
            <a:r>
              <a:rPr lang="en-US" dirty="0" smtClean="0">
                <a:solidFill>
                  <a:srgbClr val="FFFF00"/>
                </a:solidFill>
              </a:rPr>
              <a:t> </a:t>
            </a:r>
            <a:r>
              <a:rPr lang="en-US" dirty="0" err="1" smtClean="0">
                <a:solidFill>
                  <a:srgbClr val="FFFF00"/>
                </a:solidFill>
              </a:rPr>
              <a:t>gravitatiei</a:t>
            </a:r>
            <a:r>
              <a:rPr lang="en-US" dirty="0" smtClean="0">
                <a:solidFill>
                  <a:srgbClr val="FFFF00"/>
                </a:solidFill>
              </a:rPr>
              <a:t> de </a:t>
            </a:r>
            <a:r>
              <a:rPr lang="en-US" dirty="0" err="1" smtClean="0">
                <a:solidFill>
                  <a:srgbClr val="FFFF00"/>
                </a:solidFill>
              </a:rPr>
              <a:t>catre</a:t>
            </a:r>
            <a:r>
              <a:rPr lang="en-US" dirty="0" smtClean="0">
                <a:solidFill>
                  <a:srgbClr val="FFFF00"/>
                </a:solidFill>
              </a:rPr>
              <a:t> Isaac Newton </a:t>
            </a:r>
            <a:r>
              <a:rPr lang="en-US" dirty="0" err="1" smtClean="0">
                <a:solidFill>
                  <a:srgbClr val="FFFF00"/>
                </a:solidFill>
              </a:rPr>
              <a:t>si</a:t>
            </a:r>
            <a:r>
              <a:rPr lang="en-US" dirty="0" smtClean="0">
                <a:solidFill>
                  <a:srgbClr val="FFFF00"/>
                </a:solidFill>
              </a:rPr>
              <a:t> au o </a:t>
            </a:r>
            <a:r>
              <a:rPr lang="en-US" dirty="0" err="1" smtClean="0">
                <a:solidFill>
                  <a:srgbClr val="FFFF00"/>
                </a:solidFill>
              </a:rPr>
              <a:t>deosebita</a:t>
            </a:r>
            <a:r>
              <a:rPr lang="en-US" dirty="0" smtClean="0">
                <a:solidFill>
                  <a:srgbClr val="FFFF00"/>
                </a:solidFill>
              </a:rPr>
              <a:t> </a:t>
            </a:r>
            <a:r>
              <a:rPr lang="en-US" dirty="0" err="1" smtClean="0">
                <a:solidFill>
                  <a:srgbClr val="FFFF00"/>
                </a:solidFill>
              </a:rPr>
              <a:t>importanta</a:t>
            </a:r>
            <a:r>
              <a:rPr lang="en-US" dirty="0" smtClean="0">
                <a:solidFill>
                  <a:srgbClr val="FFFF00"/>
                </a:solidFill>
              </a:rPr>
              <a:t> </a:t>
            </a:r>
            <a:r>
              <a:rPr lang="en-US" dirty="0" err="1" smtClean="0">
                <a:solidFill>
                  <a:srgbClr val="FFFF00"/>
                </a:solidFill>
              </a:rPr>
              <a:t>pentru</a:t>
            </a:r>
            <a:r>
              <a:rPr lang="en-US" dirty="0" smtClean="0">
                <a:solidFill>
                  <a:srgbClr val="FFFF00"/>
                </a:solidFill>
              </a:rPr>
              <a:t> </a:t>
            </a:r>
            <a:r>
              <a:rPr lang="en-US" dirty="0" err="1">
                <a:solidFill>
                  <a:srgbClr val="FFFF00"/>
                </a:solidFill>
              </a:rPr>
              <a:t>i</a:t>
            </a:r>
            <a:r>
              <a:rPr lang="en-US" dirty="0" err="1" smtClean="0">
                <a:solidFill>
                  <a:srgbClr val="FFFF00"/>
                </a:solidFill>
              </a:rPr>
              <a:t>ntelegerea</a:t>
            </a:r>
            <a:r>
              <a:rPr lang="en-US" dirty="0" smtClean="0">
                <a:solidFill>
                  <a:srgbClr val="FFFF00"/>
                </a:solidFill>
              </a:rPr>
              <a:t> </a:t>
            </a:r>
            <a:r>
              <a:rPr lang="en-US" dirty="0" err="1" smtClean="0">
                <a:solidFill>
                  <a:srgbClr val="FFFF00"/>
                </a:solidFill>
              </a:rPr>
              <a:t>miscarii</a:t>
            </a:r>
            <a:r>
              <a:rPr lang="en-US" dirty="0" smtClean="0">
                <a:solidFill>
                  <a:srgbClr val="FFFF00"/>
                </a:solidFill>
              </a:rPr>
              <a:t> </a:t>
            </a:r>
            <a:r>
              <a:rPr lang="en-US" dirty="0" err="1" smtClean="0">
                <a:solidFill>
                  <a:srgbClr val="FFFF00"/>
                </a:solidFill>
              </a:rPr>
              <a:t>corpurilor</a:t>
            </a:r>
            <a:r>
              <a:rPr lang="en-US" dirty="0" smtClean="0">
                <a:solidFill>
                  <a:srgbClr val="FFFF00"/>
                </a:solidFill>
              </a:rPr>
              <a:t> </a:t>
            </a:r>
            <a:r>
              <a:rPr lang="en-US" dirty="0" err="1" smtClean="0">
                <a:solidFill>
                  <a:srgbClr val="FFFF00"/>
                </a:solidFill>
              </a:rPr>
              <a:t>ceresti</a:t>
            </a:r>
            <a:r>
              <a:rPr lang="en-US" dirty="0" smtClean="0">
                <a:solidFill>
                  <a:srgbClr val="FFFF00"/>
                </a:solidFill>
              </a:rPr>
              <a:t>, de </a:t>
            </a:r>
            <a:r>
              <a:rPr lang="en-US" dirty="0" err="1" smtClean="0">
                <a:solidFill>
                  <a:srgbClr val="FFFF00"/>
                </a:solidFill>
              </a:rPr>
              <a:t>exemplu</a:t>
            </a:r>
            <a:r>
              <a:rPr lang="en-US" dirty="0" smtClean="0">
                <a:solidFill>
                  <a:srgbClr val="FFFF00"/>
                </a:solidFill>
              </a:rPr>
              <a:t> a </a:t>
            </a:r>
            <a:r>
              <a:rPr lang="en-US" dirty="0" err="1" smtClean="0">
                <a:solidFill>
                  <a:srgbClr val="FFFF00"/>
                </a:solidFill>
              </a:rPr>
              <a:t>Pamantului</a:t>
            </a:r>
            <a:r>
              <a:rPr lang="en-US" dirty="0" smtClean="0">
                <a:solidFill>
                  <a:srgbClr val="FFFF00"/>
                </a:solidFill>
              </a:rPr>
              <a:t> </a:t>
            </a:r>
            <a:r>
              <a:rPr lang="en-US" dirty="0" err="1" smtClean="0">
                <a:solidFill>
                  <a:srgbClr val="FFFF00"/>
                </a:solidFill>
              </a:rPr>
              <a:t>si</a:t>
            </a:r>
            <a:r>
              <a:rPr lang="en-US" dirty="0" smtClean="0">
                <a:solidFill>
                  <a:srgbClr val="FFFF00"/>
                </a:solidFill>
              </a:rPr>
              <a:t> a </a:t>
            </a:r>
            <a:r>
              <a:rPr lang="en-US" dirty="0" err="1" smtClean="0">
                <a:solidFill>
                  <a:srgbClr val="FFFF00"/>
                </a:solidFill>
              </a:rPr>
              <a:t>celorlalte</a:t>
            </a:r>
            <a:r>
              <a:rPr lang="en-US" dirty="0" smtClean="0">
                <a:solidFill>
                  <a:srgbClr val="FFFF00"/>
                </a:solidFill>
              </a:rPr>
              <a:t> </a:t>
            </a:r>
            <a:r>
              <a:rPr lang="en-US" dirty="0" err="1" smtClean="0">
                <a:solidFill>
                  <a:srgbClr val="FFFF00"/>
                </a:solidFill>
              </a:rPr>
              <a:t>planete</a:t>
            </a:r>
            <a:r>
              <a:rPr lang="en-US" dirty="0" smtClean="0">
                <a:solidFill>
                  <a:srgbClr val="FFFF00"/>
                </a:solidFill>
              </a:rPr>
              <a:t> </a:t>
            </a:r>
            <a:r>
              <a:rPr lang="en-US" dirty="0">
                <a:solidFill>
                  <a:srgbClr val="FFFF00"/>
                </a:solidFill>
              </a:rPr>
              <a:t>a</a:t>
            </a:r>
            <a:r>
              <a:rPr lang="en-US" dirty="0" smtClean="0">
                <a:solidFill>
                  <a:srgbClr val="FFFF00"/>
                </a:solidFill>
              </a:rPr>
              <a:t>n </a:t>
            </a:r>
            <a:r>
              <a:rPr lang="en-US" dirty="0" err="1" smtClean="0">
                <a:solidFill>
                  <a:srgbClr val="FFFF00"/>
                </a:solidFill>
              </a:rPr>
              <a:t>jurul</a:t>
            </a:r>
            <a:r>
              <a:rPr lang="en-US" dirty="0" smtClean="0">
                <a:solidFill>
                  <a:srgbClr val="FFFF00"/>
                </a:solidFill>
              </a:rPr>
              <a:t> </a:t>
            </a:r>
            <a:r>
              <a:rPr lang="en-US" dirty="0" err="1" smtClean="0">
                <a:solidFill>
                  <a:srgbClr val="FFFF00"/>
                </a:solidFill>
              </a:rPr>
              <a:t>Soarelui</a:t>
            </a:r>
            <a:r>
              <a:rPr lang="en-US" dirty="0" smtClean="0">
                <a:solidFill>
                  <a:srgbClr val="FFFF00"/>
                </a:solidFill>
              </a:rPr>
              <a:t> </a:t>
            </a:r>
            <a:r>
              <a:rPr lang="en-US" dirty="0" err="1" smtClean="0">
                <a:solidFill>
                  <a:srgbClr val="FFFF00"/>
                </a:solidFill>
              </a:rPr>
              <a:t>sau</a:t>
            </a:r>
            <a:r>
              <a:rPr lang="en-US" dirty="0" smtClean="0">
                <a:solidFill>
                  <a:srgbClr val="FFFF00"/>
                </a:solidFill>
              </a:rPr>
              <a:t> a </a:t>
            </a:r>
            <a:r>
              <a:rPr lang="en-US" dirty="0" err="1" smtClean="0">
                <a:solidFill>
                  <a:srgbClr val="FFFF00"/>
                </a:solidFill>
              </a:rPr>
              <a:t>Lunii</a:t>
            </a:r>
            <a:r>
              <a:rPr lang="en-US" dirty="0" smtClean="0">
                <a:solidFill>
                  <a:srgbClr val="FFFF00"/>
                </a:solidFill>
              </a:rPr>
              <a:t> </a:t>
            </a:r>
            <a:r>
              <a:rPr lang="en-US" dirty="0" err="1" smtClean="0">
                <a:solidFill>
                  <a:srgbClr val="FFFF00"/>
                </a:solidFill>
              </a:rPr>
              <a:t>si</a:t>
            </a:r>
            <a:r>
              <a:rPr lang="en-US" dirty="0" smtClean="0">
                <a:solidFill>
                  <a:srgbClr val="FFFF00"/>
                </a:solidFill>
              </a:rPr>
              <a:t> a </a:t>
            </a:r>
            <a:r>
              <a:rPr lang="en-US" dirty="0" err="1" smtClean="0">
                <a:solidFill>
                  <a:srgbClr val="FFFF00"/>
                </a:solidFill>
              </a:rPr>
              <a:t>satelitilor</a:t>
            </a:r>
            <a:r>
              <a:rPr lang="en-US" dirty="0" smtClean="0">
                <a:solidFill>
                  <a:srgbClr val="FFFF00"/>
                </a:solidFill>
              </a:rPr>
              <a:t> </a:t>
            </a:r>
            <a:r>
              <a:rPr lang="en-US" dirty="0" err="1" smtClean="0">
                <a:solidFill>
                  <a:srgbClr val="FFFF00"/>
                </a:solidFill>
              </a:rPr>
              <a:t>artificiali</a:t>
            </a:r>
            <a:r>
              <a:rPr lang="en-US" dirty="0" smtClean="0">
                <a:solidFill>
                  <a:srgbClr val="FFFF00"/>
                </a:solidFill>
              </a:rPr>
              <a:t> </a:t>
            </a:r>
            <a:r>
              <a:rPr lang="en-US" dirty="0">
                <a:solidFill>
                  <a:srgbClr val="FFFF00"/>
                </a:solidFill>
              </a:rPr>
              <a:t>i</a:t>
            </a:r>
            <a:r>
              <a:rPr lang="en-US" dirty="0" smtClean="0">
                <a:solidFill>
                  <a:srgbClr val="FFFF00"/>
                </a:solidFill>
              </a:rPr>
              <a:t>n </a:t>
            </a:r>
            <a:r>
              <a:rPr lang="en-US" dirty="0" err="1" smtClean="0">
                <a:solidFill>
                  <a:srgbClr val="FFFF00"/>
                </a:solidFill>
              </a:rPr>
              <a:t>jurul</a:t>
            </a:r>
            <a:r>
              <a:rPr lang="en-US" dirty="0" smtClean="0">
                <a:solidFill>
                  <a:srgbClr val="FFFF00"/>
                </a:solidFill>
              </a:rPr>
              <a:t> </a:t>
            </a:r>
            <a:r>
              <a:rPr lang="en-US" dirty="0" err="1" smtClean="0">
                <a:solidFill>
                  <a:srgbClr val="FFFF00"/>
                </a:solidFill>
              </a:rPr>
              <a:t>Pamantului</a:t>
            </a:r>
            <a:r>
              <a:rPr lang="en-US" dirty="0" smtClean="0">
                <a:solidFill>
                  <a:srgbClr val="FFFF00"/>
                </a:solidFill>
              </a:rPr>
              <a:t>.</a:t>
            </a:r>
          </a:p>
          <a:p>
            <a:pPr>
              <a:buNone/>
            </a:pPr>
            <a:r>
              <a:rPr lang="en-US" dirty="0" smtClean="0">
                <a:solidFill>
                  <a:srgbClr val="FFFF00"/>
                </a:solidFill>
              </a:rPr>
              <a:t> </a:t>
            </a:r>
            <a:endParaRPr lang="en-US" dirty="0">
              <a:solidFill>
                <a:srgbClr val="FFFF00"/>
              </a:solidFill>
            </a:endParaRPr>
          </a:p>
        </p:txBody>
      </p:sp>
      <p:pic>
        <p:nvPicPr>
          <p:cNvPr id="7170" name="Picture 2" descr="http://www.einstein-website.de/images/Kepler-Heyden.jpg"/>
          <p:cNvPicPr>
            <a:picLocks noChangeAspect="1" noChangeArrowheads="1"/>
          </p:cNvPicPr>
          <p:nvPr/>
        </p:nvPicPr>
        <p:blipFill>
          <a:blip r:embed="rId2"/>
          <a:srcRect/>
          <a:stretch>
            <a:fillRect/>
          </a:stretch>
        </p:blipFill>
        <p:spPr bwMode="auto">
          <a:xfrm>
            <a:off x="4191000" y="685800"/>
            <a:ext cx="4602436" cy="5257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Galilei si Kepler\kepler-telescope-crippled-malfunction.si.jpg"/>
          <p:cNvPicPr>
            <a:picLocks noChangeAspect="1" noChangeArrowheads="1"/>
          </p:cNvPicPr>
          <p:nvPr/>
        </p:nvPicPr>
        <p:blipFill>
          <a:blip r:embed="rId2"/>
          <a:srcRect/>
          <a:stretch>
            <a:fillRect/>
          </a:stretch>
        </p:blipFill>
        <p:spPr bwMode="auto">
          <a:xfrm>
            <a:off x="0" y="843826"/>
            <a:ext cx="9144000" cy="5142638"/>
          </a:xfrm>
          <a:prstGeom prst="rect">
            <a:avLst/>
          </a:prstGeom>
          <a:noFill/>
        </p:spPr>
      </p:pic>
      <p:sp>
        <p:nvSpPr>
          <p:cNvPr id="3" name="Content Placeholder 2"/>
          <p:cNvSpPr>
            <a:spLocks noGrp="1"/>
          </p:cNvSpPr>
          <p:nvPr>
            <p:ph idx="1"/>
          </p:nvPr>
        </p:nvSpPr>
        <p:spPr>
          <a:xfrm>
            <a:off x="304800" y="1600200"/>
            <a:ext cx="8229600" cy="4525963"/>
          </a:xfrm>
        </p:spPr>
        <p:txBody>
          <a:bodyPr>
            <a:normAutofit/>
          </a:bodyPr>
          <a:lstStyle/>
          <a:p>
            <a:pPr algn="ctr">
              <a:buNone/>
            </a:pPr>
            <a:r>
              <a:rPr lang="en-US" sz="4000" dirty="0" smtClean="0">
                <a:solidFill>
                  <a:srgbClr val="FFFF00"/>
                </a:solidFill>
              </a:rPr>
              <a:t>In </a:t>
            </a:r>
            <a:r>
              <a:rPr lang="en-US" sz="4000" dirty="0" err="1" smtClean="0">
                <a:solidFill>
                  <a:srgbClr val="FFFF00"/>
                </a:solidFill>
              </a:rPr>
              <a:t>cistea</a:t>
            </a:r>
            <a:r>
              <a:rPr lang="en-US" sz="4000" dirty="0" smtClean="0">
                <a:solidFill>
                  <a:srgbClr val="FFFF00"/>
                </a:solidFill>
              </a:rPr>
              <a:t> </a:t>
            </a:r>
            <a:r>
              <a:rPr lang="en-US" sz="4000" dirty="0" err="1" smtClean="0">
                <a:solidFill>
                  <a:srgbClr val="FFFF00"/>
                </a:solidFill>
              </a:rPr>
              <a:t>lui</a:t>
            </a:r>
            <a:r>
              <a:rPr lang="en-US" sz="4000" dirty="0" smtClean="0">
                <a:solidFill>
                  <a:srgbClr val="FFFF00"/>
                </a:solidFill>
              </a:rPr>
              <a:t> </a:t>
            </a:r>
            <a:r>
              <a:rPr lang="en-US" sz="4000" dirty="0" err="1" smtClean="0">
                <a:solidFill>
                  <a:srgbClr val="FFFF00"/>
                </a:solidFill>
              </a:rPr>
              <a:t>Kepler</a:t>
            </a:r>
            <a:r>
              <a:rPr lang="en-US" sz="4000" dirty="0" smtClean="0">
                <a:solidFill>
                  <a:srgbClr val="FFFF00"/>
                </a:solidFill>
              </a:rPr>
              <a:t>, NASA a </a:t>
            </a:r>
            <a:r>
              <a:rPr lang="en-US" sz="4000" dirty="0" err="1" smtClean="0">
                <a:solidFill>
                  <a:srgbClr val="FFFF00"/>
                </a:solidFill>
              </a:rPr>
              <a:t>dat</a:t>
            </a:r>
            <a:r>
              <a:rPr lang="en-US" sz="4000" dirty="0" smtClean="0">
                <a:solidFill>
                  <a:srgbClr val="FFFF00"/>
                </a:solidFill>
              </a:rPr>
              <a:t> </a:t>
            </a:r>
            <a:r>
              <a:rPr lang="en-US" sz="4000" dirty="0" err="1" smtClean="0">
                <a:solidFill>
                  <a:srgbClr val="FFFF00"/>
                </a:solidFill>
              </a:rPr>
              <a:t>numele</a:t>
            </a:r>
            <a:r>
              <a:rPr lang="en-US" sz="4000" dirty="0" smtClean="0">
                <a:solidFill>
                  <a:srgbClr val="FFFF00"/>
                </a:solidFill>
              </a:rPr>
              <a:t> </a:t>
            </a:r>
            <a:r>
              <a:rPr lang="en-US" sz="4000" dirty="0" err="1" smtClean="0">
                <a:solidFill>
                  <a:srgbClr val="FFFF00"/>
                </a:solidFill>
              </a:rPr>
              <a:t>sau</a:t>
            </a:r>
            <a:r>
              <a:rPr lang="en-US" sz="4000" dirty="0" smtClean="0">
                <a:solidFill>
                  <a:srgbClr val="FFFF00"/>
                </a:solidFill>
              </a:rPr>
              <a:t> </a:t>
            </a:r>
            <a:r>
              <a:rPr lang="en-US" sz="4000" dirty="0" err="1" smtClean="0">
                <a:solidFill>
                  <a:srgbClr val="FFFF00"/>
                </a:solidFill>
              </a:rPr>
              <a:t>unui</a:t>
            </a:r>
            <a:r>
              <a:rPr lang="en-US" sz="4000" dirty="0" smtClean="0">
                <a:solidFill>
                  <a:srgbClr val="FFFF00"/>
                </a:solidFill>
              </a:rPr>
              <a:t> </a:t>
            </a:r>
            <a:r>
              <a:rPr lang="en-US" sz="4000" dirty="0" err="1" smtClean="0">
                <a:solidFill>
                  <a:srgbClr val="FFFF00"/>
                </a:solidFill>
              </a:rPr>
              <a:t>observator</a:t>
            </a:r>
            <a:r>
              <a:rPr lang="en-US" sz="4000" dirty="0" smtClean="0">
                <a:solidFill>
                  <a:srgbClr val="FFFF00"/>
                </a:solidFill>
              </a:rPr>
              <a:t> spatial care a </a:t>
            </a:r>
            <a:r>
              <a:rPr lang="en-US" sz="4000" dirty="0" err="1" smtClean="0">
                <a:solidFill>
                  <a:srgbClr val="FFFF00"/>
                </a:solidFill>
              </a:rPr>
              <a:t>fost</a:t>
            </a:r>
            <a:r>
              <a:rPr lang="en-US" sz="4000" dirty="0" smtClean="0">
                <a:solidFill>
                  <a:srgbClr val="FFFF00"/>
                </a:solidFill>
              </a:rPr>
              <a:t> </a:t>
            </a:r>
            <a:r>
              <a:rPr lang="en-US" sz="4000" dirty="0" err="1" smtClean="0">
                <a:solidFill>
                  <a:srgbClr val="FFFF00"/>
                </a:solidFill>
              </a:rPr>
              <a:t>lansat</a:t>
            </a:r>
            <a:r>
              <a:rPr lang="en-US" sz="4000" dirty="0" smtClean="0">
                <a:solidFill>
                  <a:srgbClr val="FFFF00"/>
                </a:solidFill>
              </a:rPr>
              <a:t> </a:t>
            </a:r>
            <a:r>
              <a:rPr lang="en-US" sz="4000" dirty="0" err="1" smtClean="0">
                <a:solidFill>
                  <a:srgbClr val="FFFF00"/>
                </a:solidFill>
              </a:rPr>
              <a:t>pe</a:t>
            </a:r>
            <a:r>
              <a:rPr lang="en-US" sz="4000" dirty="0" smtClean="0">
                <a:solidFill>
                  <a:srgbClr val="FFFF00"/>
                </a:solidFill>
              </a:rPr>
              <a:t> 7 </a:t>
            </a:r>
            <a:r>
              <a:rPr lang="en-US" sz="4000" dirty="0" err="1" smtClean="0">
                <a:solidFill>
                  <a:srgbClr val="FFFF00"/>
                </a:solidFill>
              </a:rPr>
              <a:t>martie</a:t>
            </a:r>
            <a:r>
              <a:rPr lang="en-US" sz="4000" dirty="0" smtClean="0">
                <a:solidFill>
                  <a:srgbClr val="FFFF00"/>
                </a:solidFill>
              </a:rPr>
              <a:t> 2009 </a:t>
            </a:r>
            <a:r>
              <a:rPr lang="en-US" sz="4000" dirty="0" err="1" smtClean="0">
                <a:solidFill>
                  <a:srgbClr val="FFFF00"/>
                </a:solidFill>
              </a:rPr>
              <a:t>pentru</a:t>
            </a:r>
            <a:r>
              <a:rPr lang="en-US" sz="4000" dirty="0" smtClean="0">
                <a:solidFill>
                  <a:srgbClr val="FFFF00"/>
                </a:solidFill>
              </a:rPr>
              <a:t> a </a:t>
            </a:r>
            <a:r>
              <a:rPr lang="en-US" sz="4000" dirty="0" err="1" smtClean="0">
                <a:solidFill>
                  <a:srgbClr val="FFFF00"/>
                </a:solidFill>
              </a:rPr>
              <a:t>observa</a:t>
            </a:r>
            <a:r>
              <a:rPr lang="en-US" sz="4000" dirty="0" smtClean="0">
                <a:solidFill>
                  <a:srgbClr val="FFFF00"/>
                </a:solidFill>
              </a:rPr>
              <a:t> </a:t>
            </a:r>
            <a:r>
              <a:rPr lang="en-US" sz="4000" dirty="0" err="1" smtClean="0">
                <a:solidFill>
                  <a:srgbClr val="FFFF00"/>
                </a:solidFill>
              </a:rPr>
              <a:t>alte</a:t>
            </a:r>
            <a:r>
              <a:rPr lang="en-US" sz="4000" dirty="0" smtClean="0">
                <a:solidFill>
                  <a:srgbClr val="FFFF00"/>
                </a:solidFill>
              </a:rPr>
              <a:t> </a:t>
            </a:r>
            <a:r>
              <a:rPr lang="en-US" sz="4000" dirty="0" err="1" smtClean="0">
                <a:solidFill>
                  <a:srgbClr val="FFFF00"/>
                </a:solidFill>
              </a:rPr>
              <a:t>planete</a:t>
            </a:r>
            <a:r>
              <a:rPr lang="en-US" sz="4000" dirty="0" smtClean="0">
                <a:solidFill>
                  <a:srgbClr val="FFFF00"/>
                </a:solidFill>
              </a:rPr>
              <a:t> </a:t>
            </a:r>
            <a:r>
              <a:rPr lang="en-US" sz="4000" dirty="0" err="1" smtClean="0">
                <a:solidFill>
                  <a:srgbClr val="FFFF00"/>
                </a:solidFill>
              </a:rPr>
              <a:t>asemanatoare</a:t>
            </a:r>
            <a:r>
              <a:rPr lang="en-US" sz="4000" dirty="0" smtClean="0">
                <a:solidFill>
                  <a:srgbClr val="FFFF00"/>
                </a:solidFill>
              </a:rPr>
              <a:t> </a:t>
            </a:r>
            <a:r>
              <a:rPr lang="en-US" sz="4000" dirty="0" err="1" smtClean="0">
                <a:solidFill>
                  <a:srgbClr val="FFFF00"/>
                </a:solidFill>
              </a:rPr>
              <a:t>Pamantului</a:t>
            </a:r>
            <a:r>
              <a:rPr lang="en-US" sz="4000" dirty="0" smtClean="0">
                <a:solidFill>
                  <a:srgbClr val="FFFF00"/>
                </a:solidFill>
              </a:rPr>
              <a:t>.</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Bibliografie</a:t>
            </a:r>
            <a:endParaRPr lang="en-US" dirty="0"/>
          </a:p>
        </p:txBody>
      </p:sp>
      <p:sp>
        <p:nvSpPr>
          <p:cNvPr id="3" name="Content Placeholder 2"/>
          <p:cNvSpPr>
            <a:spLocks noGrp="1"/>
          </p:cNvSpPr>
          <p:nvPr>
            <p:ph idx="1"/>
          </p:nvPr>
        </p:nvSpPr>
        <p:spPr/>
        <p:txBody>
          <a:bodyPr/>
          <a:lstStyle/>
          <a:p>
            <a:pPr>
              <a:buNone/>
            </a:pPr>
            <a:r>
              <a:rPr lang="en-US" dirty="0" smtClean="0">
                <a:hlinkClick r:id="rId2"/>
              </a:rPr>
              <a:t>http://video.about.com/inventors/Profile-of-Galileo-Galilei.htm</a:t>
            </a:r>
            <a:endParaRPr lang="en-US" dirty="0" smtClean="0"/>
          </a:p>
          <a:p>
            <a:pPr>
              <a:buNone/>
            </a:pPr>
            <a:r>
              <a:rPr lang="en-US" dirty="0" smtClean="0">
                <a:hlinkClick r:id="rId3"/>
              </a:rPr>
              <a:t>http://ro.wikipedia.org/wiki/Johannes_Kepler</a:t>
            </a:r>
            <a:endParaRPr lang="en-US" dirty="0" smtClean="0"/>
          </a:p>
          <a:p>
            <a:pPr>
              <a:buNone/>
            </a:pPr>
            <a:r>
              <a:rPr lang="en-US" dirty="0" smtClean="0">
                <a:hlinkClick r:id="rId4"/>
              </a:rPr>
              <a:t>http://ro.wikipedia.org/wiki/Legile_lui_Kepler</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Brush Script MT" pitchFamily="66" charset="0"/>
              </a:rPr>
              <a:t>Galileo </a:t>
            </a:r>
            <a:r>
              <a:rPr lang="en-US" sz="3200" dirty="0" err="1" smtClean="0">
                <a:latin typeface="Brush Script MT" pitchFamily="66" charset="0"/>
              </a:rPr>
              <a:t>Galilei</a:t>
            </a:r>
            <a:r>
              <a:rPr lang="en-US" sz="3200" dirty="0" smtClean="0">
                <a:latin typeface="Brush Script MT" pitchFamily="66" charset="0"/>
              </a:rPr>
              <a:t> </a:t>
            </a:r>
            <a:r>
              <a:rPr lang="en-US" sz="3200" dirty="0" err="1" smtClean="0">
                <a:latin typeface="Brush Script MT" pitchFamily="66" charset="0"/>
              </a:rPr>
              <a:t>si</a:t>
            </a:r>
            <a:r>
              <a:rPr lang="en-US" sz="3200" dirty="0" smtClean="0">
                <a:latin typeface="Brush Script MT" pitchFamily="66" charset="0"/>
              </a:rPr>
              <a:t> Johannes </a:t>
            </a:r>
            <a:r>
              <a:rPr lang="en-US" sz="3200" dirty="0" err="1" smtClean="0">
                <a:latin typeface="Brush Script MT" pitchFamily="66" charset="0"/>
              </a:rPr>
              <a:t>Kepler</a:t>
            </a:r>
            <a:endParaRPr lang="en-US" sz="3200" dirty="0">
              <a:latin typeface="Brush Script MT" pitchFamily="66" charset="0"/>
            </a:endParaRPr>
          </a:p>
        </p:txBody>
      </p:sp>
      <p:pic>
        <p:nvPicPr>
          <p:cNvPr id="5" name="Content Placeholder 4" descr="Galilei- poza.jpg"/>
          <p:cNvPicPr>
            <a:picLocks noGrp="1" noChangeAspect="1"/>
          </p:cNvPicPr>
          <p:nvPr>
            <p:ph sz="half" idx="1"/>
          </p:nvPr>
        </p:nvPicPr>
        <p:blipFill>
          <a:blip r:embed="rId2"/>
          <a:stretch>
            <a:fillRect/>
          </a:stretch>
        </p:blipFill>
        <p:spPr>
          <a:xfrm>
            <a:off x="694625" y="1722438"/>
            <a:ext cx="3563750" cy="4525962"/>
          </a:xfrm>
        </p:spPr>
      </p:pic>
      <p:pic>
        <p:nvPicPr>
          <p:cNvPr id="6" name="Content Placeholder 5" descr="Johannes_Kepler_1610.jpg"/>
          <p:cNvPicPr>
            <a:picLocks noGrp="1" noChangeAspect="1"/>
          </p:cNvPicPr>
          <p:nvPr>
            <p:ph sz="half" idx="2"/>
          </p:nvPr>
        </p:nvPicPr>
        <p:blipFill>
          <a:blip r:embed="rId3" cstate="print"/>
          <a:stretch>
            <a:fillRect/>
          </a:stretch>
        </p:blipFill>
        <p:spPr>
          <a:xfrm>
            <a:off x="4876800" y="1600200"/>
            <a:ext cx="3352800" cy="460451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alilei si Kepler\galileo-galilei-telesco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p:txBody>
          <a:bodyPr>
            <a:normAutofit fontScale="77500" lnSpcReduction="20000"/>
          </a:bodyPr>
          <a:lstStyle/>
          <a:p>
            <a:pPr algn="ctr">
              <a:buNone/>
            </a:pPr>
            <a:r>
              <a:rPr lang="en-US" dirty="0" smtClean="0">
                <a:solidFill>
                  <a:srgbClr val="FFFF00"/>
                </a:solidFill>
              </a:rPr>
              <a:t>De </a:t>
            </a:r>
            <a:r>
              <a:rPr lang="en-US" dirty="0" err="1" smtClean="0">
                <a:solidFill>
                  <a:srgbClr val="FFFF00"/>
                </a:solidFill>
              </a:rPr>
              <a:t>mic</a:t>
            </a:r>
            <a:r>
              <a:rPr lang="en-US" dirty="0" smtClean="0">
                <a:solidFill>
                  <a:srgbClr val="FFFF00"/>
                </a:solidFill>
              </a:rPr>
              <a:t>, Galileo a </a:t>
            </a:r>
            <a:r>
              <a:rPr lang="en-US" dirty="0" err="1" smtClean="0">
                <a:solidFill>
                  <a:srgbClr val="FFFF00"/>
                </a:solidFill>
              </a:rPr>
              <a:t>explorat</a:t>
            </a:r>
            <a:r>
              <a:rPr lang="en-US" dirty="0" smtClean="0">
                <a:solidFill>
                  <a:srgbClr val="FFFF00"/>
                </a:solidFill>
              </a:rPr>
              <a:t> </a:t>
            </a:r>
            <a:r>
              <a:rPr lang="en-US" dirty="0" err="1" smtClean="0">
                <a:solidFill>
                  <a:srgbClr val="FFFF00"/>
                </a:solidFill>
              </a:rPr>
              <a:t>matematica</a:t>
            </a:r>
            <a:r>
              <a:rPr lang="en-US" dirty="0" smtClean="0">
                <a:solidFill>
                  <a:srgbClr val="FFFF00"/>
                </a:solidFill>
              </a:rPr>
              <a:t> </a:t>
            </a:r>
            <a:r>
              <a:rPr lang="en-US" dirty="0" err="1" smtClean="0">
                <a:solidFill>
                  <a:srgbClr val="FFFF00"/>
                </a:solidFill>
              </a:rPr>
              <a:t>si</a:t>
            </a:r>
            <a:r>
              <a:rPr lang="en-US" dirty="0" smtClean="0">
                <a:solidFill>
                  <a:srgbClr val="FFFF00"/>
                </a:solidFill>
              </a:rPr>
              <a:t> </a:t>
            </a:r>
            <a:r>
              <a:rPr lang="en-US" dirty="0" err="1" smtClean="0">
                <a:solidFill>
                  <a:srgbClr val="FFFF00"/>
                </a:solidFill>
              </a:rPr>
              <a:t>fizica</a:t>
            </a:r>
            <a:r>
              <a:rPr lang="en-US" dirty="0" smtClean="0">
                <a:solidFill>
                  <a:srgbClr val="FFFF00"/>
                </a:solidFill>
              </a:rPr>
              <a:t> din </a:t>
            </a:r>
            <a:r>
              <a:rPr lang="en-US" dirty="0" err="1" smtClean="0">
                <a:solidFill>
                  <a:srgbClr val="FFFF00"/>
                </a:solidFill>
              </a:rPr>
              <a:t>lumea</a:t>
            </a:r>
            <a:r>
              <a:rPr lang="en-US" dirty="0" smtClean="0">
                <a:solidFill>
                  <a:srgbClr val="FFFF00"/>
                </a:solidFill>
              </a:rPr>
              <a:t> </a:t>
            </a:r>
            <a:r>
              <a:rPr lang="en-US" dirty="0" err="1" smtClean="0">
                <a:solidFill>
                  <a:srgbClr val="FFFF00"/>
                </a:solidFill>
              </a:rPr>
              <a:t>inconjuratoare</a:t>
            </a:r>
            <a:r>
              <a:rPr lang="en-US" dirty="0" smtClean="0">
                <a:solidFill>
                  <a:srgbClr val="FFFF00"/>
                </a:solidFill>
              </a:rPr>
              <a:t>. La 20 de </a:t>
            </a:r>
            <a:r>
              <a:rPr lang="en-US" dirty="0" err="1" smtClean="0">
                <a:solidFill>
                  <a:srgbClr val="FFFF00"/>
                </a:solidFill>
              </a:rPr>
              <a:t>ani</a:t>
            </a:r>
            <a:r>
              <a:rPr lang="en-US" dirty="0" smtClean="0">
                <a:solidFill>
                  <a:srgbClr val="FFFF00"/>
                </a:solidFill>
              </a:rPr>
              <a:t>, </a:t>
            </a:r>
            <a:r>
              <a:rPr lang="en-US" dirty="0" err="1" smtClean="0">
                <a:solidFill>
                  <a:srgbClr val="FFFF00"/>
                </a:solidFill>
              </a:rPr>
              <a:t>si</a:t>
            </a:r>
            <a:r>
              <a:rPr lang="en-US" dirty="0" smtClean="0">
                <a:solidFill>
                  <a:srgbClr val="FFFF00"/>
                </a:solidFill>
              </a:rPr>
              <a:t>-a </a:t>
            </a:r>
            <a:r>
              <a:rPr lang="en-US" dirty="0" err="1" smtClean="0">
                <a:solidFill>
                  <a:srgbClr val="FFFF00"/>
                </a:solidFill>
              </a:rPr>
              <a:t>folosit</a:t>
            </a:r>
            <a:r>
              <a:rPr lang="en-US" dirty="0" smtClean="0">
                <a:solidFill>
                  <a:srgbClr val="FFFF00"/>
                </a:solidFill>
              </a:rPr>
              <a:t> </a:t>
            </a:r>
            <a:r>
              <a:rPr lang="en-US" dirty="0" err="1" smtClean="0">
                <a:solidFill>
                  <a:srgbClr val="FFFF00"/>
                </a:solidFill>
              </a:rPr>
              <a:t>inima</a:t>
            </a:r>
            <a:r>
              <a:rPr lang="en-US" dirty="0" smtClean="0">
                <a:solidFill>
                  <a:srgbClr val="FFFF00"/>
                </a:solidFill>
              </a:rPr>
              <a:t> </a:t>
            </a:r>
            <a:r>
              <a:rPr lang="en-US" dirty="0" err="1" smtClean="0">
                <a:solidFill>
                  <a:srgbClr val="FFFF00"/>
                </a:solidFill>
              </a:rPr>
              <a:t>pentru</a:t>
            </a:r>
            <a:r>
              <a:rPr lang="en-US" dirty="0" smtClean="0">
                <a:solidFill>
                  <a:srgbClr val="FFFF00"/>
                </a:solidFill>
              </a:rPr>
              <a:t> a </a:t>
            </a:r>
            <a:r>
              <a:rPr lang="en-US" dirty="0" err="1" smtClean="0">
                <a:solidFill>
                  <a:srgbClr val="FFFF00"/>
                </a:solidFill>
              </a:rPr>
              <a:t>masura</a:t>
            </a:r>
            <a:r>
              <a:rPr lang="en-US" dirty="0" smtClean="0">
                <a:solidFill>
                  <a:srgbClr val="FFFF00"/>
                </a:solidFill>
              </a:rPr>
              <a:t> </a:t>
            </a:r>
            <a:r>
              <a:rPr lang="en-US" dirty="0" err="1" smtClean="0">
                <a:solidFill>
                  <a:srgbClr val="FFFF00"/>
                </a:solidFill>
              </a:rPr>
              <a:t>durata</a:t>
            </a:r>
            <a:r>
              <a:rPr lang="en-US" dirty="0" smtClean="0">
                <a:solidFill>
                  <a:srgbClr val="FFFF00"/>
                </a:solidFill>
              </a:rPr>
              <a:t> de </a:t>
            </a:r>
            <a:r>
              <a:rPr lang="en-US" dirty="0" err="1" smtClean="0">
                <a:solidFill>
                  <a:srgbClr val="FFFF00"/>
                </a:solidFill>
              </a:rPr>
              <a:t>pendulare</a:t>
            </a:r>
            <a:r>
              <a:rPr lang="en-US" dirty="0" smtClean="0">
                <a:solidFill>
                  <a:srgbClr val="FFFF00"/>
                </a:solidFill>
              </a:rPr>
              <a:t> a </a:t>
            </a:r>
            <a:r>
              <a:rPr lang="en-US" dirty="0" err="1" smtClean="0">
                <a:solidFill>
                  <a:srgbClr val="FFFF00"/>
                </a:solidFill>
              </a:rPr>
              <a:t>unei</a:t>
            </a:r>
            <a:r>
              <a:rPr lang="en-US" dirty="0" smtClean="0">
                <a:solidFill>
                  <a:srgbClr val="FFFF00"/>
                </a:solidFill>
              </a:rPr>
              <a:t> </a:t>
            </a:r>
            <a:r>
              <a:rPr lang="en-US" dirty="0" err="1" smtClean="0">
                <a:solidFill>
                  <a:srgbClr val="FFFF00"/>
                </a:solidFill>
              </a:rPr>
              <a:t>lampi</a:t>
            </a:r>
            <a:r>
              <a:rPr lang="en-US" dirty="0" smtClean="0">
                <a:solidFill>
                  <a:srgbClr val="FFFF00"/>
                </a:solidFill>
              </a:rPr>
              <a:t>. </a:t>
            </a:r>
            <a:r>
              <a:rPr lang="en-US" dirty="0" err="1" smtClean="0">
                <a:solidFill>
                  <a:srgbClr val="FFFF00"/>
                </a:solidFill>
              </a:rPr>
              <a:t>Legea</a:t>
            </a:r>
            <a:r>
              <a:rPr lang="en-US" dirty="0" smtClean="0">
                <a:solidFill>
                  <a:srgbClr val="FFFF00"/>
                </a:solidFill>
              </a:rPr>
              <a:t> a </a:t>
            </a:r>
            <a:r>
              <a:rPr lang="en-US" dirty="0" err="1" smtClean="0">
                <a:solidFill>
                  <a:srgbClr val="FFFF00"/>
                </a:solidFill>
              </a:rPr>
              <a:t>pendulului</a:t>
            </a:r>
            <a:r>
              <a:rPr lang="en-US" dirty="0" smtClean="0">
                <a:solidFill>
                  <a:srgbClr val="FFFF00"/>
                </a:solidFill>
              </a:rPr>
              <a:t>, cum a </a:t>
            </a:r>
            <a:r>
              <a:rPr lang="en-US" dirty="0" err="1" smtClean="0">
                <a:solidFill>
                  <a:srgbClr val="FFFF00"/>
                </a:solidFill>
              </a:rPr>
              <a:t>ajuns</a:t>
            </a:r>
            <a:r>
              <a:rPr lang="en-US" dirty="0" smtClean="0">
                <a:solidFill>
                  <a:srgbClr val="FFFF00"/>
                </a:solidFill>
              </a:rPr>
              <a:t> </a:t>
            </a:r>
            <a:r>
              <a:rPr lang="en-US" dirty="0" err="1" smtClean="0">
                <a:solidFill>
                  <a:srgbClr val="FFFF00"/>
                </a:solidFill>
              </a:rPr>
              <a:t>sa</a:t>
            </a:r>
            <a:r>
              <a:rPr lang="en-US" dirty="0" smtClean="0">
                <a:solidFill>
                  <a:srgbClr val="FFFF00"/>
                </a:solidFill>
              </a:rPr>
              <a:t> fie </a:t>
            </a:r>
            <a:r>
              <a:rPr lang="en-US" dirty="0" err="1" smtClean="0">
                <a:solidFill>
                  <a:srgbClr val="FFFF00"/>
                </a:solidFill>
              </a:rPr>
              <a:t>cunoscuta</a:t>
            </a:r>
            <a:r>
              <a:rPr lang="en-US" dirty="0" smtClean="0">
                <a:solidFill>
                  <a:srgbClr val="FFFF00"/>
                </a:solidFill>
              </a:rPr>
              <a:t>, a </a:t>
            </a:r>
            <a:r>
              <a:rPr lang="en-US" dirty="0" err="1" smtClean="0">
                <a:solidFill>
                  <a:srgbClr val="FFFF00"/>
                </a:solidFill>
              </a:rPr>
              <a:t>fost</a:t>
            </a:r>
            <a:r>
              <a:rPr lang="en-US" dirty="0" smtClean="0">
                <a:solidFill>
                  <a:srgbClr val="FFFF00"/>
                </a:solidFill>
              </a:rPr>
              <a:t>  </a:t>
            </a:r>
            <a:r>
              <a:rPr lang="en-US" dirty="0" err="1" smtClean="0">
                <a:solidFill>
                  <a:srgbClr val="FFFF00"/>
                </a:solidFill>
              </a:rPr>
              <a:t>folosita</a:t>
            </a:r>
            <a:r>
              <a:rPr lang="en-US" dirty="0" smtClean="0">
                <a:solidFill>
                  <a:srgbClr val="FFFF00"/>
                </a:solidFill>
              </a:rPr>
              <a:t> </a:t>
            </a:r>
            <a:r>
              <a:rPr lang="en-US" dirty="0" err="1" smtClean="0">
                <a:solidFill>
                  <a:srgbClr val="FFFF00"/>
                </a:solidFill>
              </a:rPr>
              <a:t>pentru</a:t>
            </a:r>
            <a:r>
              <a:rPr lang="en-US" dirty="0" smtClean="0">
                <a:solidFill>
                  <a:srgbClr val="FFFF00"/>
                </a:solidFill>
              </a:rPr>
              <a:t> a </a:t>
            </a:r>
            <a:r>
              <a:rPr lang="en-US" dirty="0" err="1" smtClean="0">
                <a:solidFill>
                  <a:srgbClr val="FFFF00"/>
                </a:solidFill>
              </a:rPr>
              <a:t>regla</a:t>
            </a:r>
            <a:r>
              <a:rPr lang="en-US" dirty="0" smtClean="0">
                <a:solidFill>
                  <a:srgbClr val="FFFF00"/>
                </a:solidFill>
              </a:rPr>
              <a:t> </a:t>
            </a:r>
            <a:r>
              <a:rPr lang="en-US" dirty="0" err="1" smtClean="0">
                <a:solidFill>
                  <a:srgbClr val="FFFF00"/>
                </a:solidFill>
              </a:rPr>
              <a:t>ceasuri</a:t>
            </a:r>
            <a:r>
              <a:rPr lang="en-US" dirty="0" smtClean="0">
                <a:solidFill>
                  <a:srgbClr val="FFFF00"/>
                </a:solidFill>
              </a:rPr>
              <a:t>. Galileo a </a:t>
            </a:r>
            <a:r>
              <a:rPr lang="en-US" dirty="0" err="1" smtClean="0">
                <a:solidFill>
                  <a:srgbClr val="FFFF00"/>
                </a:solidFill>
              </a:rPr>
              <a:t>testat</a:t>
            </a:r>
            <a:r>
              <a:rPr lang="en-US" dirty="0" smtClean="0">
                <a:solidFill>
                  <a:srgbClr val="FFFF00"/>
                </a:solidFill>
              </a:rPr>
              <a:t> </a:t>
            </a:r>
            <a:r>
              <a:rPr lang="en-US" dirty="0" err="1" smtClean="0">
                <a:solidFill>
                  <a:srgbClr val="FFFF00"/>
                </a:solidFill>
              </a:rPr>
              <a:t>observatiile</a:t>
            </a:r>
            <a:r>
              <a:rPr lang="en-US" dirty="0" smtClean="0">
                <a:solidFill>
                  <a:srgbClr val="FFFF00"/>
                </a:solidFill>
              </a:rPr>
              <a:t> </a:t>
            </a:r>
            <a:r>
              <a:rPr lang="en-US" dirty="0" err="1" smtClean="0">
                <a:solidFill>
                  <a:srgbClr val="FFFF00"/>
                </a:solidFill>
              </a:rPr>
              <a:t>lui</a:t>
            </a:r>
            <a:r>
              <a:rPr lang="en-US" dirty="0" smtClean="0">
                <a:solidFill>
                  <a:srgbClr val="FFFF00"/>
                </a:solidFill>
              </a:rPr>
              <a:t> </a:t>
            </a:r>
            <a:r>
              <a:rPr lang="en-US" dirty="0" err="1" smtClean="0">
                <a:solidFill>
                  <a:srgbClr val="FFFF00"/>
                </a:solidFill>
              </a:rPr>
              <a:t>Aristotel</a:t>
            </a:r>
            <a:r>
              <a:rPr lang="en-US" dirty="0" smtClean="0">
                <a:solidFill>
                  <a:srgbClr val="FFFF00"/>
                </a:solidFill>
              </a:rPr>
              <a:t> in </a:t>
            </a:r>
            <a:r>
              <a:rPr lang="en-US" dirty="0" err="1" smtClean="0">
                <a:solidFill>
                  <a:srgbClr val="FFFF00"/>
                </a:solidFill>
              </a:rPr>
              <a:t>legatura</a:t>
            </a:r>
            <a:r>
              <a:rPr lang="en-US" dirty="0" smtClean="0">
                <a:solidFill>
                  <a:srgbClr val="FFFF00"/>
                </a:solidFill>
              </a:rPr>
              <a:t> cu </a:t>
            </a:r>
            <a:r>
              <a:rPr lang="en-US" dirty="0" err="1" smtClean="0">
                <a:solidFill>
                  <a:srgbClr val="FFFF00"/>
                </a:solidFill>
              </a:rPr>
              <a:t>gravitatia</a:t>
            </a:r>
            <a:r>
              <a:rPr lang="en-US" dirty="0" smtClean="0">
                <a:solidFill>
                  <a:srgbClr val="FFFF00"/>
                </a:solidFill>
              </a:rPr>
              <a:t> </a:t>
            </a:r>
            <a:r>
              <a:rPr lang="en-US" dirty="0" err="1" smtClean="0">
                <a:solidFill>
                  <a:srgbClr val="FFFF00"/>
                </a:solidFill>
              </a:rPr>
              <a:t>prin</a:t>
            </a:r>
            <a:r>
              <a:rPr lang="en-US" dirty="0" smtClean="0">
                <a:solidFill>
                  <a:srgbClr val="FFFF00"/>
                </a:solidFill>
              </a:rPr>
              <a:t> </a:t>
            </a:r>
            <a:r>
              <a:rPr lang="en-US" dirty="0" err="1" smtClean="0">
                <a:solidFill>
                  <a:srgbClr val="FFFF00"/>
                </a:solidFill>
              </a:rPr>
              <a:t>caderea</a:t>
            </a:r>
            <a:r>
              <a:rPr lang="en-US" dirty="0" smtClean="0">
                <a:solidFill>
                  <a:srgbClr val="FFFF00"/>
                </a:solidFill>
              </a:rPr>
              <a:t> </a:t>
            </a:r>
            <a:r>
              <a:rPr lang="en-US" dirty="0" err="1" smtClean="0">
                <a:solidFill>
                  <a:srgbClr val="FFFF00"/>
                </a:solidFill>
              </a:rPr>
              <a:t>greutatii</a:t>
            </a:r>
            <a:r>
              <a:rPr lang="en-US" dirty="0" smtClean="0">
                <a:solidFill>
                  <a:srgbClr val="FFFF00"/>
                </a:solidFill>
              </a:rPr>
              <a:t> in </a:t>
            </a:r>
            <a:r>
              <a:rPr lang="en-US" dirty="0" err="1" smtClean="0">
                <a:solidFill>
                  <a:srgbClr val="FFFF00"/>
                </a:solidFill>
              </a:rPr>
              <a:t>propiere</a:t>
            </a:r>
            <a:r>
              <a:rPr lang="en-US" dirty="0" smtClean="0">
                <a:solidFill>
                  <a:srgbClr val="FFFF00"/>
                </a:solidFill>
              </a:rPr>
              <a:t> de </a:t>
            </a:r>
            <a:r>
              <a:rPr lang="en-US" dirty="0" err="1" smtClean="0">
                <a:solidFill>
                  <a:srgbClr val="FFFF00"/>
                </a:solidFill>
              </a:rPr>
              <a:t>Turnul</a:t>
            </a:r>
            <a:r>
              <a:rPr lang="en-US" dirty="0" smtClean="0">
                <a:solidFill>
                  <a:srgbClr val="FFFF00"/>
                </a:solidFill>
              </a:rPr>
              <a:t> din Pisa.  </a:t>
            </a:r>
            <a:r>
              <a:rPr lang="en-US" dirty="0" err="1" smtClean="0">
                <a:solidFill>
                  <a:srgbClr val="FFFF00"/>
                </a:solidFill>
              </a:rPr>
              <a:t>Experimentul</a:t>
            </a:r>
            <a:r>
              <a:rPr lang="en-US" dirty="0" smtClean="0">
                <a:solidFill>
                  <a:srgbClr val="FFFF00"/>
                </a:solidFill>
              </a:rPr>
              <a:t> a </a:t>
            </a:r>
            <a:r>
              <a:rPr lang="en-US" dirty="0" err="1" smtClean="0">
                <a:solidFill>
                  <a:srgbClr val="FFFF00"/>
                </a:solidFill>
              </a:rPr>
              <a:t>aratat</a:t>
            </a:r>
            <a:r>
              <a:rPr lang="en-US" dirty="0" smtClean="0">
                <a:solidFill>
                  <a:srgbClr val="FFFF00"/>
                </a:solidFill>
              </a:rPr>
              <a:t> ca </a:t>
            </a:r>
            <a:r>
              <a:rPr lang="en-US" dirty="0" err="1" smtClean="0">
                <a:solidFill>
                  <a:srgbClr val="FFFF00"/>
                </a:solidFill>
              </a:rPr>
              <a:t>obiecte</a:t>
            </a:r>
            <a:r>
              <a:rPr lang="en-US" dirty="0" smtClean="0">
                <a:solidFill>
                  <a:srgbClr val="FFFF00"/>
                </a:solidFill>
              </a:rPr>
              <a:t> de </a:t>
            </a:r>
            <a:r>
              <a:rPr lang="en-US" dirty="0" err="1" smtClean="0">
                <a:solidFill>
                  <a:srgbClr val="FFFF00"/>
                </a:solidFill>
              </a:rPr>
              <a:t>diferite</a:t>
            </a:r>
            <a:r>
              <a:rPr lang="en-US" dirty="0" smtClean="0">
                <a:solidFill>
                  <a:srgbClr val="FFFF00"/>
                </a:solidFill>
              </a:rPr>
              <a:t> </a:t>
            </a:r>
            <a:r>
              <a:rPr lang="en-US" dirty="0" err="1" smtClean="0">
                <a:solidFill>
                  <a:srgbClr val="FFFF00"/>
                </a:solidFill>
              </a:rPr>
              <a:t>dimensiuni</a:t>
            </a:r>
            <a:r>
              <a:rPr lang="en-US" dirty="0" smtClean="0">
                <a:solidFill>
                  <a:srgbClr val="FFFF00"/>
                </a:solidFill>
              </a:rPr>
              <a:t> au </a:t>
            </a:r>
            <a:r>
              <a:rPr lang="en-US" dirty="0" err="1" smtClean="0">
                <a:solidFill>
                  <a:srgbClr val="FFFF00"/>
                </a:solidFill>
              </a:rPr>
              <a:t>cazut</a:t>
            </a:r>
            <a:r>
              <a:rPr lang="en-US" dirty="0" smtClean="0">
                <a:solidFill>
                  <a:srgbClr val="FFFF00"/>
                </a:solidFill>
              </a:rPr>
              <a:t> cu </a:t>
            </a:r>
            <a:r>
              <a:rPr lang="en-US" dirty="0" err="1" smtClean="0">
                <a:solidFill>
                  <a:srgbClr val="FFFF00"/>
                </a:solidFill>
              </a:rPr>
              <a:t>aceeasi</a:t>
            </a:r>
            <a:r>
              <a:rPr lang="en-US" dirty="0" smtClean="0">
                <a:solidFill>
                  <a:srgbClr val="FFFF00"/>
                </a:solidFill>
              </a:rPr>
              <a:t> </a:t>
            </a:r>
            <a:r>
              <a:rPr lang="en-US" dirty="0" err="1" smtClean="0">
                <a:solidFill>
                  <a:srgbClr val="FFFF00"/>
                </a:solidFill>
              </a:rPr>
              <a:t>viteza</a:t>
            </a:r>
            <a:r>
              <a:rPr lang="en-US" dirty="0" smtClean="0">
                <a:solidFill>
                  <a:srgbClr val="FFFF00"/>
                </a:solidFill>
              </a:rPr>
              <a:t>. Galileo, de </a:t>
            </a:r>
            <a:r>
              <a:rPr lang="en-US" dirty="0" err="1" smtClean="0">
                <a:solidFill>
                  <a:srgbClr val="FFFF00"/>
                </a:solidFill>
              </a:rPr>
              <a:t>asemenea</a:t>
            </a:r>
            <a:r>
              <a:rPr lang="en-US" dirty="0" smtClean="0">
                <a:solidFill>
                  <a:srgbClr val="FFFF00"/>
                </a:solidFill>
              </a:rPr>
              <a:t>, a </a:t>
            </a:r>
            <a:r>
              <a:rPr lang="en-US" dirty="0" err="1" smtClean="0">
                <a:solidFill>
                  <a:srgbClr val="FFFF00"/>
                </a:solidFill>
              </a:rPr>
              <a:t>fost</a:t>
            </a:r>
            <a:r>
              <a:rPr lang="en-US" dirty="0" smtClean="0">
                <a:solidFill>
                  <a:srgbClr val="FFFF00"/>
                </a:solidFill>
              </a:rPr>
              <a:t> un </a:t>
            </a:r>
            <a:r>
              <a:rPr lang="en-US" dirty="0" err="1" smtClean="0">
                <a:solidFill>
                  <a:srgbClr val="FFFF00"/>
                </a:solidFill>
              </a:rPr>
              <a:t>inventator</a:t>
            </a:r>
            <a:r>
              <a:rPr lang="en-US" dirty="0" smtClean="0">
                <a:solidFill>
                  <a:srgbClr val="FFFF00"/>
                </a:solidFill>
              </a:rPr>
              <a:t>. </a:t>
            </a:r>
            <a:r>
              <a:rPr lang="en-US" dirty="0" err="1" smtClean="0">
                <a:solidFill>
                  <a:srgbClr val="FFFF00"/>
                </a:solidFill>
              </a:rPr>
              <a:t>Inventiile</a:t>
            </a:r>
            <a:r>
              <a:rPr lang="en-US" dirty="0" smtClean="0">
                <a:solidFill>
                  <a:srgbClr val="FFFF00"/>
                </a:solidFill>
              </a:rPr>
              <a:t> sale </a:t>
            </a:r>
            <a:r>
              <a:rPr lang="en-US" dirty="0" err="1" smtClean="0">
                <a:solidFill>
                  <a:srgbClr val="FFFF00"/>
                </a:solidFill>
              </a:rPr>
              <a:t>includ</a:t>
            </a:r>
            <a:r>
              <a:rPr lang="en-US" dirty="0" smtClean="0">
                <a:solidFill>
                  <a:srgbClr val="FFFF00"/>
                </a:solidFill>
              </a:rPr>
              <a:t> un </a:t>
            </a:r>
            <a:r>
              <a:rPr lang="en-US" dirty="0" err="1" smtClean="0">
                <a:solidFill>
                  <a:srgbClr val="FFFF00"/>
                </a:solidFill>
              </a:rPr>
              <a:t>termometru</a:t>
            </a:r>
            <a:r>
              <a:rPr lang="en-US" dirty="0" smtClean="0">
                <a:solidFill>
                  <a:srgbClr val="FFFF00"/>
                </a:solidFill>
              </a:rPr>
              <a:t> fundamental, o </a:t>
            </a:r>
            <a:r>
              <a:rPr lang="en-US" dirty="0" err="1" smtClean="0">
                <a:solidFill>
                  <a:srgbClr val="FFFF00"/>
                </a:solidFill>
              </a:rPr>
              <a:t>busola</a:t>
            </a:r>
            <a:r>
              <a:rPr lang="en-US" dirty="0" smtClean="0">
                <a:solidFill>
                  <a:srgbClr val="FFFF00"/>
                </a:solidFill>
              </a:rPr>
              <a:t> </a:t>
            </a:r>
            <a:r>
              <a:rPr lang="en-US" dirty="0" err="1" smtClean="0">
                <a:solidFill>
                  <a:srgbClr val="FFFF00"/>
                </a:solidFill>
              </a:rPr>
              <a:t>folosita</a:t>
            </a:r>
            <a:r>
              <a:rPr lang="en-US" dirty="0" smtClean="0">
                <a:solidFill>
                  <a:srgbClr val="FFFF00"/>
                </a:solidFill>
              </a:rPr>
              <a:t> </a:t>
            </a:r>
            <a:r>
              <a:rPr lang="en-US" dirty="0" err="1" smtClean="0">
                <a:solidFill>
                  <a:srgbClr val="FFFF00"/>
                </a:solidFill>
              </a:rPr>
              <a:t>pentru</a:t>
            </a:r>
            <a:r>
              <a:rPr lang="en-US" dirty="0" smtClean="0">
                <a:solidFill>
                  <a:srgbClr val="FFFF00"/>
                </a:solidFill>
              </a:rPr>
              <a:t>  </a:t>
            </a:r>
            <a:r>
              <a:rPr lang="en-US" dirty="0" err="1" smtClean="0">
                <a:solidFill>
                  <a:srgbClr val="FFFF00"/>
                </a:solidFill>
              </a:rPr>
              <a:t>tintirea</a:t>
            </a:r>
            <a:r>
              <a:rPr lang="en-US" dirty="0" smtClean="0">
                <a:solidFill>
                  <a:srgbClr val="FFFF00"/>
                </a:solidFill>
              </a:rPr>
              <a:t> </a:t>
            </a:r>
            <a:r>
              <a:rPr lang="en-US" dirty="0" err="1" smtClean="0">
                <a:solidFill>
                  <a:srgbClr val="FFFF00"/>
                </a:solidFill>
              </a:rPr>
              <a:t>bilelor</a:t>
            </a:r>
            <a:r>
              <a:rPr lang="en-US" dirty="0" smtClean="0">
                <a:solidFill>
                  <a:srgbClr val="FFFF00"/>
                </a:solidFill>
              </a:rPr>
              <a:t> de </a:t>
            </a:r>
            <a:r>
              <a:rPr lang="en-US" dirty="0" err="1" smtClean="0">
                <a:solidFill>
                  <a:srgbClr val="FFFF00"/>
                </a:solidFill>
              </a:rPr>
              <a:t>tun</a:t>
            </a:r>
            <a:r>
              <a:rPr lang="en-US" dirty="0" smtClean="0">
                <a:solidFill>
                  <a:srgbClr val="FFFF00"/>
                </a:solidFill>
              </a:rPr>
              <a:t> </a:t>
            </a:r>
            <a:r>
              <a:rPr lang="en-US" dirty="0" err="1" smtClean="0">
                <a:solidFill>
                  <a:srgbClr val="FFFF00"/>
                </a:solidFill>
              </a:rPr>
              <a:t>si</a:t>
            </a:r>
            <a:r>
              <a:rPr lang="en-US" dirty="0" smtClean="0">
                <a:solidFill>
                  <a:srgbClr val="FFFF00"/>
                </a:solidFill>
              </a:rPr>
              <a:t> a </a:t>
            </a:r>
            <a:r>
              <a:rPr lang="en-US" dirty="0" err="1" smtClean="0">
                <a:solidFill>
                  <a:srgbClr val="FFFF00"/>
                </a:solidFill>
              </a:rPr>
              <a:t>terenurilor</a:t>
            </a:r>
            <a:r>
              <a:rPr lang="en-US" dirty="0" smtClean="0">
                <a:solidFill>
                  <a:srgbClr val="FFFF00"/>
                </a:solidFill>
              </a:rPr>
              <a:t> de </a:t>
            </a:r>
            <a:r>
              <a:rPr lang="en-US" dirty="0" err="1" smtClean="0">
                <a:solidFill>
                  <a:srgbClr val="FFFF00"/>
                </a:solidFill>
              </a:rPr>
              <a:t>sondaj</a:t>
            </a:r>
            <a:r>
              <a:rPr lang="en-US" dirty="0" smtClean="0">
                <a:solidFill>
                  <a:srgbClr val="FFFF00"/>
                </a:solidFill>
              </a:rPr>
              <a:t> </a:t>
            </a:r>
            <a:r>
              <a:rPr lang="en-US" dirty="0" err="1" smtClean="0">
                <a:solidFill>
                  <a:srgbClr val="FFFF00"/>
                </a:solidFill>
              </a:rPr>
              <a:t>si</a:t>
            </a:r>
            <a:r>
              <a:rPr lang="en-US" dirty="0" smtClean="0">
                <a:solidFill>
                  <a:srgbClr val="FFFF00"/>
                </a:solidFill>
              </a:rPr>
              <a:t> un </a:t>
            </a:r>
            <a:r>
              <a:rPr lang="en-US" dirty="0" err="1" smtClean="0">
                <a:solidFill>
                  <a:srgbClr val="FFFF00"/>
                </a:solidFill>
              </a:rPr>
              <a:t>telescop</a:t>
            </a:r>
            <a:r>
              <a:rPr lang="en-US" dirty="0" smtClean="0">
                <a:solidFill>
                  <a:srgbClr val="FFFF00"/>
                </a:solidFill>
              </a:rPr>
              <a:t> fundamental. El </a:t>
            </a:r>
            <a:r>
              <a:rPr lang="en-US" dirty="0" err="1" smtClean="0">
                <a:solidFill>
                  <a:srgbClr val="FFFF00"/>
                </a:solidFill>
              </a:rPr>
              <a:t>si</a:t>
            </a:r>
            <a:r>
              <a:rPr lang="en-US" dirty="0" smtClean="0">
                <a:solidFill>
                  <a:srgbClr val="FFFF00"/>
                </a:solidFill>
              </a:rPr>
              <a:t>-a </a:t>
            </a:r>
            <a:r>
              <a:rPr lang="en-US" dirty="0" err="1" smtClean="0">
                <a:solidFill>
                  <a:srgbClr val="FFFF00"/>
                </a:solidFill>
              </a:rPr>
              <a:t>imbunatatit</a:t>
            </a:r>
            <a:r>
              <a:rPr lang="en-US" dirty="0" smtClean="0">
                <a:solidFill>
                  <a:srgbClr val="FFFF00"/>
                </a:solidFill>
              </a:rPr>
              <a:t> </a:t>
            </a:r>
            <a:r>
              <a:rPr lang="en-US" dirty="0" err="1" smtClean="0">
                <a:solidFill>
                  <a:srgbClr val="FFFF00"/>
                </a:solidFill>
              </a:rPr>
              <a:t>telescopul</a:t>
            </a:r>
            <a:r>
              <a:rPr lang="en-US" dirty="0" smtClean="0">
                <a:solidFill>
                  <a:srgbClr val="FFFF00"/>
                </a:solidFill>
              </a:rPr>
              <a:t> </a:t>
            </a:r>
            <a:r>
              <a:rPr lang="en-US" dirty="0" err="1" smtClean="0">
                <a:solidFill>
                  <a:srgbClr val="FFFF00"/>
                </a:solidFill>
              </a:rPr>
              <a:t>pana</a:t>
            </a:r>
            <a:r>
              <a:rPr lang="en-US" dirty="0" smtClean="0">
                <a:solidFill>
                  <a:srgbClr val="FFFF00"/>
                </a:solidFill>
              </a:rPr>
              <a:t> </a:t>
            </a:r>
            <a:r>
              <a:rPr lang="en-US" dirty="0" err="1" smtClean="0">
                <a:solidFill>
                  <a:srgbClr val="FFFF00"/>
                </a:solidFill>
              </a:rPr>
              <a:t>cand</a:t>
            </a:r>
            <a:r>
              <a:rPr lang="en-US" dirty="0" smtClean="0">
                <a:solidFill>
                  <a:srgbClr val="FFFF00"/>
                </a:solidFill>
              </a:rPr>
              <a:t> a </a:t>
            </a:r>
            <a:r>
              <a:rPr lang="en-US" dirty="0" err="1" smtClean="0">
                <a:solidFill>
                  <a:srgbClr val="FFFF00"/>
                </a:solidFill>
              </a:rPr>
              <a:t>descoperit</a:t>
            </a:r>
            <a:r>
              <a:rPr lang="en-US" dirty="0" smtClean="0">
                <a:solidFill>
                  <a:srgbClr val="FFFF00"/>
                </a:solidFill>
              </a:rPr>
              <a:t> ca </a:t>
            </a:r>
            <a:r>
              <a:rPr lang="en-US" dirty="0" err="1" smtClean="0">
                <a:solidFill>
                  <a:srgbClr val="FFFF00"/>
                </a:solidFill>
              </a:rPr>
              <a:t>luna</a:t>
            </a:r>
            <a:r>
              <a:rPr lang="en-US" dirty="0" smtClean="0">
                <a:solidFill>
                  <a:srgbClr val="FFFF00"/>
                </a:solidFill>
              </a:rPr>
              <a:t> are </a:t>
            </a:r>
            <a:r>
              <a:rPr lang="en-US" dirty="0" err="1" smtClean="0">
                <a:solidFill>
                  <a:srgbClr val="FFFF00"/>
                </a:solidFill>
              </a:rPr>
              <a:t>suprafete</a:t>
            </a:r>
            <a:r>
              <a:rPr lang="en-US" dirty="0" smtClean="0">
                <a:solidFill>
                  <a:srgbClr val="FFFF00"/>
                </a:solidFill>
              </a:rPr>
              <a:t> </a:t>
            </a:r>
            <a:r>
              <a:rPr lang="en-US" dirty="0" err="1" smtClean="0">
                <a:solidFill>
                  <a:srgbClr val="FFFF00"/>
                </a:solidFill>
              </a:rPr>
              <a:t>aspre</a:t>
            </a:r>
            <a:r>
              <a:rPr lang="en-US" dirty="0" smtClean="0">
                <a:solidFill>
                  <a:srgbClr val="FFFF00"/>
                </a:solidFill>
              </a:rPr>
              <a:t>: </a:t>
            </a:r>
            <a:r>
              <a:rPr lang="en-US" dirty="0" err="1" smtClean="0">
                <a:solidFill>
                  <a:srgbClr val="FFFF00"/>
                </a:solidFill>
              </a:rPr>
              <a:t>cratere</a:t>
            </a:r>
            <a:r>
              <a:rPr lang="en-US" dirty="0" smtClean="0">
                <a:solidFill>
                  <a:srgbClr val="FFFF00"/>
                </a:solidFill>
              </a:rPr>
              <a:t>.</a:t>
            </a:r>
            <a:endParaRPr lang="en-US" dirty="0">
              <a:solidFill>
                <a:srgbClr val="FFFF00"/>
              </a:solidFill>
            </a:endParaRPr>
          </a:p>
        </p:txBody>
      </p:sp>
      <p:sp>
        <p:nvSpPr>
          <p:cNvPr id="5" name="Title 4"/>
          <p:cNvSpPr>
            <a:spLocks noGrp="1"/>
          </p:cNvSpPr>
          <p:nvPr>
            <p:ph type="title"/>
          </p:nvPr>
        </p:nvSpPr>
        <p:spPr>
          <a:xfrm>
            <a:off x="304800" y="267494"/>
            <a:ext cx="8382000" cy="646906"/>
          </a:xfrm>
        </p:spPr>
        <p:txBody>
          <a:bodyPr>
            <a:normAutofit/>
          </a:bodyPr>
          <a:lstStyle/>
          <a:p>
            <a:pPr algn="ctr"/>
            <a:r>
              <a:rPr lang="en-US" sz="2800" dirty="0" err="1" smtClean="0"/>
              <a:t>Explorarea</a:t>
            </a:r>
            <a:r>
              <a:rPr lang="en-US" sz="2800" dirty="0" smtClean="0"/>
              <a:t> </a:t>
            </a:r>
            <a:r>
              <a:rPr lang="en-US" sz="2800" dirty="0" err="1" smtClean="0"/>
              <a:t>matematicii</a:t>
            </a:r>
            <a:r>
              <a:rPr lang="en-US" sz="2800" dirty="0" smtClean="0"/>
              <a:t> </a:t>
            </a:r>
            <a:r>
              <a:rPr lang="en-US" sz="2800" dirty="0" err="1" smtClean="0"/>
              <a:t>si</a:t>
            </a:r>
            <a:r>
              <a:rPr lang="en-US" sz="2800" dirty="0" smtClean="0"/>
              <a:t> </a:t>
            </a:r>
            <a:r>
              <a:rPr lang="en-US" sz="2800" dirty="0" smtClean="0"/>
              <a:t>a </a:t>
            </a:r>
            <a:r>
              <a:rPr lang="en-US" sz="2800" dirty="0" err="1" smtClean="0"/>
              <a:t>fizicii</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Teoria heliocentrica si erezia</a:t>
            </a:r>
            <a:endParaRPr lang="en-US" sz="2800" dirty="0"/>
          </a:p>
        </p:txBody>
      </p:sp>
      <p:sp>
        <p:nvSpPr>
          <p:cNvPr id="3" name="Content Placeholder 2"/>
          <p:cNvSpPr>
            <a:spLocks noGrp="1"/>
          </p:cNvSpPr>
          <p:nvPr>
            <p:ph sz="half" idx="1"/>
          </p:nvPr>
        </p:nvSpPr>
        <p:spPr>
          <a:xfrm>
            <a:off x="304800" y="1371600"/>
            <a:ext cx="5105400" cy="5486399"/>
          </a:xfrm>
        </p:spPr>
        <p:txBody>
          <a:bodyPr>
            <a:normAutofit fontScale="85000" lnSpcReduction="20000"/>
          </a:bodyPr>
          <a:lstStyle/>
          <a:p>
            <a:pPr algn="ctr">
              <a:buNone/>
            </a:pPr>
            <a:r>
              <a:rPr lang="en-US" dirty="0" smtClean="0">
                <a:solidFill>
                  <a:srgbClr val="FFFF00"/>
                </a:solidFill>
              </a:rPr>
              <a:t>El a </a:t>
            </a:r>
            <a:r>
              <a:rPr lang="en-US" dirty="0" err="1" smtClean="0">
                <a:solidFill>
                  <a:srgbClr val="FFFF00"/>
                </a:solidFill>
              </a:rPr>
              <a:t>observat</a:t>
            </a:r>
            <a:r>
              <a:rPr lang="en-US" dirty="0" smtClean="0">
                <a:solidFill>
                  <a:srgbClr val="FFFF00"/>
                </a:solidFill>
              </a:rPr>
              <a:t> </a:t>
            </a:r>
            <a:r>
              <a:rPr lang="en-US" dirty="0" err="1" smtClean="0">
                <a:solidFill>
                  <a:srgbClr val="FFFF00"/>
                </a:solidFill>
              </a:rPr>
              <a:t>lunile</a:t>
            </a:r>
            <a:r>
              <a:rPr lang="en-US" dirty="0" smtClean="0">
                <a:solidFill>
                  <a:srgbClr val="FFFF00"/>
                </a:solidFill>
              </a:rPr>
              <a:t> </a:t>
            </a:r>
            <a:r>
              <a:rPr lang="en-US" dirty="0" err="1" smtClean="0">
                <a:solidFill>
                  <a:srgbClr val="FFFF00"/>
                </a:solidFill>
              </a:rPr>
              <a:t>orbitand</a:t>
            </a:r>
            <a:r>
              <a:rPr lang="en-US" dirty="0" smtClean="0">
                <a:solidFill>
                  <a:srgbClr val="FFFF00"/>
                </a:solidFill>
              </a:rPr>
              <a:t> in </a:t>
            </a:r>
            <a:r>
              <a:rPr lang="en-US" dirty="0" err="1" smtClean="0">
                <a:solidFill>
                  <a:srgbClr val="FFFF00"/>
                </a:solidFill>
              </a:rPr>
              <a:t>jurul</a:t>
            </a:r>
            <a:r>
              <a:rPr lang="en-US" dirty="0" smtClean="0">
                <a:solidFill>
                  <a:srgbClr val="FFFF00"/>
                </a:solidFill>
              </a:rPr>
              <a:t> </a:t>
            </a:r>
            <a:r>
              <a:rPr lang="en-US" dirty="0" err="1" smtClean="0">
                <a:solidFill>
                  <a:srgbClr val="FFFF00"/>
                </a:solidFill>
              </a:rPr>
              <a:t>lui</a:t>
            </a:r>
            <a:r>
              <a:rPr lang="en-US" dirty="0" smtClean="0">
                <a:solidFill>
                  <a:srgbClr val="FFFF00"/>
                </a:solidFill>
              </a:rPr>
              <a:t> Jupiter, </a:t>
            </a:r>
            <a:r>
              <a:rPr lang="en-US" dirty="0" err="1" smtClean="0">
                <a:solidFill>
                  <a:srgbClr val="FFFF00"/>
                </a:solidFill>
              </a:rPr>
              <a:t>ceea</a:t>
            </a:r>
            <a:r>
              <a:rPr lang="en-US" dirty="0" smtClean="0">
                <a:solidFill>
                  <a:srgbClr val="FFFF00"/>
                </a:solidFill>
              </a:rPr>
              <a:t> </a:t>
            </a:r>
            <a:r>
              <a:rPr lang="en-US" dirty="0" err="1" smtClean="0">
                <a:solidFill>
                  <a:srgbClr val="FFFF00"/>
                </a:solidFill>
              </a:rPr>
              <a:t>ce</a:t>
            </a:r>
            <a:r>
              <a:rPr lang="en-US" dirty="0" smtClean="0">
                <a:solidFill>
                  <a:srgbClr val="FFFF00"/>
                </a:solidFill>
              </a:rPr>
              <a:t> l-a </a:t>
            </a:r>
            <a:r>
              <a:rPr lang="en-US" dirty="0" err="1" smtClean="0">
                <a:solidFill>
                  <a:srgbClr val="FFFF00"/>
                </a:solidFill>
              </a:rPr>
              <a:t>facut</a:t>
            </a:r>
            <a:r>
              <a:rPr lang="en-US" dirty="0" smtClean="0">
                <a:solidFill>
                  <a:srgbClr val="FFFF00"/>
                </a:solidFill>
              </a:rPr>
              <a:t> </a:t>
            </a:r>
            <a:r>
              <a:rPr lang="en-US" dirty="0" err="1" smtClean="0">
                <a:solidFill>
                  <a:srgbClr val="FFFF00"/>
                </a:solidFill>
              </a:rPr>
              <a:t>sa</a:t>
            </a:r>
            <a:r>
              <a:rPr lang="en-US" dirty="0" smtClean="0">
                <a:solidFill>
                  <a:srgbClr val="FFFF00"/>
                </a:solidFill>
              </a:rPr>
              <a:t> </a:t>
            </a:r>
            <a:r>
              <a:rPr lang="en-US" dirty="0" err="1" smtClean="0">
                <a:solidFill>
                  <a:srgbClr val="FFFF00"/>
                </a:solidFill>
              </a:rPr>
              <a:t>spuna</a:t>
            </a:r>
            <a:r>
              <a:rPr lang="en-US" dirty="0" smtClean="0">
                <a:solidFill>
                  <a:srgbClr val="FFFF00"/>
                </a:solidFill>
              </a:rPr>
              <a:t> ca </a:t>
            </a:r>
            <a:r>
              <a:rPr lang="en-US" dirty="0" err="1" smtClean="0">
                <a:solidFill>
                  <a:srgbClr val="FFFF00"/>
                </a:solidFill>
              </a:rPr>
              <a:t>Pamantul</a:t>
            </a:r>
            <a:r>
              <a:rPr lang="en-US" dirty="0" smtClean="0">
                <a:solidFill>
                  <a:srgbClr val="FFFF00"/>
                </a:solidFill>
              </a:rPr>
              <a:t> se </a:t>
            </a:r>
            <a:r>
              <a:rPr lang="en-US" dirty="0" err="1" smtClean="0">
                <a:solidFill>
                  <a:srgbClr val="FFFF00"/>
                </a:solidFill>
              </a:rPr>
              <a:t>invarte</a:t>
            </a:r>
            <a:r>
              <a:rPr lang="en-US" dirty="0" smtClean="0">
                <a:solidFill>
                  <a:srgbClr val="FFFF00"/>
                </a:solidFill>
              </a:rPr>
              <a:t> in </a:t>
            </a:r>
            <a:r>
              <a:rPr lang="en-US" dirty="0" err="1" smtClean="0">
                <a:solidFill>
                  <a:srgbClr val="FFFF00"/>
                </a:solidFill>
              </a:rPr>
              <a:t>jurul</a:t>
            </a:r>
            <a:r>
              <a:rPr lang="en-US" dirty="0" smtClean="0">
                <a:solidFill>
                  <a:srgbClr val="FFFF00"/>
                </a:solidFill>
              </a:rPr>
              <a:t> </a:t>
            </a:r>
            <a:r>
              <a:rPr lang="en-US" dirty="0" err="1" smtClean="0">
                <a:solidFill>
                  <a:srgbClr val="FFFF00"/>
                </a:solidFill>
              </a:rPr>
              <a:t>Soarelui</a:t>
            </a:r>
            <a:r>
              <a:rPr lang="en-US" dirty="0" smtClean="0">
                <a:solidFill>
                  <a:srgbClr val="FFFF00"/>
                </a:solidFill>
              </a:rPr>
              <a:t> </a:t>
            </a:r>
            <a:r>
              <a:rPr lang="en-US" dirty="0" err="1" smtClean="0">
                <a:solidFill>
                  <a:srgbClr val="FFFF00"/>
                </a:solidFill>
              </a:rPr>
              <a:t>si</a:t>
            </a:r>
            <a:r>
              <a:rPr lang="en-US" dirty="0" smtClean="0">
                <a:solidFill>
                  <a:srgbClr val="FFFF00"/>
                </a:solidFill>
              </a:rPr>
              <a:t> nu </a:t>
            </a:r>
            <a:r>
              <a:rPr lang="en-US" dirty="0" err="1" smtClean="0">
                <a:solidFill>
                  <a:srgbClr val="FFFF00"/>
                </a:solidFill>
              </a:rPr>
              <a:t>invers</a:t>
            </a:r>
            <a:r>
              <a:rPr lang="en-US" dirty="0" smtClean="0">
                <a:solidFill>
                  <a:srgbClr val="FFFF00"/>
                </a:solidFill>
              </a:rPr>
              <a:t>. </a:t>
            </a:r>
            <a:r>
              <a:rPr lang="en-US" dirty="0" err="1" smtClean="0">
                <a:solidFill>
                  <a:srgbClr val="FFFF00"/>
                </a:solidFill>
              </a:rPr>
              <a:t>Acest</a:t>
            </a:r>
            <a:r>
              <a:rPr lang="en-US" dirty="0" smtClean="0">
                <a:solidFill>
                  <a:srgbClr val="FFFF00"/>
                </a:solidFill>
              </a:rPr>
              <a:t> </a:t>
            </a:r>
            <a:r>
              <a:rPr lang="en-US" dirty="0" err="1" smtClean="0">
                <a:solidFill>
                  <a:srgbClr val="FFFF00"/>
                </a:solidFill>
              </a:rPr>
              <a:t>lucru</a:t>
            </a:r>
            <a:r>
              <a:rPr lang="en-US" dirty="0" smtClean="0">
                <a:solidFill>
                  <a:srgbClr val="FFFF00"/>
                </a:solidFill>
              </a:rPr>
              <a:t> s-</a:t>
            </a:r>
            <a:r>
              <a:rPr lang="en-US" dirty="0" err="1" smtClean="0">
                <a:solidFill>
                  <a:srgbClr val="FFFF00"/>
                </a:solidFill>
              </a:rPr>
              <a:t>ar</a:t>
            </a:r>
            <a:r>
              <a:rPr lang="en-US" dirty="0" smtClean="0">
                <a:solidFill>
                  <a:srgbClr val="FFFF00"/>
                </a:solidFill>
              </a:rPr>
              <a:t> </a:t>
            </a:r>
            <a:r>
              <a:rPr lang="en-US" dirty="0" err="1" smtClean="0">
                <a:solidFill>
                  <a:srgbClr val="FFFF00"/>
                </a:solidFill>
              </a:rPr>
              <a:t>potrivi</a:t>
            </a:r>
            <a:r>
              <a:rPr lang="en-US" dirty="0" smtClean="0">
                <a:solidFill>
                  <a:srgbClr val="FFFF00"/>
                </a:solidFill>
              </a:rPr>
              <a:t> </a:t>
            </a:r>
            <a:r>
              <a:rPr lang="en-US" dirty="0" err="1" smtClean="0">
                <a:solidFill>
                  <a:srgbClr val="FFFF00"/>
                </a:solidFill>
              </a:rPr>
              <a:t>teoriilor</a:t>
            </a:r>
            <a:r>
              <a:rPr lang="en-US" dirty="0" smtClean="0">
                <a:solidFill>
                  <a:srgbClr val="FFFF00"/>
                </a:solidFill>
              </a:rPr>
              <a:t> </a:t>
            </a:r>
            <a:r>
              <a:rPr lang="en-US" dirty="0" err="1" smtClean="0">
                <a:solidFill>
                  <a:srgbClr val="FFFF00"/>
                </a:solidFill>
              </a:rPr>
              <a:t>heliocentrice</a:t>
            </a:r>
            <a:r>
              <a:rPr lang="en-US" dirty="0" smtClean="0">
                <a:solidFill>
                  <a:srgbClr val="FFFF00"/>
                </a:solidFill>
              </a:rPr>
              <a:t> ale </a:t>
            </a:r>
            <a:r>
              <a:rPr lang="en-US" dirty="0" err="1" smtClean="0">
                <a:solidFill>
                  <a:srgbClr val="FFFF00"/>
                </a:solidFill>
              </a:rPr>
              <a:t>lui</a:t>
            </a:r>
            <a:r>
              <a:rPr lang="en-US" dirty="0" smtClean="0">
                <a:solidFill>
                  <a:srgbClr val="FFFF00"/>
                </a:solidFill>
              </a:rPr>
              <a:t> </a:t>
            </a:r>
            <a:r>
              <a:rPr lang="en-US" dirty="0" err="1" smtClean="0">
                <a:solidFill>
                  <a:srgbClr val="FFFF00"/>
                </a:solidFill>
              </a:rPr>
              <a:t>Copernic</a:t>
            </a:r>
            <a:r>
              <a:rPr lang="en-US" dirty="0" smtClean="0">
                <a:solidFill>
                  <a:srgbClr val="FFFF00"/>
                </a:solidFill>
              </a:rPr>
              <a:t> care au </a:t>
            </a:r>
            <a:r>
              <a:rPr lang="en-US" dirty="0" err="1" smtClean="0">
                <a:solidFill>
                  <a:srgbClr val="FFFF00"/>
                </a:solidFill>
              </a:rPr>
              <a:t>fost</a:t>
            </a:r>
            <a:r>
              <a:rPr lang="en-US" dirty="0" smtClean="0">
                <a:solidFill>
                  <a:srgbClr val="FFFF00"/>
                </a:solidFill>
              </a:rPr>
              <a:t> </a:t>
            </a:r>
            <a:r>
              <a:rPr lang="en-US" dirty="0" err="1" smtClean="0">
                <a:solidFill>
                  <a:srgbClr val="FFFF00"/>
                </a:solidFill>
              </a:rPr>
              <a:t>propuse</a:t>
            </a:r>
            <a:r>
              <a:rPr lang="en-US" dirty="0" smtClean="0">
                <a:solidFill>
                  <a:srgbClr val="FFFF00"/>
                </a:solidFill>
              </a:rPr>
              <a:t> </a:t>
            </a:r>
            <a:r>
              <a:rPr lang="en-US" dirty="0" err="1" smtClean="0">
                <a:solidFill>
                  <a:srgbClr val="FFFF00"/>
                </a:solidFill>
              </a:rPr>
              <a:t>mai</a:t>
            </a:r>
            <a:r>
              <a:rPr lang="en-US" dirty="0" smtClean="0">
                <a:solidFill>
                  <a:srgbClr val="FFFF00"/>
                </a:solidFill>
              </a:rPr>
              <a:t> </a:t>
            </a:r>
            <a:r>
              <a:rPr lang="en-US" dirty="0" err="1" smtClean="0">
                <a:solidFill>
                  <a:srgbClr val="FFFF00"/>
                </a:solidFill>
              </a:rPr>
              <a:t>devreme</a:t>
            </a:r>
            <a:r>
              <a:rPr lang="en-US" dirty="0" smtClean="0">
                <a:solidFill>
                  <a:srgbClr val="FFFF00"/>
                </a:solidFill>
              </a:rPr>
              <a:t> cu un </a:t>
            </a:r>
            <a:r>
              <a:rPr lang="en-US" dirty="0" err="1" smtClean="0">
                <a:solidFill>
                  <a:srgbClr val="FFFF00"/>
                </a:solidFill>
              </a:rPr>
              <a:t>secol</a:t>
            </a:r>
            <a:r>
              <a:rPr lang="en-US" dirty="0" smtClean="0">
                <a:solidFill>
                  <a:srgbClr val="FFFF00"/>
                </a:solidFill>
              </a:rPr>
              <a:t>. El a </a:t>
            </a:r>
            <a:r>
              <a:rPr lang="en-US" dirty="0" err="1" smtClean="0">
                <a:solidFill>
                  <a:srgbClr val="FFFF00"/>
                </a:solidFill>
              </a:rPr>
              <a:t>publicat</a:t>
            </a:r>
            <a:r>
              <a:rPr lang="en-US" dirty="0" smtClean="0">
                <a:solidFill>
                  <a:srgbClr val="FFFF00"/>
                </a:solidFill>
              </a:rPr>
              <a:t> </a:t>
            </a:r>
            <a:r>
              <a:rPr lang="en-US" dirty="0" err="1" smtClean="0">
                <a:solidFill>
                  <a:srgbClr val="FFFF00"/>
                </a:solidFill>
              </a:rPr>
              <a:t>concluziile</a:t>
            </a:r>
            <a:r>
              <a:rPr lang="en-US" dirty="0" smtClean="0">
                <a:solidFill>
                  <a:srgbClr val="FFFF00"/>
                </a:solidFill>
              </a:rPr>
              <a:t> sale </a:t>
            </a:r>
            <a:r>
              <a:rPr lang="en-US" dirty="0" err="1" smtClean="0">
                <a:solidFill>
                  <a:srgbClr val="FFFF00"/>
                </a:solidFill>
              </a:rPr>
              <a:t>în</a:t>
            </a:r>
            <a:r>
              <a:rPr lang="en-US" dirty="0" smtClean="0">
                <a:solidFill>
                  <a:srgbClr val="FFFF00"/>
                </a:solidFill>
              </a:rPr>
              <a:t> 1610, </a:t>
            </a:r>
            <a:r>
              <a:rPr lang="en-US" dirty="0" err="1" smtClean="0">
                <a:solidFill>
                  <a:srgbClr val="FFFF00"/>
                </a:solidFill>
              </a:rPr>
              <a:t>intr</a:t>
            </a:r>
            <a:r>
              <a:rPr lang="en-US" dirty="0" smtClean="0">
                <a:solidFill>
                  <a:srgbClr val="FFFF00"/>
                </a:solidFill>
              </a:rPr>
              <a:t>-un </a:t>
            </a:r>
            <a:r>
              <a:rPr lang="en-US" dirty="0" err="1" smtClean="0">
                <a:solidFill>
                  <a:srgbClr val="FFFF00"/>
                </a:solidFill>
              </a:rPr>
              <a:t>pamflet</a:t>
            </a:r>
            <a:r>
              <a:rPr lang="en-US" dirty="0" smtClean="0">
                <a:solidFill>
                  <a:srgbClr val="FFFF00"/>
                </a:solidFill>
              </a:rPr>
              <a:t> </a:t>
            </a:r>
            <a:r>
              <a:rPr lang="en-US" dirty="0" err="1" smtClean="0">
                <a:solidFill>
                  <a:srgbClr val="FFFF00"/>
                </a:solidFill>
              </a:rPr>
              <a:t>numit</a:t>
            </a:r>
            <a:r>
              <a:rPr lang="en-US" dirty="0" smtClean="0">
                <a:solidFill>
                  <a:srgbClr val="FFFF00"/>
                </a:solidFill>
              </a:rPr>
              <a:t> The Starry Messenger, care a </a:t>
            </a:r>
            <a:r>
              <a:rPr lang="en-US" dirty="0" err="1" smtClean="0">
                <a:solidFill>
                  <a:srgbClr val="FFFF00"/>
                </a:solidFill>
              </a:rPr>
              <a:t>fost</a:t>
            </a:r>
            <a:r>
              <a:rPr lang="en-US" dirty="0" smtClean="0">
                <a:solidFill>
                  <a:srgbClr val="FFFF00"/>
                </a:solidFill>
              </a:rPr>
              <a:t> </a:t>
            </a:r>
            <a:r>
              <a:rPr lang="en-US" dirty="0" err="1" smtClean="0">
                <a:solidFill>
                  <a:srgbClr val="FFFF00"/>
                </a:solidFill>
              </a:rPr>
              <a:t>primit</a:t>
            </a:r>
            <a:r>
              <a:rPr lang="en-US" dirty="0" smtClean="0">
                <a:solidFill>
                  <a:srgbClr val="FFFF00"/>
                </a:solidFill>
              </a:rPr>
              <a:t> cu mare </a:t>
            </a:r>
            <a:r>
              <a:rPr lang="en-US" dirty="0" err="1" smtClean="0">
                <a:solidFill>
                  <a:srgbClr val="FFFF00"/>
                </a:solidFill>
              </a:rPr>
              <a:t>interes</a:t>
            </a:r>
            <a:r>
              <a:rPr lang="en-US" dirty="0" smtClean="0">
                <a:solidFill>
                  <a:srgbClr val="FFFF00"/>
                </a:solidFill>
              </a:rPr>
              <a:t> de </a:t>
            </a:r>
            <a:r>
              <a:rPr lang="en-US" dirty="0" err="1" smtClean="0">
                <a:solidFill>
                  <a:srgbClr val="FFFF00"/>
                </a:solidFill>
              </a:rPr>
              <a:t>catre</a:t>
            </a:r>
            <a:r>
              <a:rPr lang="en-US" dirty="0" smtClean="0">
                <a:solidFill>
                  <a:srgbClr val="FFFF00"/>
                </a:solidFill>
              </a:rPr>
              <a:t> public. De </a:t>
            </a:r>
            <a:r>
              <a:rPr lang="en-US" dirty="0" err="1" smtClean="0">
                <a:solidFill>
                  <a:srgbClr val="FFFF00"/>
                </a:solidFill>
              </a:rPr>
              <a:t>asemenea</a:t>
            </a:r>
            <a:r>
              <a:rPr lang="en-US" dirty="0" smtClean="0">
                <a:solidFill>
                  <a:srgbClr val="FFFF00"/>
                </a:solidFill>
              </a:rPr>
              <a:t> , </a:t>
            </a:r>
            <a:r>
              <a:rPr lang="en-US" dirty="0" err="1" smtClean="0">
                <a:solidFill>
                  <a:srgbClr val="FFFF00"/>
                </a:solidFill>
              </a:rPr>
              <a:t>publicarea</a:t>
            </a:r>
            <a:r>
              <a:rPr lang="en-US" dirty="0" smtClean="0">
                <a:solidFill>
                  <a:srgbClr val="FFFF00"/>
                </a:solidFill>
              </a:rPr>
              <a:t> a </a:t>
            </a:r>
            <a:r>
              <a:rPr lang="en-US" dirty="0" err="1" smtClean="0">
                <a:solidFill>
                  <a:srgbClr val="FFFF00"/>
                </a:solidFill>
              </a:rPr>
              <a:t>atras</a:t>
            </a:r>
            <a:r>
              <a:rPr lang="en-US" dirty="0" smtClean="0">
                <a:solidFill>
                  <a:srgbClr val="FFFF00"/>
                </a:solidFill>
              </a:rPr>
              <a:t> </a:t>
            </a:r>
            <a:r>
              <a:rPr lang="en-US" dirty="0" err="1" smtClean="0">
                <a:solidFill>
                  <a:srgbClr val="FFFF00"/>
                </a:solidFill>
              </a:rPr>
              <a:t>atentia</a:t>
            </a:r>
            <a:r>
              <a:rPr lang="en-US" dirty="0" smtClean="0">
                <a:solidFill>
                  <a:srgbClr val="FFFF00"/>
                </a:solidFill>
              </a:rPr>
              <a:t> </a:t>
            </a:r>
            <a:r>
              <a:rPr lang="en-US" dirty="0" err="1" smtClean="0">
                <a:solidFill>
                  <a:srgbClr val="FFFF00"/>
                </a:solidFill>
              </a:rPr>
              <a:t>si</a:t>
            </a:r>
            <a:r>
              <a:rPr lang="en-US" dirty="0" smtClean="0">
                <a:solidFill>
                  <a:srgbClr val="FFFF00"/>
                </a:solidFill>
              </a:rPr>
              <a:t> </a:t>
            </a:r>
            <a:r>
              <a:rPr lang="en-US" dirty="0" err="1" smtClean="0">
                <a:solidFill>
                  <a:srgbClr val="FFFF00"/>
                </a:solidFill>
              </a:rPr>
              <a:t>Bisericii</a:t>
            </a:r>
            <a:r>
              <a:rPr lang="en-US" dirty="0" smtClean="0">
                <a:solidFill>
                  <a:srgbClr val="FFFF00"/>
                </a:solidFill>
              </a:rPr>
              <a:t> din Roma. </a:t>
            </a:r>
            <a:r>
              <a:rPr lang="en-US" dirty="0" err="1" smtClean="0">
                <a:solidFill>
                  <a:srgbClr val="FFFF00"/>
                </a:solidFill>
              </a:rPr>
              <a:t>Constatarile</a:t>
            </a:r>
            <a:r>
              <a:rPr lang="en-US" dirty="0" smtClean="0">
                <a:solidFill>
                  <a:srgbClr val="FFFF00"/>
                </a:solidFill>
              </a:rPr>
              <a:t> </a:t>
            </a:r>
            <a:r>
              <a:rPr lang="en-US" dirty="0" err="1" smtClean="0">
                <a:solidFill>
                  <a:srgbClr val="FFFF00"/>
                </a:solidFill>
              </a:rPr>
              <a:t>lui</a:t>
            </a:r>
            <a:r>
              <a:rPr lang="en-US" dirty="0" smtClean="0">
                <a:solidFill>
                  <a:srgbClr val="FFFF00"/>
                </a:solidFill>
              </a:rPr>
              <a:t> </a:t>
            </a:r>
            <a:r>
              <a:rPr lang="en-US" dirty="0" err="1" smtClean="0">
                <a:solidFill>
                  <a:srgbClr val="FFFF00"/>
                </a:solidFill>
              </a:rPr>
              <a:t>Galilei</a:t>
            </a:r>
            <a:r>
              <a:rPr lang="en-US" dirty="0" smtClean="0">
                <a:solidFill>
                  <a:srgbClr val="FFFF00"/>
                </a:solidFill>
              </a:rPr>
              <a:t> au </a:t>
            </a:r>
            <a:r>
              <a:rPr lang="en-US" dirty="0" err="1" smtClean="0">
                <a:solidFill>
                  <a:srgbClr val="FFFF00"/>
                </a:solidFill>
              </a:rPr>
              <a:t>contrazis</a:t>
            </a:r>
            <a:r>
              <a:rPr lang="en-US" dirty="0" smtClean="0">
                <a:solidFill>
                  <a:srgbClr val="FFFF00"/>
                </a:solidFill>
              </a:rPr>
              <a:t> </a:t>
            </a:r>
            <a:r>
              <a:rPr lang="en-US" dirty="0" err="1" smtClean="0">
                <a:solidFill>
                  <a:srgbClr val="FFFF00"/>
                </a:solidFill>
              </a:rPr>
              <a:t>explicatiile</a:t>
            </a:r>
            <a:r>
              <a:rPr lang="en-US" dirty="0" smtClean="0">
                <a:solidFill>
                  <a:srgbClr val="FFFF00"/>
                </a:solidFill>
              </a:rPr>
              <a:t> </a:t>
            </a:r>
            <a:r>
              <a:rPr lang="en-US" dirty="0" err="1" smtClean="0">
                <a:solidFill>
                  <a:srgbClr val="FFFF00"/>
                </a:solidFill>
              </a:rPr>
              <a:t>lumii</a:t>
            </a:r>
            <a:r>
              <a:rPr lang="en-US" dirty="0" smtClean="0">
                <a:solidFill>
                  <a:srgbClr val="FFFF00"/>
                </a:solidFill>
              </a:rPr>
              <a:t> natural </a:t>
            </a:r>
            <a:r>
              <a:rPr lang="en-US" dirty="0" err="1" smtClean="0">
                <a:solidFill>
                  <a:srgbClr val="FFFF00"/>
                </a:solidFill>
              </a:rPr>
              <a:t>prevazute</a:t>
            </a:r>
            <a:r>
              <a:rPr lang="en-US" dirty="0" smtClean="0">
                <a:solidFill>
                  <a:srgbClr val="FFFF00"/>
                </a:solidFill>
              </a:rPr>
              <a:t> in </a:t>
            </a:r>
            <a:r>
              <a:rPr lang="en-US" dirty="0" err="1" smtClean="0">
                <a:solidFill>
                  <a:srgbClr val="FFFF00"/>
                </a:solidFill>
              </a:rPr>
              <a:t>Biblie</a:t>
            </a:r>
            <a:r>
              <a:rPr lang="en-US" dirty="0" smtClean="0">
                <a:solidFill>
                  <a:srgbClr val="FFFF00"/>
                </a:solidFill>
              </a:rPr>
              <a:t>, de </a:t>
            </a:r>
            <a:r>
              <a:rPr lang="en-US" dirty="0" err="1" smtClean="0">
                <a:solidFill>
                  <a:srgbClr val="FFFF00"/>
                </a:solidFill>
              </a:rPr>
              <a:t>aceea</a:t>
            </a:r>
            <a:r>
              <a:rPr lang="en-US" dirty="0" smtClean="0">
                <a:solidFill>
                  <a:srgbClr val="FFFF00"/>
                </a:solidFill>
              </a:rPr>
              <a:t> el a </a:t>
            </a:r>
            <a:r>
              <a:rPr lang="en-US" dirty="0" err="1" smtClean="0">
                <a:solidFill>
                  <a:srgbClr val="FFFF00"/>
                </a:solidFill>
              </a:rPr>
              <a:t>fost</a:t>
            </a:r>
            <a:r>
              <a:rPr lang="en-US" dirty="0" smtClean="0">
                <a:solidFill>
                  <a:srgbClr val="FFFF00"/>
                </a:solidFill>
              </a:rPr>
              <a:t> </a:t>
            </a:r>
            <a:r>
              <a:rPr lang="en-US" dirty="0" err="1" smtClean="0">
                <a:solidFill>
                  <a:srgbClr val="FFFF00"/>
                </a:solidFill>
              </a:rPr>
              <a:t>acuzat</a:t>
            </a:r>
            <a:r>
              <a:rPr lang="en-US" dirty="0" smtClean="0">
                <a:solidFill>
                  <a:srgbClr val="FFFF00"/>
                </a:solidFill>
              </a:rPr>
              <a:t> de </a:t>
            </a:r>
            <a:r>
              <a:rPr lang="en-US" dirty="0" err="1" smtClean="0">
                <a:solidFill>
                  <a:srgbClr val="FFFF00"/>
                </a:solidFill>
              </a:rPr>
              <a:t>erezie</a:t>
            </a:r>
            <a:r>
              <a:rPr lang="en-US" dirty="0" smtClean="0">
                <a:solidFill>
                  <a:srgbClr val="FFFF00"/>
                </a:solidFill>
              </a:rPr>
              <a:t>.</a:t>
            </a:r>
            <a:endParaRPr lang="en-US" dirty="0">
              <a:solidFill>
                <a:srgbClr val="FFFF00"/>
              </a:solidFill>
            </a:endParaRPr>
          </a:p>
        </p:txBody>
      </p:sp>
      <p:pic>
        <p:nvPicPr>
          <p:cNvPr id="5" name="Content Placeholder 4" descr="Galilei- planeta.jpg"/>
          <p:cNvPicPr>
            <a:picLocks noGrp="1" noChangeAspect="1"/>
          </p:cNvPicPr>
          <p:nvPr>
            <p:ph sz="half" idx="2"/>
          </p:nvPr>
        </p:nvPicPr>
        <p:blipFill>
          <a:blip r:embed="rId2"/>
          <a:stretch>
            <a:fillRect/>
          </a:stretch>
        </p:blipFill>
        <p:spPr>
          <a:xfrm>
            <a:off x="5494170" y="1676400"/>
            <a:ext cx="3380828"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op-5-evenimente-importante-20-septembrie.jpg"/>
          <p:cNvPicPr>
            <a:picLocks noGrp="1" noChangeAspect="1"/>
          </p:cNvPicPr>
          <p:nvPr>
            <p:ph sz="half" idx="2"/>
          </p:nvPr>
        </p:nvPicPr>
        <p:blipFill>
          <a:blip r:embed="rId2"/>
          <a:stretch>
            <a:fillRect/>
          </a:stretch>
        </p:blipFill>
        <p:spPr>
          <a:xfrm>
            <a:off x="-44348" y="304800"/>
            <a:ext cx="9188348" cy="5791200"/>
          </a:xfrm>
        </p:spPr>
      </p:pic>
      <p:sp>
        <p:nvSpPr>
          <p:cNvPr id="2" name="Title 1"/>
          <p:cNvSpPr>
            <a:spLocks noGrp="1"/>
          </p:cNvSpPr>
          <p:nvPr>
            <p:ph type="title"/>
          </p:nvPr>
        </p:nvSpPr>
        <p:spPr>
          <a:xfrm>
            <a:off x="0" y="0"/>
            <a:ext cx="9144000" cy="1066800"/>
          </a:xfrm>
        </p:spPr>
        <p:txBody>
          <a:bodyPr>
            <a:normAutofit/>
          </a:bodyPr>
          <a:lstStyle/>
          <a:p>
            <a:pPr algn="ctr"/>
            <a:r>
              <a:rPr lang="it-IT" sz="2800" dirty="0" smtClean="0"/>
              <a:t>Mutarile centrice ale Pamantului</a:t>
            </a:r>
            <a:endParaRPr lang="en-US" sz="2800" dirty="0"/>
          </a:p>
        </p:txBody>
      </p:sp>
      <p:sp>
        <p:nvSpPr>
          <p:cNvPr id="3" name="Content Placeholder 2"/>
          <p:cNvSpPr>
            <a:spLocks noGrp="1"/>
          </p:cNvSpPr>
          <p:nvPr>
            <p:ph sz="half" idx="1"/>
          </p:nvPr>
        </p:nvSpPr>
        <p:spPr>
          <a:xfrm>
            <a:off x="0" y="914400"/>
            <a:ext cx="9144000" cy="4876801"/>
          </a:xfrm>
        </p:spPr>
        <p:txBody>
          <a:bodyPr>
            <a:normAutofit/>
          </a:bodyPr>
          <a:lstStyle/>
          <a:p>
            <a:pPr algn="ctr">
              <a:buNone/>
            </a:pPr>
            <a:r>
              <a:rPr lang="en-US" dirty="0" smtClean="0">
                <a:solidFill>
                  <a:srgbClr val="FFFF00"/>
                </a:solidFill>
              </a:rPr>
              <a:t>In </a:t>
            </a:r>
            <a:r>
              <a:rPr lang="en-US" dirty="0" err="1" smtClean="0">
                <a:solidFill>
                  <a:srgbClr val="FFFF00"/>
                </a:solidFill>
              </a:rPr>
              <a:t>ciuda</a:t>
            </a:r>
            <a:r>
              <a:rPr lang="en-US" dirty="0" smtClean="0">
                <a:solidFill>
                  <a:srgbClr val="FFFF00"/>
                </a:solidFill>
              </a:rPr>
              <a:t> </a:t>
            </a:r>
            <a:r>
              <a:rPr lang="en-US" dirty="0" err="1" smtClean="0">
                <a:solidFill>
                  <a:srgbClr val="FFFF00"/>
                </a:solidFill>
              </a:rPr>
              <a:t>avertizarii</a:t>
            </a:r>
            <a:r>
              <a:rPr lang="en-US" dirty="0" smtClean="0">
                <a:solidFill>
                  <a:srgbClr val="FFFF00"/>
                </a:solidFill>
              </a:rPr>
              <a:t>, in 1632, Galileo a </a:t>
            </a:r>
            <a:r>
              <a:rPr lang="en-US" dirty="0" err="1" smtClean="0">
                <a:solidFill>
                  <a:srgbClr val="FFFF00"/>
                </a:solidFill>
              </a:rPr>
              <a:t>publicat</a:t>
            </a:r>
            <a:r>
              <a:rPr lang="en-US" dirty="0" smtClean="0">
                <a:solidFill>
                  <a:srgbClr val="FFFF00"/>
                </a:solidFill>
              </a:rPr>
              <a:t> un Dialog </a:t>
            </a:r>
            <a:r>
              <a:rPr lang="en-US" dirty="0" err="1" smtClean="0">
                <a:solidFill>
                  <a:srgbClr val="FFFF00"/>
                </a:solidFill>
              </a:rPr>
              <a:t>despre</a:t>
            </a:r>
            <a:r>
              <a:rPr lang="en-US" dirty="0" smtClean="0">
                <a:solidFill>
                  <a:srgbClr val="FFFF00"/>
                </a:solidFill>
              </a:rPr>
              <a:t> </a:t>
            </a:r>
            <a:r>
              <a:rPr lang="en-US" dirty="0" err="1" smtClean="0">
                <a:solidFill>
                  <a:srgbClr val="FFFF00"/>
                </a:solidFill>
              </a:rPr>
              <a:t>cele</a:t>
            </a:r>
            <a:r>
              <a:rPr lang="en-US" dirty="0" smtClean="0">
                <a:solidFill>
                  <a:srgbClr val="FFFF00"/>
                </a:solidFill>
              </a:rPr>
              <a:t> </a:t>
            </a:r>
            <a:r>
              <a:rPr lang="en-US" dirty="0" err="1" smtClean="0">
                <a:solidFill>
                  <a:srgbClr val="FFFF00"/>
                </a:solidFill>
              </a:rPr>
              <a:t>doua</a:t>
            </a:r>
            <a:r>
              <a:rPr lang="en-US" dirty="0" smtClean="0">
                <a:solidFill>
                  <a:srgbClr val="FFFF00"/>
                </a:solidFill>
              </a:rPr>
              <a:t> </a:t>
            </a:r>
            <a:r>
              <a:rPr lang="en-US" dirty="0" err="1" smtClean="0">
                <a:solidFill>
                  <a:srgbClr val="FFFF00"/>
                </a:solidFill>
              </a:rPr>
              <a:t>sisteme</a:t>
            </a:r>
            <a:r>
              <a:rPr lang="en-US" dirty="0" smtClean="0">
                <a:solidFill>
                  <a:srgbClr val="FFFF00"/>
                </a:solidFill>
              </a:rPr>
              <a:t> </a:t>
            </a:r>
            <a:r>
              <a:rPr lang="en-US" dirty="0" err="1" smtClean="0">
                <a:solidFill>
                  <a:srgbClr val="FFFF00"/>
                </a:solidFill>
              </a:rPr>
              <a:t>principale</a:t>
            </a:r>
            <a:r>
              <a:rPr lang="en-US" dirty="0" smtClean="0">
                <a:solidFill>
                  <a:srgbClr val="FFFF00"/>
                </a:solidFill>
              </a:rPr>
              <a:t> ale </a:t>
            </a:r>
            <a:r>
              <a:rPr lang="en-US" dirty="0" err="1" smtClean="0">
                <a:solidFill>
                  <a:srgbClr val="FFFF00"/>
                </a:solidFill>
              </a:rPr>
              <a:t>lumii</a:t>
            </a:r>
            <a:r>
              <a:rPr lang="en-US" dirty="0" smtClean="0">
                <a:solidFill>
                  <a:srgbClr val="FFFF00"/>
                </a:solidFill>
              </a:rPr>
              <a:t>, in care a </a:t>
            </a:r>
            <a:r>
              <a:rPr lang="en-US" dirty="0" err="1" smtClean="0">
                <a:solidFill>
                  <a:srgbClr val="FFFF00"/>
                </a:solidFill>
              </a:rPr>
              <a:t>prezentat</a:t>
            </a:r>
            <a:r>
              <a:rPr lang="en-US" dirty="0" smtClean="0">
                <a:solidFill>
                  <a:srgbClr val="FFFF00"/>
                </a:solidFill>
              </a:rPr>
              <a:t> </a:t>
            </a:r>
            <a:r>
              <a:rPr lang="en-US" dirty="0" err="1" smtClean="0">
                <a:solidFill>
                  <a:srgbClr val="FFFF00"/>
                </a:solidFill>
              </a:rPr>
              <a:t>argumente</a:t>
            </a:r>
            <a:r>
              <a:rPr lang="en-US" dirty="0" smtClean="0">
                <a:solidFill>
                  <a:srgbClr val="FFFF00"/>
                </a:solidFill>
              </a:rPr>
              <a:t> </a:t>
            </a:r>
            <a:r>
              <a:rPr lang="en-US" dirty="0" err="1" smtClean="0">
                <a:solidFill>
                  <a:srgbClr val="FFFF00"/>
                </a:solidFill>
              </a:rPr>
              <a:t>pentru</a:t>
            </a:r>
            <a:r>
              <a:rPr lang="en-US" dirty="0" smtClean="0">
                <a:solidFill>
                  <a:srgbClr val="FFFF00"/>
                </a:solidFill>
              </a:rPr>
              <a:t> </a:t>
            </a:r>
            <a:r>
              <a:rPr lang="en-US" dirty="0" err="1" smtClean="0">
                <a:solidFill>
                  <a:srgbClr val="FFFF00"/>
                </a:solidFill>
              </a:rPr>
              <a:t>si</a:t>
            </a:r>
            <a:r>
              <a:rPr lang="en-US" dirty="0" smtClean="0">
                <a:solidFill>
                  <a:srgbClr val="FFFF00"/>
                </a:solidFill>
              </a:rPr>
              <a:t> </a:t>
            </a:r>
            <a:r>
              <a:rPr lang="en-US" dirty="0" err="1" smtClean="0">
                <a:solidFill>
                  <a:srgbClr val="FFFF00"/>
                </a:solidFill>
              </a:rPr>
              <a:t>impotriva</a:t>
            </a:r>
            <a:r>
              <a:rPr lang="en-US" dirty="0" smtClean="0">
                <a:solidFill>
                  <a:srgbClr val="FFFF00"/>
                </a:solidFill>
              </a:rPr>
              <a:t> </a:t>
            </a:r>
            <a:r>
              <a:rPr lang="en-US" dirty="0" err="1" smtClean="0">
                <a:solidFill>
                  <a:srgbClr val="FFFF00"/>
                </a:solidFill>
              </a:rPr>
              <a:t>teoriei</a:t>
            </a:r>
            <a:r>
              <a:rPr lang="en-US" dirty="0" smtClean="0">
                <a:solidFill>
                  <a:srgbClr val="FFFF00"/>
                </a:solidFill>
              </a:rPr>
              <a:t> </a:t>
            </a:r>
            <a:r>
              <a:rPr lang="en-US" dirty="0" err="1" smtClean="0">
                <a:solidFill>
                  <a:srgbClr val="FFFF00"/>
                </a:solidFill>
              </a:rPr>
              <a:t>heliocentrice</a:t>
            </a:r>
            <a:r>
              <a:rPr lang="en-US" dirty="0" smtClean="0">
                <a:solidFill>
                  <a:srgbClr val="FFFF00"/>
                </a:solidFill>
              </a:rPr>
              <a:t> ca o </a:t>
            </a:r>
            <a:r>
              <a:rPr lang="en-US" dirty="0" err="1" smtClean="0">
                <a:solidFill>
                  <a:srgbClr val="FFFF00"/>
                </a:solidFill>
              </a:rPr>
              <a:t>conversatie</a:t>
            </a:r>
            <a:r>
              <a:rPr lang="en-US" dirty="0" smtClean="0">
                <a:solidFill>
                  <a:srgbClr val="FFFF00"/>
                </a:solidFill>
              </a:rPr>
              <a:t> </a:t>
            </a:r>
            <a:r>
              <a:rPr lang="en-US" dirty="0" err="1" smtClean="0">
                <a:solidFill>
                  <a:srgbClr val="FFFF00"/>
                </a:solidFill>
              </a:rPr>
              <a:t>intre</a:t>
            </a:r>
            <a:r>
              <a:rPr lang="en-US" dirty="0" smtClean="0">
                <a:solidFill>
                  <a:srgbClr val="FFFF00"/>
                </a:solidFill>
              </a:rPr>
              <a:t> </a:t>
            </a:r>
            <a:r>
              <a:rPr lang="en-US" dirty="0" err="1" smtClean="0">
                <a:solidFill>
                  <a:srgbClr val="FFFF00"/>
                </a:solidFill>
              </a:rPr>
              <a:t>caractere</a:t>
            </a:r>
            <a:r>
              <a:rPr lang="en-US" dirty="0" smtClean="0">
                <a:solidFill>
                  <a:srgbClr val="FFFF00"/>
                </a:solidFill>
              </a:rPr>
              <a:t>. Un </a:t>
            </a:r>
            <a:r>
              <a:rPr lang="en-US" dirty="0" err="1" smtClean="0">
                <a:solidFill>
                  <a:srgbClr val="FFFF00"/>
                </a:solidFill>
              </a:rPr>
              <a:t>caracter</a:t>
            </a:r>
            <a:r>
              <a:rPr lang="en-US" dirty="0" smtClean="0">
                <a:solidFill>
                  <a:srgbClr val="FFFF00"/>
                </a:solidFill>
              </a:rPr>
              <a:t> </a:t>
            </a:r>
            <a:r>
              <a:rPr lang="en-US" dirty="0" err="1" smtClean="0">
                <a:solidFill>
                  <a:srgbClr val="FFFF00"/>
                </a:solidFill>
              </a:rPr>
              <a:t>sustinea</a:t>
            </a:r>
            <a:r>
              <a:rPr lang="en-US" dirty="0" smtClean="0">
                <a:solidFill>
                  <a:srgbClr val="FFFF00"/>
                </a:solidFill>
              </a:rPr>
              <a:t> </a:t>
            </a:r>
            <a:r>
              <a:rPr lang="en-US" dirty="0" err="1" smtClean="0">
                <a:solidFill>
                  <a:srgbClr val="FFFF00"/>
                </a:solidFill>
              </a:rPr>
              <a:t>argumentele</a:t>
            </a:r>
            <a:r>
              <a:rPr lang="en-US" dirty="0" smtClean="0">
                <a:solidFill>
                  <a:srgbClr val="FFFF00"/>
                </a:solidFill>
              </a:rPr>
              <a:t> </a:t>
            </a:r>
            <a:r>
              <a:rPr lang="en-US" dirty="0" err="1" smtClean="0">
                <a:solidFill>
                  <a:srgbClr val="FFFF00"/>
                </a:solidFill>
              </a:rPr>
              <a:t>lui</a:t>
            </a:r>
            <a:r>
              <a:rPr lang="en-US" dirty="0" smtClean="0">
                <a:solidFill>
                  <a:srgbClr val="FFFF00"/>
                </a:solidFill>
              </a:rPr>
              <a:t> Galileo, </a:t>
            </a:r>
            <a:r>
              <a:rPr lang="en-US" dirty="0" err="1" smtClean="0">
                <a:solidFill>
                  <a:srgbClr val="FFFF00"/>
                </a:solidFill>
              </a:rPr>
              <a:t>si</a:t>
            </a:r>
            <a:r>
              <a:rPr lang="en-US" dirty="0" smtClean="0">
                <a:solidFill>
                  <a:srgbClr val="FFFF00"/>
                </a:solidFill>
              </a:rPr>
              <a:t> un </a:t>
            </a:r>
            <a:r>
              <a:rPr lang="en-US" dirty="0" err="1" smtClean="0">
                <a:solidFill>
                  <a:srgbClr val="FFFF00"/>
                </a:solidFill>
              </a:rPr>
              <a:t>altul</a:t>
            </a:r>
            <a:r>
              <a:rPr lang="en-US" dirty="0" smtClean="0">
                <a:solidFill>
                  <a:srgbClr val="FFFF00"/>
                </a:solidFill>
              </a:rPr>
              <a:t>, </a:t>
            </a:r>
            <a:r>
              <a:rPr lang="en-US" dirty="0" err="1" smtClean="0">
                <a:solidFill>
                  <a:srgbClr val="FFFF00"/>
                </a:solidFill>
              </a:rPr>
              <a:t>numit</a:t>
            </a:r>
            <a:r>
              <a:rPr lang="en-US" dirty="0" smtClean="0">
                <a:solidFill>
                  <a:srgbClr val="FFFF00"/>
                </a:solidFill>
              </a:rPr>
              <a:t> </a:t>
            </a:r>
            <a:r>
              <a:rPr lang="en-US" dirty="0" err="1" smtClean="0">
                <a:solidFill>
                  <a:srgbClr val="FFFF00"/>
                </a:solidFill>
              </a:rPr>
              <a:t>Simplicio</a:t>
            </a:r>
            <a:r>
              <a:rPr lang="en-US" dirty="0" smtClean="0">
                <a:solidFill>
                  <a:srgbClr val="FFFF00"/>
                </a:solidFill>
              </a:rPr>
              <a:t>, era de </a:t>
            </a:r>
            <a:r>
              <a:rPr lang="en-US" dirty="0" err="1" smtClean="0">
                <a:solidFill>
                  <a:srgbClr val="FFFF00"/>
                </a:solidFill>
              </a:rPr>
              <a:t>acord</a:t>
            </a:r>
            <a:r>
              <a:rPr lang="en-US" dirty="0" smtClean="0">
                <a:solidFill>
                  <a:srgbClr val="FFFF00"/>
                </a:solidFill>
              </a:rPr>
              <a:t> cu </a:t>
            </a:r>
            <a:r>
              <a:rPr lang="en-US" dirty="0" err="1" smtClean="0">
                <a:solidFill>
                  <a:srgbClr val="FFFF00"/>
                </a:solidFill>
              </a:rPr>
              <a:t>Biserica</a:t>
            </a:r>
            <a:r>
              <a:rPr lang="en-US" dirty="0" smtClean="0">
                <a:solidFill>
                  <a:srgbClr val="FFFF00"/>
                </a:solidFill>
              </a:rPr>
              <a:t>. </a:t>
            </a:r>
            <a:r>
              <a:rPr lang="en-US" dirty="0" err="1" smtClean="0">
                <a:solidFill>
                  <a:srgbClr val="FFFF00"/>
                </a:solidFill>
              </a:rPr>
              <a:t>Biserica</a:t>
            </a:r>
            <a:r>
              <a:rPr lang="en-US" dirty="0" smtClean="0">
                <a:solidFill>
                  <a:srgbClr val="FFFF00"/>
                </a:solidFill>
              </a:rPr>
              <a:t> a </a:t>
            </a:r>
            <a:r>
              <a:rPr lang="en-US" dirty="0" err="1" smtClean="0">
                <a:solidFill>
                  <a:srgbClr val="FFFF00"/>
                </a:solidFill>
              </a:rPr>
              <a:t>interzis</a:t>
            </a:r>
            <a:r>
              <a:rPr lang="en-US" dirty="0" smtClean="0">
                <a:solidFill>
                  <a:srgbClr val="FFFF00"/>
                </a:solidFill>
              </a:rPr>
              <a:t> </a:t>
            </a:r>
            <a:r>
              <a:rPr lang="en-US" dirty="0" err="1" smtClean="0">
                <a:solidFill>
                  <a:srgbClr val="FFFF00"/>
                </a:solidFill>
              </a:rPr>
              <a:t>cartea</a:t>
            </a:r>
            <a:r>
              <a:rPr lang="en-US" dirty="0" smtClean="0">
                <a:solidFill>
                  <a:srgbClr val="FFFF00"/>
                </a:solidFill>
              </a:rPr>
              <a:t> </a:t>
            </a:r>
            <a:r>
              <a:rPr lang="en-US" dirty="0" err="1">
                <a:solidFill>
                  <a:srgbClr val="FFFF00"/>
                </a:solidFill>
              </a:rPr>
              <a:t>s</a:t>
            </a:r>
            <a:r>
              <a:rPr lang="en-US" dirty="0" err="1" smtClean="0">
                <a:solidFill>
                  <a:srgbClr val="FFFF00"/>
                </a:solidFill>
              </a:rPr>
              <a:t>i</a:t>
            </a:r>
            <a:r>
              <a:rPr lang="en-US" dirty="0" smtClean="0">
                <a:solidFill>
                  <a:srgbClr val="FFFF00"/>
                </a:solidFill>
              </a:rPr>
              <a:t> l-a </a:t>
            </a:r>
            <a:r>
              <a:rPr lang="en-US" dirty="0" err="1" smtClean="0">
                <a:solidFill>
                  <a:srgbClr val="FFFF00"/>
                </a:solidFill>
              </a:rPr>
              <a:t>adus</a:t>
            </a:r>
            <a:r>
              <a:rPr lang="en-US" dirty="0" smtClean="0">
                <a:solidFill>
                  <a:srgbClr val="FFFF00"/>
                </a:solidFill>
              </a:rPr>
              <a:t> </a:t>
            </a:r>
            <a:r>
              <a:rPr lang="en-US" dirty="0" err="1" smtClean="0">
                <a:solidFill>
                  <a:srgbClr val="FFFF00"/>
                </a:solidFill>
              </a:rPr>
              <a:t>iar</a:t>
            </a:r>
            <a:r>
              <a:rPr lang="en-US" dirty="0" smtClean="0">
                <a:solidFill>
                  <a:srgbClr val="FFFF00"/>
                </a:solidFill>
              </a:rPr>
              <a:t> </a:t>
            </a:r>
            <a:r>
              <a:rPr lang="en-US" dirty="0" err="1" smtClean="0">
                <a:solidFill>
                  <a:srgbClr val="FFFF00"/>
                </a:solidFill>
              </a:rPr>
              <a:t>pe</a:t>
            </a:r>
            <a:r>
              <a:rPr lang="en-US" dirty="0" smtClean="0">
                <a:solidFill>
                  <a:srgbClr val="FFFF00"/>
                </a:solidFill>
              </a:rPr>
              <a:t> Galileo in </a:t>
            </a:r>
            <a:r>
              <a:rPr lang="en-US" dirty="0" err="1" smtClean="0">
                <a:solidFill>
                  <a:srgbClr val="FFFF00"/>
                </a:solidFill>
              </a:rPr>
              <a:t>fata</a:t>
            </a:r>
            <a:r>
              <a:rPr lang="en-US" dirty="0" smtClean="0">
                <a:solidFill>
                  <a:srgbClr val="FFFF00"/>
                </a:solidFill>
              </a:rPr>
              <a:t> </a:t>
            </a:r>
            <a:r>
              <a:rPr lang="en-US" dirty="0" err="1" smtClean="0">
                <a:solidFill>
                  <a:srgbClr val="FFFF00"/>
                </a:solidFill>
              </a:rPr>
              <a:t>Inchizitiei</a:t>
            </a:r>
            <a:r>
              <a:rPr lang="en-US" dirty="0" smtClean="0">
                <a:solidFill>
                  <a:srgbClr val="FFFF00"/>
                </a:solidFill>
              </a:rPr>
              <a:t> din </a:t>
            </a:r>
            <a:r>
              <a:rPr lang="en-US" dirty="0" err="1" smtClean="0">
                <a:solidFill>
                  <a:srgbClr val="FFFF00"/>
                </a:solidFill>
              </a:rPr>
              <a:t>Roma.Amenintat</a:t>
            </a:r>
            <a:r>
              <a:rPr lang="en-US" dirty="0" smtClean="0">
                <a:solidFill>
                  <a:srgbClr val="FFFF00"/>
                </a:solidFill>
              </a:rPr>
              <a:t> cu </a:t>
            </a:r>
            <a:r>
              <a:rPr lang="en-US" dirty="0" err="1" smtClean="0">
                <a:solidFill>
                  <a:srgbClr val="FFFF00"/>
                </a:solidFill>
              </a:rPr>
              <a:t>tortura</a:t>
            </a:r>
            <a:r>
              <a:rPr lang="en-US" dirty="0" smtClean="0">
                <a:solidFill>
                  <a:srgbClr val="FFFF00"/>
                </a:solidFill>
              </a:rPr>
              <a:t>, Galileo </a:t>
            </a:r>
            <a:r>
              <a:rPr lang="en-US" dirty="0" err="1" smtClean="0">
                <a:solidFill>
                  <a:srgbClr val="FFFF00"/>
                </a:solidFill>
              </a:rPr>
              <a:t>si</a:t>
            </a:r>
            <a:r>
              <a:rPr lang="en-US" dirty="0" smtClean="0">
                <a:solidFill>
                  <a:srgbClr val="FFFF00"/>
                </a:solidFill>
              </a:rPr>
              <a:t>-a </a:t>
            </a:r>
            <a:r>
              <a:rPr lang="en-US" dirty="0" err="1" smtClean="0">
                <a:solidFill>
                  <a:srgbClr val="FFFF00"/>
                </a:solidFill>
              </a:rPr>
              <a:t>retras</a:t>
            </a:r>
            <a:r>
              <a:rPr lang="en-US" dirty="0" smtClean="0">
                <a:solidFill>
                  <a:srgbClr val="FFFF00"/>
                </a:solidFill>
              </a:rPr>
              <a:t> in mod public </a:t>
            </a:r>
            <a:r>
              <a:rPr lang="en-US" dirty="0" err="1" smtClean="0">
                <a:solidFill>
                  <a:srgbClr val="FFFF00"/>
                </a:solidFill>
              </a:rPr>
              <a:t>afirmatiile</a:t>
            </a:r>
            <a:r>
              <a:rPr lang="en-US" dirty="0" smtClean="0">
                <a:solidFill>
                  <a:srgbClr val="FFFF00"/>
                </a:solidFill>
              </a:rPr>
              <a:t>. </a:t>
            </a:r>
            <a:r>
              <a:rPr lang="en-US" dirty="0" err="1" smtClean="0">
                <a:solidFill>
                  <a:srgbClr val="FFFF00"/>
                </a:solidFill>
              </a:rPr>
              <a:t>Legenda</a:t>
            </a:r>
            <a:r>
              <a:rPr lang="en-US" dirty="0" smtClean="0">
                <a:solidFill>
                  <a:srgbClr val="FFFF00"/>
                </a:solidFill>
              </a:rPr>
              <a:t> </a:t>
            </a:r>
            <a:r>
              <a:rPr lang="en-US" dirty="0" err="1" smtClean="0">
                <a:solidFill>
                  <a:srgbClr val="FFFF00"/>
                </a:solidFill>
              </a:rPr>
              <a:t>spune</a:t>
            </a:r>
            <a:r>
              <a:rPr lang="en-US" dirty="0" smtClean="0">
                <a:solidFill>
                  <a:srgbClr val="FFFF00"/>
                </a:solidFill>
              </a:rPr>
              <a:t> ca </a:t>
            </a:r>
            <a:r>
              <a:rPr lang="en-US" dirty="0" err="1" smtClean="0">
                <a:solidFill>
                  <a:srgbClr val="FFFF00"/>
                </a:solidFill>
              </a:rPr>
              <a:t>totusi</a:t>
            </a:r>
            <a:r>
              <a:rPr lang="en-US" dirty="0" smtClean="0">
                <a:solidFill>
                  <a:srgbClr val="FFFF00"/>
                </a:solidFill>
              </a:rPr>
              <a:t> el a </a:t>
            </a:r>
            <a:r>
              <a:rPr lang="en-US" dirty="0" err="1" smtClean="0">
                <a:solidFill>
                  <a:srgbClr val="FFFF00"/>
                </a:solidFill>
              </a:rPr>
              <a:t>soptit</a:t>
            </a:r>
            <a:r>
              <a:rPr lang="en-US" dirty="0" smtClean="0">
                <a:solidFill>
                  <a:srgbClr val="FFFF00"/>
                </a:solidFill>
              </a:rPr>
              <a:t>: “Si </a:t>
            </a:r>
            <a:r>
              <a:rPr lang="en-US" dirty="0" err="1" smtClean="0">
                <a:solidFill>
                  <a:srgbClr val="FFFF00"/>
                </a:solidFill>
              </a:rPr>
              <a:t>totusi</a:t>
            </a:r>
            <a:r>
              <a:rPr lang="en-US" dirty="0" smtClean="0">
                <a:solidFill>
                  <a:srgbClr val="FFFF00"/>
                </a:solidFill>
              </a:rPr>
              <a:t> se </a:t>
            </a:r>
            <a:r>
              <a:rPr lang="en-US" dirty="0" err="1" smtClean="0">
                <a:solidFill>
                  <a:srgbClr val="FFFF00"/>
                </a:solidFill>
              </a:rPr>
              <a:t>misca</a:t>
            </a:r>
            <a:r>
              <a:rPr lang="en-US" dirty="0" smtClean="0">
                <a:solidFill>
                  <a:srgbClr val="FFFF00"/>
                </a:solidFill>
              </a:rPr>
              <a:t>!”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i\Desktop\galileo_1244734c.jpg"/>
          <p:cNvPicPr>
            <a:picLocks noChangeAspect="1" noChangeArrowheads="1"/>
          </p:cNvPicPr>
          <p:nvPr/>
        </p:nvPicPr>
        <p:blipFill>
          <a:blip r:embed="rId2"/>
          <a:srcRect/>
          <a:stretch>
            <a:fillRect/>
          </a:stretch>
        </p:blipFill>
        <p:spPr bwMode="auto">
          <a:xfrm>
            <a:off x="15874" y="304800"/>
            <a:ext cx="9128126" cy="5715000"/>
          </a:xfrm>
          <a:prstGeom prst="rect">
            <a:avLst/>
          </a:prstGeom>
          <a:noFill/>
        </p:spPr>
      </p:pic>
      <p:sp>
        <p:nvSpPr>
          <p:cNvPr id="3" name="Content Placeholder 2"/>
          <p:cNvSpPr>
            <a:spLocks noGrp="1"/>
          </p:cNvSpPr>
          <p:nvPr>
            <p:ph idx="1"/>
          </p:nvPr>
        </p:nvSpPr>
        <p:spPr>
          <a:xfrm>
            <a:off x="457200" y="457200"/>
            <a:ext cx="8229600" cy="5997608"/>
          </a:xfrm>
        </p:spPr>
        <p:txBody>
          <a:bodyPr>
            <a:normAutofit/>
          </a:bodyPr>
          <a:lstStyle/>
          <a:p>
            <a:pPr algn="ctr">
              <a:buNone/>
            </a:pPr>
            <a:r>
              <a:rPr lang="en-US" sz="3600" dirty="0" smtClean="0">
                <a:solidFill>
                  <a:srgbClr val="FFFF00"/>
                </a:solidFill>
              </a:rPr>
              <a:t>La 68 de </a:t>
            </a:r>
            <a:r>
              <a:rPr lang="en-US" sz="3600" dirty="0" err="1" smtClean="0">
                <a:solidFill>
                  <a:srgbClr val="FFFF00"/>
                </a:solidFill>
              </a:rPr>
              <a:t>ani</a:t>
            </a:r>
            <a:r>
              <a:rPr lang="en-US" sz="3600" dirty="0" smtClean="0">
                <a:solidFill>
                  <a:srgbClr val="FFFF00"/>
                </a:solidFill>
              </a:rPr>
              <a:t>, Galileo a </a:t>
            </a:r>
            <a:r>
              <a:rPr lang="en-US" sz="3600" dirty="0" err="1" smtClean="0">
                <a:solidFill>
                  <a:srgbClr val="FFFF00"/>
                </a:solidFill>
              </a:rPr>
              <a:t>fost</a:t>
            </a:r>
            <a:r>
              <a:rPr lang="en-US" sz="3600" dirty="0" smtClean="0">
                <a:solidFill>
                  <a:srgbClr val="FFFF00"/>
                </a:solidFill>
              </a:rPr>
              <a:t> </a:t>
            </a:r>
            <a:r>
              <a:rPr lang="en-US" sz="3600" dirty="0" err="1" smtClean="0">
                <a:solidFill>
                  <a:srgbClr val="FFFF00"/>
                </a:solidFill>
              </a:rPr>
              <a:t>condamnat</a:t>
            </a:r>
            <a:r>
              <a:rPr lang="en-US" sz="3600" dirty="0" smtClean="0">
                <a:solidFill>
                  <a:srgbClr val="FFFF00"/>
                </a:solidFill>
              </a:rPr>
              <a:t> la </a:t>
            </a:r>
            <a:r>
              <a:rPr lang="en-US" sz="3600" dirty="0" err="1" smtClean="0">
                <a:solidFill>
                  <a:srgbClr val="FFFF00"/>
                </a:solidFill>
              </a:rPr>
              <a:t>arest</a:t>
            </a:r>
            <a:r>
              <a:rPr lang="en-US" sz="3600" dirty="0" smtClean="0">
                <a:solidFill>
                  <a:srgbClr val="FFFF00"/>
                </a:solidFill>
              </a:rPr>
              <a:t> la </a:t>
            </a:r>
            <a:r>
              <a:rPr lang="en-US" sz="3600" dirty="0" err="1" smtClean="0">
                <a:solidFill>
                  <a:srgbClr val="FFFF00"/>
                </a:solidFill>
              </a:rPr>
              <a:t>domiciliu</a:t>
            </a:r>
            <a:r>
              <a:rPr lang="en-US" sz="3600" dirty="0" smtClean="0">
                <a:solidFill>
                  <a:srgbClr val="FFFF00"/>
                </a:solidFill>
              </a:rPr>
              <a:t>, in casa </a:t>
            </a:r>
            <a:r>
              <a:rPr lang="en-US" sz="3600" dirty="0" err="1" smtClean="0">
                <a:solidFill>
                  <a:srgbClr val="FFFF00"/>
                </a:solidFill>
              </a:rPr>
              <a:t>lui</a:t>
            </a:r>
            <a:r>
              <a:rPr lang="en-US" sz="3600" dirty="0" smtClean="0">
                <a:solidFill>
                  <a:srgbClr val="FFFF00"/>
                </a:solidFill>
              </a:rPr>
              <a:t> de </a:t>
            </a:r>
            <a:r>
              <a:rPr lang="en-US" sz="3600" dirty="0" err="1" smtClean="0">
                <a:solidFill>
                  <a:srgbClr val="FFFF00"/>
                </a:solidFill>
              </a:rPr>
              <a:t>langa</a:t>
            </a:r>
            <a:r>
              <a:rPr lang="en-US" sz="3600" dirty="0" smtClean="0">
                <a:solidFill>
                  <a:srgbClr val="FFFF00"/>
                </a:solidFill>
              </a:rPr>
              <a:t> </a:t>
            </a:r>
            <a:r>
              <a:rPr lang="en-US" sz="3600" dirty="0" err="1" smtClean="0">
                <a:solidFill>
                  <a:srgbClr val="FFFF00"/>
                </a:solidFill>
              </a:rPr>
              <a:t>Florenta</a:t>
            </a:r>
            <a:r>
              <a:rPr lang="en-US" sz="3600" dirty="0" smtClean="0">
                <a:solidFill>
                  <a:srgbClr val="FFFF00"/>
                </a:solidFill>
              </a:rPr>
              <a:t>, </a:t>
            </a:r>
            <a:r>
              <a:rPr lang="en-US" sz="3600" dirty="0" err="1" smtClean="0">
                <a:solidFill>
                  <a:srgbClr val="FFFF00"/>
                </a:solidFill>
              </a:rPr>
              <a:t>pana</a:t>
            </a:r>
            <a:r>
              <a:rPr lang="en-US" sz="3600" dirty="0" smtClean="0">
                <a:solidFill>
                  <a:srgbClr val="FFFF00"/>
                </a:solidFill>
              </a:rPr>
              <a:t> </a:t>
            </a:r>
            <a:r>
              <a:rPr lang="en-US" sz="3600" dirty="0" err="1" smtClean="0">
                <a:solidFill>
                  <a:srgbClr val="FFFF00"/>
                </a:solidFill>
              </a:rPr>
              <a:t>cand</a:t>
            </a:r>
            <a:r>
              <a:rPr lang="en-US" sz="3600" dirty="0" smtClean="0">
                <a:solidFill>
                  <a:srgbClr val="FFFF00"/>
                </a:solidFill>
              </a:rPr>
              <a:t> a </a:t>
            </a:r>
            <a:r>
              <a:rPr lang="en-US" sz="3600" dirty="0" err="1" smtClean="0">
                <a:solidFill>
                  <a:srgbClr val="FFFF00"/>
                </a:solidFill>
              </a:rPr>
              <a:t>murit</a:t>
            </a:r>
            <a:r>
              <a:rPr lang="en-US" sz="3600" dirty="0" smtClean="0">
                <a:solidFill>
                  <a:srgbClr val="FFFF00"/>
                </a:solidFill>
              </a:rPr>
              <a:t> </a:t>
            </a:r>
            <a:r>
              <a:rPr lang="en-US" sz="3600" dirty="0" err="1" smtClean="0">
                <a:solidFill>
                  <a:srgbClr val="FFFF00"/>
                </a:solidFill>
              </a:rPr>
              <a:t>în</a:t>
            </a:r>
            <a:r>
              <a:rPr lang="en-US" sz="3600" dirty="0" smtClean="0">
                <a:solidFill>
                  <a:srgbClr val="FFFF00"/>
                </a:solidFill>
              </a:rPr>
              <a:t> 1642. </a:t>
            </a:r>
            <a:r>
              <a:rPr lang="en-US" sz="3600" dirty="0" err="1" smtClean="0">
                <a:solidFill>
                  <a:srgbClr val="FFFF00"/>
                </a:solidFill>
              </a:rPr>
              <a:t>Biserica</a:t>
            </a:r>
            <a:r>
              <a:rPr lang="en-US" sz="3600" dirty="0" smtClean="0">
                <a:solidFill>
                  <a:srgbClr val="FFFF00"/>
                </a:solidFill>
              </a:rPr>
              <a:t> a </a:t>
            </a:r>
            <a:r>
              <a:rPr lang="en-US" sz="3600" dirty="0" err="1" smtClean="0">
                <a:solidFill>
                  <a:srgbClr val="FFFF00"/>
                </a:solidFill>
              </a:rPr>
              <a:t>ridicat</a:t>
            </a:r>
            <a:r>
              <a:rPr lang="en-US" sz="3600" dirty="0" smtClean="0">
                <a:solidFill>
                  <a:srgbClr val="FFFF00"/>
                </a:solidFill>
              </a:rPr>
              <a:t> </a:t>
            </a:r>
            <a:r>
              <a:rPr lang="en-US" sz="3600" dirty="0" err="1" smtClean="0">
                <a:solidFill>
                  <a:srgbClr val="FFFF00"/>
                </a:solidFill>
              </a:rPr>
              <a:t>interdictia</a:t>
            </a:r>
            <a:r>
              <a:rPr lang="en-US" sz="3600" dirty="0" smtClean="0">
                <a:solidFill>
                  <a:srgbClr val="FFFF00"/>
                </a:solidFill>
              </a:rPr>
              <a:t> </a:t>
            </a:r>
            <a:r>
              <a:rPr lang="en-US" sz="3600" dirty="0" err="1" smtClean="0">
                <a:solidFill>
                  <a:srgbClr val="FFFF00"/>
                </a:solidFill>
              </a:rPr>
              <a:t>privind</a:t>
            </a:r>
            <a:r>
              <a:rPr lang="en-US" sz="3600" dirty="0" smtClean="0">
                <a:solidFill>
                  <a:srgbClr val="FFFF00"/>
                </a:solidFill>
              </a:rPr>
              <a:t> </a:t>
            </a:r>
            <a:r>
              <a:rPr lang="en-US" sz="3600" dirty="0" err="1" smtClean="0">
                <a:solidFill>
                  <a:srgbClr val="FFFF00"/>
                </a:solidFill>
              </a:rPr>
              <a:t>cartea</a:t>
            </a:r>
            <a:r>
              <a:rPr lang="en-US" sz="3600" dirty="0" smtClean="0">
                <a:solidFill>
                  <a:srgbClr val="FFFF00"/>
                </a:solidFill>
              </a:rPr>
              <a:t> </a:t>
            </a:r>
            <a:r>
              <a:rPr lang="en-US" sz="3600" dirty="0" err="1" smtClean="0">
                <a:solidFill>
                  <a:srgbClr val="FFFF00"/>
                </a:solidFill>
              </a:rPr>
              <a:t>lui</a:t>
            </a:r>
            <a:r>
              <a:rPr lang="en-US" sz="3600" dirty="0" smtClean="0">
                <a:solidFill>
                  <a:srgbClr val="FFFF00"/>
                </a:solidFill>
              </a:rPr>
              <a:t> Galileo </a:t>
            </a:r>
            <a:r>
              <a:rPr lang="en-US" sz="3600" dirty="0" err="1" smtClean="0">
                <a:solidFill>
                  <a:srgbClr val="FFFF00"/>
                </a:solidFill>
              </a:rPr>
              <a:t>în</a:t>
            </a:r>
            <a:r>
              <a:rPr lang="en-US" sz="3600" dirty="0" smtClean="0">
                <a:solidFill>
                  <a:srgbClr val="FFFF00"/>
                </a:solidFill>
              </a:rPr>
              <a:t> 1822. Si </a:t>
            </a:r>
            <a:r>
              <a:rPr lang="en-US" sz="3600" dirty="0">
                <a:solidFill>
                  <a:srgbClr val="FFFF00"/>
                </a:solidFill>
              </a:rPr>
              <a:t>i</a:t>
            </a:r>
            <a:r>
              <a:rPr lang="en-US" sz="3600" dirty="0" smtClean="0">
                <a:solidFill>
                  <a:srgbClr val="FFFF00"/>
                </a:solidFill>
              </a:rPr>
              <a:t>n 1992, </a:t>
            </a:r>
            <a:r>
              <a:rPr lang="en-US" sz="3600" dirty="0" err="1" smtClean="0">
                <a:solidFill>
                  <a:srgbClr val="FFFF00"/>
                </a:solidFill>
              </a:rPr>
              <a:t>Vaticanul</a:t>
            </a:r>
            <a:r>
              <a:rPr lang="en-US" sz="3600" dirty="0" smtClean="0">
                <a:solidFill>
                  <a:srgbClr val="FFFF00"/>
                </a:solidFill>
              </a:rPr>
              <a:t> a </a:t>
            </a:r>
            <a:r>
              <a:rPr lang="en-US" sz="3600" dirty="0" err="1" smtClean="0">
                <a:solidFill>
                  <a:srgbClr val="FFFF00"/>
                </a:solidFill>
              </a:rPr>
              <a:t>hotarat</a:t>
            </a:r>
            <a:r>
              <a:rPr lang="en-US" sz="3600" dirty="0" smtClean="0">
                <a:solidFill>
                  <a:srgbClr val="FFFF00"/>
                </a:solidFill>
              </a:rPr>
              <a:t> in mod </a:t>
            </a:r>
            <a:r>
              <a:rPr lang="en-US" sz="3600" dirty="0" err="1" smtClean="0">
                <a:solidFill>
                  <a:srgbClr val="FFFF00"/>
                </a:solidFill>
              </a:rPr>
              <a:t>oficial</a:t>
            </a:r>
            <a:r>
              <a:rPr lang="en-US" sz="3600" dirty="0" smtClean="0">
                <a:solidFill>
                  <a:srgbClr val="FFFF00"/>
                </a:solidFill>
              </a:rPr>
              <a:t> </a:t>
            </a:r>
            <a:r>
              <a:rPr lang="en-US" sz="3600" dirty="0" err="1" smtClean="0">
                <a:solidFill>
                  <a:srgbClr val="FFFF00"/>
                </a:solidFill>
              </a:rPr>
              <a:t>eliberarea</a:t>
            </a:r>
            <a:r>
              <a:rPr lang="en-US" sz="3600" dirty="0" smtClean="0">
                <a:solidFill>
                  <a:srgbClr val="FFFF00"/>
                </a:solidFill>
              </a:rPr>
              <a:t> </a:t>
            </a:r>
            <a:r>
              <a:rPr lang="en-US" sz="3600" dirty="0" err="1" smtClean="0">
                <a:solidFill>
                  <a:srgbClr val="FFFF00"/>
                </a:solidFill>
              </a:rPr>
              <a:t>numelui</a:t>
            </a:r>
            <a:r>
              <a:rPr lang="en-US" sz="3600" dirty="0" smtClean="0">
                <a:solidFill>
                  <a:srgbClr val="FFFF00"/>
                </a:solidFill>
              </a:rPr>
              <a:t> </a:t>
            </a:r>
            <a:r>
              <a:rPr lang="en-US" sz="3600" dirty="0" err="1" smtClean="0">
                <a:solidFill>
                  <a:srgbClr val="FFFF00"/>
                </a:solidFill>
              </a:rPr>
              <a:t>sau</a:t>
            </a:r>
            <a:r>
              <a:rPr lang="en-US" sz="3600" dirty="0" smtClean="0">
                <a:solidFill>
                  <a:srgbClr val="FFFF00"/>
                </a:solidFill>
              </a:rPr>
              <a:t> de sub </a:t>
            </a:r>
            <a:r>
              <a:rPr lang="en-US" sz="3600" dirty="0" err="1" smtClean="0">
                <a:solidFill>
                  <a:srgbClr val="FFFF00"/>
                </a:solidFill>
              </a:rPr>
              <a:t>orice</a:t>
            </a:r>
            <a:r>
              <a:rPr lang="en-US" sz="3600" dirty="0" smtClean="0">
                <a:solidFill>
                  <a:srgbClr val="FFFF00"/>
                </a:solidFill>
              </a:rPr>
              <a:t> </a:t>
            </a:r>
            <a:r>
              <a:rPr lang="en-US" sz="3600" dirty="0" err="1" smtClean="0">
                <a:solidFill>
                  <a:srgbClr val="FFFF00"/>
                </a:solidFill>
              </a:rPr>
              <a:t>vina</a:t>
            </a:r>
            <a:r>
              <a:rPr lang="en-US" sz="3600" dirty="0" smtClean="0">
                <a:solidFill>
                  <a:srgbClr val="FFFF00"/>
                </a:solidFill>
              </a:rPr>
              <a:t>.</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Galilei si Kepler\kepler_spheres.gif"/>
          <p:cNvPicPr>
            <a:picLocks noChangeAspect="1" noChangeArrowheads="1"/>
          </p:cNvPicPr>
          <p:nvPr/>
        </p:nvPicPr>
        <p:blipFill>
          <a:blip r:embed="rId2"/>
          <a:srcRect/>
          <a:stretch>
            <a:fillRect/>
          </a:stretch>
        </p:blipFill>
        <p:spPr bwMode="auto">
          <a:xfrm>
            <a:off x="4809876" y="1143000"/>
            <a:ext cx="4334124" cy="5305425"/>
          </a:xfrm>
          <a:prstGeom prst="rect">
            <a:avLst/>
          </a:prstGeom>
          <a:noFill/>
        </p:spPr>
      </p:pic>
      <p:sp>
        <p:nvSpPr>
          <p:cNvPr id="2" name="Title 1"/>
          <p:cNvSpPr>
            <a:spLocks noGrp="1"/>
          </p:cNvSpPr>
          <p:nvPr>
            <p:ph type="title"/>
          </p:nvPr>
        </p:nvSpPr>
        <p:spPr>
          <a:xfrm>
            <a:off x="457200" y="152400"/>
            <a:ext cx="8077200" cy="533400"/>
          </a:xfrm>
        </p:spPr>
        <p:txBody>
          <a:bodyPr>
            <a:normAutofit/>
          </a:bodyPr>
          <a:lstStyle/>
          <a:p>
            <a:pPr algn="ctr"/>
            <a:r>
              <a:rPr lang="en-US" sz="2800" dirty="0" smtClean="0"/>
              <a:t>Johannes </a:t>
            </a:r>
            <a:r>
              <a:rPr lang="en-US" sz="2800" dirty="0" err="1" smtClean="0"/>
              <a:t>Kepler</a:t>
            </a:r>
            <a:endParaRPr lang="en-US" sz="2800" dirty="0"/>
          </a:p>
        </p:txBody>
      </p:sp>
      <p:sp>
        <p:nvSpPr>
          <p:cNvPr id="3" name="Content Placeholder 2"/>
          <p:cNvSpPr>
            <a:spLocks noGrp="1"/>
          </p:cNvSpPr>
          <p:nvPr>
            <p:ph idx="1"/>
          </p:nvPr>
        </p:nvSpPr>
        <p:spPr>
          <a:xfrm>
            <a:off x="-304800" y="762000"/>
            <a:ext cx="5029200" cy="5943600"/>
          </a:xfrm>
        </p:spPr>
        <p:txBody>
          <a:bodyPr>
            <a:noAutofit/>
          </a:bodyPr>
          <a:lstStyle/>
          <a:p>
            <a:pPr algn="ctr">
              <a:buNone/>
            </a:pPr>
            <a:r>
              <a:rPr lang="en-US" sz="2000" dirty="0" smtClean="0">
                <a:solidFill>
                  <a:srgbClr val="FFFF00"/>
                </a:solidFill>
              </a:rPr>
              <a:t>Johannes </a:t>
            </a:r>
            <a:r>
              <a:rPr lang="en-US" sz="2000" dirty="0" err="1" smtClean="0">
                <a:solidFill>
                  <a:srgbClr val="FFFF00"/>
                </a:solidFill>
              </a:rPr>
              <a:t>Kepler</a:t>
            </a:r>
            <a:r>
              <a:rPr lang="en-US" sz="2000" dirty="0" smtClean="0">
                <a:solidFill>
                  <a:srgbClr val="FFFF00"/>
                </a:solidFill>
              </a:rPr>
              <a:t> (n. 27 </a:t>
            </a:r>
            <a:r>
              <a:rPr lang="en-US" sz="2000" dirty="0" err="1" smtClean="0">
                <a:solidFill>
                  <a:srgbClr val="FFFF00"/>
                </a:solidFill>
              </a:rPr>
              <a:t>decembrie</a:t>
            </a:r>
            <a:r>
              <a:rPr lang="en-US" sz="2000" dirty="0" smtClean="0">
                <a:solidFill>
                  <a:srgbClr val="FFFF00"/>
                </a:solidFill>
              </a:rPr>
              <a:t> 1571 - Weil </a:t>
            </a:r>
            <a:r>
              <a:rPr lang="en-US" sz="2000" dirty="0" err="1" smtClean="0">
                <a:solidFill>
                  <a:srgbClr val="FFFF00"/>
                </a:solidFill>
              </a:rPr>
              <a:t>der</a:t>
            </a:r>
            <a:r>
              <a:rPr lang="en-US" sz="2000" dirty="0" smtClean="0">
                <a:solidFill>
                  <a:srgbClr val="FFFF00"/>
                </a:solidFill>
              </a:rPr>
              <a:t> </a:t>
            </a:r>
            <a:r>
              <a:rPr lang="en-US" sz="2000" dirty="0" err="1" smtClean="0">
                <a:solidFill>
                  <a:srgbClr val="FFFF00"/>
                </a:solidFill>
              </a:rPr>
              <a:t>Stadt</a:t>
            </a:r>
            <a:r>
              <a:rPr lang="en-US" sz="2000" dirty="0" smtClean="0">
                <a:solidFill>
                  <a:srgbClr val="FFFF00"/>
                </a:solidFill>
              </a:rPr>
              <a:t> – d. 15 </a:t>
            </a:r>
            <a:r>
              <a:rPr lang="en-US" sz="2000" dirty="0" err="1" smtClean="0">
                <a:solidFill>
                  <a:srgbClr val="FFFF00"/>
                </a:solidFill>
              </a:rPr>
              <a:t>noiembrie</a:t>
            </a:r>
            <a:r>
              <a:rPr lang="en-US" sz="2000" dirty="0" smtClean="0">
                <a:solidFill>
                  <a:srgbClr val="FFFF00"/>
                </a:solidFill>
              </a:rPr>
              <a:t> 1630- Regensburg)  a </a:t>
            </a:r>
            <a:r>
              <a:rPr lang="en-US" sz="2000" dirty="0" err="1" smtClean="0">
                <a:solidFill>
                  <a:srgbClr val="FFFF00"/>
                </a:solidFill>
              </a:rPr>
              <a:t>fost</a:t>
            </a:r>
            <a:r>
              <a:rPr lang="en-US" sz="2000" dirty="0" smtClean="0">
                <a:solidFill>
                  <a:srgbClr val="FFFF00"/>
                </a:solidFill>
              </a:rPr>
              <a:t> un </a:t>
            </a:r>
            <a:r>
              <a:rPr lang="en-US" sz="2000" dirty="0" err="1" smtClean="0">
                <a:solidFill>
                  <a:srgbClr val="FFFF00"/>
                </a:solidFill>
              </a:rPr>
              <a:t>matematician</a:t>
            </a:r>
            <a:r>
              <a:rPr lang="en-US" sz="2000" dirty="0" smtClean="0">
                <a:solidFill>
                  <a:srgbClr val="FFFF00"/>
                </a:solidFill>
              </a:rPr>
              <a:t>, </a:t>
            </a:r>
            <a:r>
              <a:rPr lang="en-US" sz="2000" dirty="0" err="1" smtClean="0">
                <a:solidFill>
                  <a:srgbClr val="FFFF00"/>
                </a:solidFill>
              </a:rPr>
              <a:t>astronom</a:t>
            </a:r>
            <a:r>
              <a:rPr lang="en-US" sz="2000" dirty="0" smtClean="0">
                <a:solidFill>
                  <a:srgbClr val="FFFF00"/>
                </a:solidFill>
              </a:rPr>
              <a:t> </a:t>
            </a:r>
            <a:r>
              <a:rPr lang="en-US" sz="2000" dirty="0" err="1" smtClean="0">
                <a:solidFill>
                  <a:srgbClr val="FFFF00"/>
                </a:solidFill>
              </a:rPr>
              <a:t>si</a:t>
            </a:r>
            <a:r>
              <a:rPr lang="en-US" sz="2000" dirty="0" smtClean="0">
                <a:solidFill>
                  <a:srgbClr val="FFFF00"/>
                </a:solidFill>
              </a:rPr>
              <a:t> naturalist </a:t>
            </a:r>
            <a:r>
              <a:rPr lang="en-US" sz="2000" dirty="0" err="1" smtClean="0">
                <a:solidFill>
                  <a:srgbClr val="FFFF00"/>
                </a:solidFill>
              </a:rPr>
              <a:t>german</a:t>
            </a:r>
            <a:r>
              <a:rPr lang="en-US" sz="2000" dirty="0" smtClean="0">
                <a:solidFill>
                  <a:srgbClr val="FFFF00"/>
                </a:solidFill>
              </a:rPr>
              <a:t>, care a </a:t>
            </a:r>
            <a:r>
              <a:rPr lang="en-US" sz="2000" dirty="0" err="1" smtClean="0">
                <a:solidFill>
                  <a:srgbClr val="FFFF00"/>
                </a:solidFill>
              </a:rPr>
              <a:t>formulat</a:t>
            </a:r>
            <a:r>
              <a:rPr lang="en-US" sz="2000" dirty="0" smtClean="0">
                <a:solidFill>
                  <a:srgbClr val="FFFF00"/>
                </a:solidFill>
              </a:rPr>
              <a:t> </a:t>
            </a:r>
            <a:r>
              <a:rPr lang="en-US" sz="2000" dirty="0" err="1" smtClean="0">
                <a:solidFill>
                  <a:srgbClr val="FFFF00"/>
                </a:solidFill>
              </a:rPr>
              <a:t>si</a:t>
            </a:r>
            <a:r>
              <a:rPr lang="en-US" sz="2000" dirty="0" smtClean="0">
                <a:solidFill>
                  <a:srgbClr val="FFFF00"/>
                </a:solidFill>
              </a:rPr>
              <a:t> </a:t>
            </a:r>
            <a:r>
              <a:rPr lang="en-US" sz="2000" dirty="0" err="1" smtClean="0">
                <a:solidFill>
                  <a:srgbClr val="FFFF00"/>
                </a:solidFill>
              </a:rPr>
              <a:t>confirmat</a:t>
            </a:r>
            <a:r>
              <a:rPr lang="en-US" sz="2000" dirty="0" smtClean="0">
                <a:solidFill>
                  <a:srgbClr val="FFFF00"/>
                </a:solidFill>
              </a:rPr>
              <a:t> </a:t>
            </a:r>
            <a:r>
              <a:rPr lang="en-US" sz="2000" dirty="0" err="1" smtClean="0">
                <a:solidFill>
                  <a:srgbClr val="FFFF00"/>
                </a:solidFill>
              </a:rPr>
              <a:t>legile</a:t>
            </a:r>
            <a:r>
              <a:rPr lang="en-US" sz="2000" dirty="0" smtClean="0">
                <a:solidFill>
                  <a:srgbClr val="FFFF00"/>
                </a:solidFill>
              </a:rPr>
              <a:t> </a:t>
            </a:r>
            <a:r>
              <a:rPr lang="en-US" sz="2000" dirty="0" err="1" smtClean="0">
                <a:solidFill>
                  <a:srgbClr val="FFFF00"/>
                </a:solidFill>
              </a:rPr>
              <a:t>miscarii</a:t>
            </a:r>
            <a:r>
              <a:rPr lang="en-US" sz="2000" dirty="0" smtClean="0">
                <a:solidFill>
                  <a:srgbClr val="FFFF00"/>
                </a:solidFill>
              </a:rPr>
              <a:t> </a:t>
            </a:r>
            <a:r>
              <a:rPr lang="en-US" sz="2000" dirty="0" err="1" smtClean="0">
                <a:solidFill>
                  <a:srgbClr val="FFFF00"/>
                </a:solidFill>
              </a:rPr>
              <a:t>planetelor</a:t>
            </a:r>
            <a:r>
              <a:rPr lang="en-US" sz="2000" dirty="0" smtClean="0">
                <a:solidFill>
                  <a:srgbClr val="FFFF00"/>
                </a:solidFill>
              </a:rPr>
              <a:t> (</a:t>
            </a:r>
            <a:r>
              <a:rPr lang="en-US" sz="2000" dirty="0" err="1" smtClean="0">
                <a:solidFill>
                  <a:srgbClr val="FFFF00"/>
                </a:solidFill>
              </a:rPr>
              <a:t>Legile</a:t>
            </a:r>
            <a:r>
              <a:rPr lang="en-US" sz="2000" dirty="0" smtClean="0">
                <a:solidFill>
                  <a:srgbClr val="FFFF00"/>
                </a:solidFill>
              </a:rPr>
              <a:t> </a:t>
            </a:r>
            <a:r>
              <a:rPr lang="en-US" sz="2000" dirty="0" err="1" smtClean="0">
                <a:solidFill>
                  <a:srgbClr val="FFFF00"/>
                </a:solidFill>
              </a:rPr>
              <a:t>lui</a:t>
            </a:r>
            <a:r>
              <a:rPr lang="en-US" sz="2000" dirty="0" smtClean="0">
                <a:solidFill>
                  <a:srgbClr val="FFFF00"/>
                </a:solidFill>
              </a:rPr>
              <a:t> </a:t>
            </a:r>
            <a:r>
              <a:rPr lang="en-US" sz="2000" dirty="0" err="1" smtClean="0">
                <a:solidFill>
                  <a:srgbClr val="FFFF00"/>
                </a:solidFill>
              </a:rPr>
              <a:t>Kepler</a:t>
            </a:r>
            <a:r>
              <a:rPr lang="en-US" sz="2000" dirty="0" smtClean="0">
                <a:solidFill>
                  <a:srgbClr val="FFFF00"/>
                </a:solidFill>
              </a:rPr>
              <a:t>).  </a:t>
            </a:r>
            <a:r>
              <a:rPr lang="en-US" sz="2000" dirty="0">
                <a:solidFill>
                  <a:srgbClr val="FFFF00"/>
                </a:solidFill>
              </a:rPr>
              <a:t>I</a:t>
            </a:r>
            <a:r>
              <a:rPr lang="en-US" sz="2000" dirty="0" smtClean="0">
                <a:solidFill>
                  <a:srgbClr val="FFFF00"/>
                </a:solidFill>
              </a:rPr>
              <a:t>n </a:t>
            </a:r>
            <a:r>
              <a:rPr lang="en-US" sz="2000" dirty="0" err="1" smtClean="0">
                <a:solidFill>
                  <a:srgbClr val="FFFF00"/>
                </a:solidFill>
              </a:rPr>
              <a:t>matematica</a:t>
            </a:r>
            <a:r>
              <a:rPr lang="en-US" sz="2000" dirty="0" smtClean="0">
                <a:solidFill>
                  <a:srgbClr val="FFFF00"/>
                </a:solidFill>
              </a:rPr>
              <a:t> </a:t>
            </a:r>
            <a:r>
              <a:rPr lang="en-US" sz="2000" dirty="0" err="1" smtClean="0">
                <a:solidFill>
                  <a:srgbClr val="FFFF00"/>
                </a:solidFill>
              </a:rPr>
              <a:t>este</a:t>
            </a:r>
            <a:r>
              <a:rPr lang="en-US" sz="2000" dirty="0" smtClean="0">
                <a:solidFill>
                  <a:srgbClr val="FFFF00"/>
                </a:solidFill>
              </a:rPr>
              <a:t> </a:t>
            </a:r>
            <a:r>
              <a:rPr lang="en-US" sz="2000" dirty="0" err="1" smtClean="0">
                <a:solidFill>
                  <a:srgbClr val="FFFF00"/>
                </a:solidFill>
              </a:rPr>
              <a:t>considerat</a:t>
            </a:r>
            <a:r>
              <a:rPr lang="en-US" sz="2000" dirty="0" smtClean="0">
                <a:solidFill>
                  <a:srgbClr val="FFFF00"/>
                </a:solidFill>
              </a:rPr>
              <a:t> precursor al </a:t>
            </a:r>
            <a:r>
              <a:rPr lang="en-US" sz="2000" dirty="0" err="1" smtClean="0">
                <a:solidFill>
                  <a:srgbClr val="FFFF00"/>
                </a:solidFill>
              </a:rPr>
              <a:t>calculului</a:t>
            </a:r>
            <a:r>
              <a:rPr lang="en-US" sz="2000" dirty="0" smtClean="0">
                <a:solidFill>
                  <a:srgbClr val="FFFF00"/>
                </a:solidFill>
              </a:rPr>
              <a:t> integral. El a </a:t>
            </a:r>
            <a:r>
              <a:rPr lang="en-US" sz="2000" dirty="0" err="1" smtClean="0">
                <a:solidFill>
                  <a:srgbClr val="FFFF00"/>
                </a:solidFill>
              </a:rPr>
              <a:t>studiat</a:t>
            </a:r>
            <a:r>
              <a:rPr lang="en-US" sz="2000" dirty="0" smtClean="0">
                <a:solidFill>
                  <a:srgbClr val="FFFF00"/>
                </a:solidFill>
              </a:rPr>
              <a:t>  </a:t>
            </a:r>
            <a:r>
              <a:rPr lang="en-US" sz="2000" dirty="0" err="1" smtClean="0">
                <a:solidFill>
                  <a:srgbClr val="FFFF00"/>
                </a:solidFill>
              </a:rPr>
              <a:t>teologia</a:t>
            </a:r>
            <a:r>
              <a:rPr lang="en-US" sz="2000" dirty="0" smtClean="0">
                <a:solidFill>
                  <a:srgbClr val="FFFF00"/>
                </a:solidFill>
              </a:rPr>
              <a:t> la </a:t>
            </a:r>
            <a:r>
              <a:rPr lang="en-US" sz="2000" dirty="0" err="1" smtClean="0">
                <a:solidFill>
                  <a:srgbClr val="FFFF00"/>
                </a:solidFill>
              </a:rPr>
              <a:t>Universitatea</a:t>
            </a:r>
            <a:r>
              <a:rPr lang="en-US" sz="2000" dirty="0" smtClean="0">
                <a:solidFill>
                  <a:srgbClr val="FFFF00"/>
                </a:solidFill>
              </a:rPr>
              <a:t> din </a:t>
            </a:r>
            <a:r>
              <a:rPr lang="en-US" sz="2000" dirty="0" err="1" smtClean="0">
                <a:solidFill>
                  <a:srgbClr val="FFFF00"/>
                </a:solidFill>
              </a:rPr>
              <a:t>Tübingen.L</a:t>
            </a:r>
            <a:r>
              <a:rPr lang="en-US" sz="2000" dirty="0" smtClean="0">
                <a:solidFill>
                  <a:srgbClr val="FFFF00"/>
                </a:solidFill>
              </a:rPr>
              <a:t>-a </a:t>
            </a:r>
            <a:r>
              <a:rPr lang="en-US" sz="2000" dirty="0" err="1" smtClean="0">
                <a:solidFill>
                  <a:srgbClr val="FFFF00"/>
                </a:solidFill>
              </a:rPr>
              <a:t>avut</a:t>
            </a:r>
            <a:r>
              <a:rPr lang="en-US" sz="2000" dirty="0" smtClean="0">
                <a:solidFill>
                  <a:srgbClr val="FFFF00"/>
                </a:solidFill>
              </a:rPr>
              <a:t> ca </a:t>
            </a:r>
            <a:r>
              <a:rPr lang="en-US" sz="2000" dirty="0" err="1" smtClean="0">
                <a:solidFill>
                  <a:srgbClr val="FFFF00"/>
                </a:solidFill>
              </a:rPr>
              <a:t>profesor</a:t>
            </a:r>
            <a:r>
              <a:rPr lang="en-US" sz="2000" dirty="0" smtClean="0">
                <a:solidFill>
                  <a:srgbClr val="FFFF00"/>
                </a:solidFill>
              </a:rPr>
              <a:t> </a:t>
            </a:r>
            <a:r>
              <a:rPr lang="en-US" sz="2000" dirty="0" err="1" smtClean="0">
                <a:solidFill>
                  <a:srgbClr val="FFFF00"/>
                </a:solidFill>
              </a:rPr>
              <a:t>pe</a:t>
            </a:r>
            <a:r>
              <a:rPr lang="en-US" sz="2000" dirty="0" smtClean="0">
                <a:solidFill>
                  <a:srgbClr val="FFFF00"/>
                </a:solidFill>
              </a:rPr>
              <a:t> Michael </a:t>
            </a:r>
            <a:r>
              <a:rPr lang="en-US" sz="2000" dirty="0" err="1" smtClean="0">
                <a:solidFill>
                  <a:srgbClr val="FFFF00"/>
                </a:solidFill>
              </a:rPr>
              <a:t>Maestlin</a:t>
            </a:r>
            <a:r>
              <a:rPr lang="en-US" sz="2000" dirty="0" smtClean="0">
                <a:solidFill>
                  <a:srgbClr val="FFFF00"/>
                </a:solidFill>
              </a:rPr>
              <a:t> care era un </a:t>
            </a:r>
            <a:r>
              <a:rPr lang="en-US" sz="2000" dirty="0" err="1" smtClean="0">
                <a:solidFill>
                  <a:srgbClr val="FFFF00"/>
                </a:solidFill>
              </a:rPr>
              <a:t>aparator</a:t>
            </a:r>
            <a:r>
              <a:rPr lang="en-US" sz="2000" dirty="0" smtClean="0">
                <a:solidFill>
                  <a:srgbClr val="FFFF00"/>
                </a:solidFill>
              </a:rPr>
              <a:t> al </a:t>
            </a:r>
            <a:r>
              <a:rPr lang="en-US" sz="2000" dirty="0" err="1" smtClean="0">
                <a:solidFill>
                  <a:srgbClr val="FFFF00"/>
                </a:solidFill>
              </a:rPr>
              <a:t>teoriei</a:t>
            </a:r>
            <a:r>
              <a:rPr lang="en-US" sz="2000" dirty="0" smtClean="0">
                <a:solidFill>
                  <a:srgbClr val="FFFF00"/>
                </a:solidFill>
              </a:rPr>
              <a:t> </a:t>
            </a:r>
            <a:r>
              <a:rPr lang="en-US" sz="2000" dirty="0" err="1" smtClean="0">
                <a:solidFill>
                  <a:srgbClr val="FFFF00"/>
                </a:solidFill>
              </a:rPr>
              <a:t>heliocentriste</a:t>
            </a:r>
            <a:r>
              <a:rPr lang="en-US" sz="2000" dirty="0" smtClean="0">
                <a:solidFill>
                  <a:srgbClr val="FFFF00"/>
                </a:solidFill>
              </a:rPr>
              <a:t> a </a:t>
            </a:r>
            <a:r>
              <a:rPr lang="en-US" sz="2000" dirty="0" err="1" smtClean="0">
                <a:solidFill>
                  <a:srgbClr val="FFFF00"/>
                </a:solidFill>
              </a:rPr>
              <a:t>lui</a:t>
            </a:r>
            <a:r>
              <a:rPr lang="en-US" sz="2000" dirty="0" smtClean="0">
                <a:solidFill>
                  <a:srgbClr val="FFFF00"/>
                </a:solidFill>
              </a:rPr>
              <a:t> </a:t>
            </a:r>
            <a:r>
              <a:rPr lang="en-US" sz="2000" dirty="0" err="1" smtClean="0">
                <a:solidFill>
                  <a:srgbClr val="FFFF00"/>
                </a:solidFill>
              </a:rPr>
              <a:t>Copernic</a:t>
            </a:r>
            <a:r>
              <a:rPr lang="en-US" sz="2000" dirty="0" smtClean="0">
                <a:solidFill>
                  <a:srgbClr val="FFFF00"/>
                </a:solidFill>
              </a:rPr>
              <a:t>. Initial, el </a:t>
            </a:r>
            <a:r>
              <a:rPr lang="en-US" sz="2000" dirty="0" err="1" smtClean="0">
                <a:solidFill>
                  <a:srgbClr val="FFFF00"/>
                </a:solidFill>
              </a:rPr>
              <a:t>si</a:t>
            </a:r>
            <a:r>
              <a:rPr lang="en-US" sz="2000" dirty="0" smtClean="0">
                <a:solidFill>
                  <a:srgbClr val="FFFF00"/>
                </a:solidFill>
              </a:rPr>
              <a:t>-a </a:t>
            </a:r>
            <a:r>
              <a:rPr lang="en-US" sz="2000" dirty="0" err="1" smtClean="0">
                <a:solidFill>
                  <a:srgbClr val="FFFF00"/>
                </a:solidFill>
              </a:rPr>
              <a:t>dorit</a:t>
            </a:r>
            <a:r>
              <a:rPr lang="en-US" sz="2000" dirty="0" smtClean="0">
                <a:solidFill>
                  <a:srgbClr val="FFFF00"/>
                </a:solidFill>
              </a:rPr>
              <a:t> </a:t>
            </a:r>
            <a:r>
              <a:rPr lang="en-US" sz="2000" dirty="0" err="1" smtClean="0">
                <a:solidFill>
                  <a:srgbClr val="FFFF00"/>
                </a:solidFill>
              </a:rPr>
              <a:t>sa</a:t>
            </a:r>
            <a:r>
              <a:rPr lang="en-US" sz="2000" dirty="0" smtClean="0">
                <a:solidFill>
                  <a:srgbClr val="FFFF00"/>
                </a:solidFill>
              </a:rPr>
              <a:t> </a:t>
            </a:r>
            <a:r>
              <a:rPr lang="en-US" sz="2000" dirty="0" err="1" smtClean="0">
                <a:solidFill>
                  <a:srgbClr val="FFFF00"/>
                </a:solidFill>
              </a:rPr>
              <a:t>devina</a:t>
            </a:r>
            <a:r>
              <a:rPr lang="en-US" sz="2000" dirty="0" smtClean="0">
                <a:solidFill>
                  <a:srgbClr val="FFFF00"/>
                </a:solidFill>
              </a:rPr>
              <a:t> </a:t>
            </a:r>
            <a:r>
              <a:rPr lang="en-US" sz="2000" dirty="0" err="1" smtClean="0">
                <a:solidFill>
                  <a:srgbClr val="FFFF00"/>
                </a:solidFill>
              </a:rPr>
              <a:t>preot</a:t>
            </a:r>
            <a:r>
              <a:rPr lang="en-US" sz="2000" dirty="0" smtClean="0">
                <a:solidFill>
                  <a:srgbClr val="FFFF00"/>
                </a:solidFill>
              </a:rPr>
              <a:t> protestant, </a:t>
            </a:r>
            <a:r>
              <a:rPr lang="en-US" sz="2000" dirty="0" err="1" smtClean="0">
                <a:solidFill>
                  <a:srgbClr val="FFFF00"/>
                </a:solidFill>
              </a:rPr>
              <a:t>dar</a:t>
            </a:r>
            <a:r>
              <a:rPr lang="en-US" sz="2000" dirty="0" smtClean="0">
                <a:solidFill>
                  <a:srgbClr val="FFFF00"/>
                </a:solidFill>
              </a:rPr>
              <a:t> </a:t>
            </a:r>
            <a:r>
              <a:rPr lang="en-US" sz="2000" dirty="0" err="1" smtClean="0">
                <a:solidFill>
                  <a:srgbClr val="FFFF00"/>
                </a:solidFill>
              </a:rPr>
              <a:t>datorita</a:t>
            </a:r>
            <a:r>
              <a:rPr lang="en-US" sz="2000" dirty="0" smtClean="0">
                <a:solidFill>
                  <a:srgbClr val="FFFF00"/>
                </a:solidFill>
              </a:rPr>
              <a:t> </a:t>
            </a:r>
            <a:r>
              <a:rPr lang="en-US" sz="2000" dirty="0" err="1" smtClean="0">
                <a:solidFill>
                  <a:srgbClr val="FFFF00"/>
                </a:solidFill>
              </a:rPr>
              <a:t>inclinatiei</a:t>
            </a:r>
            <a:r>
              <a:rPr lang="en-US" sz="2000" dirty="0" smtClean="0">
                <a:solidFill>
                  <a:srgbClr val="FFFF00"/>
                </a:solidFill>
              </a:rPr>
              <a:t> sale </a:t>
            </a:r>
            <a:r>
              <a:rPr lang="en-US" sz="2000" dirty="0" err="1" smtClean="0">
                <a:solidFill>
                  <a:srgbClr val="FFFF00"/>
                </a:solidFill>
              </a:rPr>
              <a:t>spre</a:t>
            </a:r>
            <a:r>
              <a:rPr lang="en-US" sz="2000" dirty="0" smtClean="0">
                <a:solidFill>
                  <a:srgbClr val="FFFF00"/>
                </a:solidFill>
              </a:rPr>
              <a:t> </a:t>
            </a:r>
            <a:r>
              <a:rPr lang="en-US" sz="2000" dirty="0" err="1" smtClean="0">
                <a:solidFill>
                  <a:srgbClr val="FFFF00"/>
                </a:solidFill>
              </a:rPr>
              <a:t>matematica</a:t>
            </a:r>
            <a:r>
              <a:rPr lang="en-US" sz="2000" dirty="0" smtClean="0">
                <a:solidFill>
                  <a:srgbClr val="FFFF00"/>
                </a:solidFill>
              </a:rPr>
              <a:t> a </a:t>
            </a:r>
            <a:r>
              <a:rPr lang="en-US" sz="2000" dirty="0" err="1" smtClean="0">
                <a:solidFill>
                  <a:srgbClr val="FFFF00"/>
                </a:solidFill>
              </a:rPr>
              <a:t>acceptat</a:t>
            </a:r>
            <a:r>
              <a:rPr lang="en-US" sz="2000" dirty="0" smtClean="0">
                <a:solidFill>
                  <a:srgbClr val="FFFF00"/>
                </a:solidFill>
              </a:rPr>
              <a:t> </a:t>
            </a:r>
            <a:r>
              <a:rPr lang="en-US" sz="2000" dirty="0" err="1" smtClean="0">
                <a:solidFill>
                  <a:srgbClr val="FFFF00"/>
                </a:solidFill>
              </a:rPr>
              <a:t>functia</a:t>
            </a:r>
            <a:r>
              <a:rPr lang="en-US" sz="2000" dirty="0" smtClean="0">
                <a:solidFill>
                  <a:srgbClr val="FFFF00"/>
                </a:solidFill>
              </a:rPr>
              <a:t> de professor de </a:t>
            </a:r>
            <a:r>
              <a:rPr lang="en-US" sz="2000" dirty="0" err="1" smtClean="0">
                <a:solidFill>
                  <a:srgbClr val="FFFF00"/>
                </a:solidFill>
              </a:rPr>
              <a:t>matematica</a:t>
            </a:r>
            <a:r>
              <a:rPr lang="en-US" sz="2000" dirty="0" smtClean="0">
                <a:solidFill>
                  <a:srgbClr val="FFFF00"/>
                </a:solidFill>
              </a:rPr>
              <a:t> </a:t>
            </a:r>
            <a:r>
              <a:rPr lang="en-US" sz="2000" dirty="0" err="1" smtClean="0">
                <a:solidFill>
                  <a:srgbClr val="FFFF00"/>
                </a:solidFill>
              </a:rPr>
              <a:t>si</a:t>
            </a:r>
            <a:r>
              <a:rPr lang="en-US" sz="2000" dirty="0" smtClean="0">
                <a:solidFill>
                  <a:srgbClr val="FFFF00"/>
                </a:solidFill>
              </a:rPr>
              <a:t> </a:t>
            </a:r>
            <a:r>
              <a:rPr lang="en-US" sz="2000" dirty="0" err="1" smtClean="0">
                <a:solidFill>
                  <a:srgbClr val="FFFF00"/>
                </a:solidFill>
              </a:rPr>
              <a:t>astronomie</a:t>
            </a:r>
            <a:r>
              <a:rPr lang="en-US" sz="2000" dirty="0" smtClean="0">
                <a:solidFill>
                  <a:srgbClr val="FFFF00"/>
                </a:solidFill>
              </a:rPr>
              <a:t> la </a:t>
            </a:r>
            <a:r>
              <a:rPr lang="en-US" sz="2000" dirty="0" err="1" smtClean="0">
                <a:solidFill>
                  <a:srgbClr val="FFFF00"/>
                </a:solidFill>
              </a:rPr>
              <a:t>Univestitatea</a:t>
            </a:r>
            <a:r>
              <a:rPr lang="en-US" sz="2000" dirty="0" smtClean="0">
                <a:solidFill>
                  <a:srgbClr val="FFFF00"/>
                </a:solidFill>
              </a:rPr>
              <a:t> din Graz, Austria.</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Galilei si Kepler\andreeakeplerinside.jpg"/>
          <p:cNvPicPr>
            <a:picLocks noChangeAspect="1" noChangeArrowheads="1"/>
          </p:cNvPicPr>
          <p:nvPr/>
        </p:nvPicPr>
        <p:blipFill>
          <a:blip r:embed="rId2"/>
          <a:srcRect/>
          <a:stretch>
            <a:fillRect/>
          </a:stretch>
        </p:blipFill>
        <p:spPr bwMode="auto">
          <a:xfrm>
            <a:off x="0" y="698500"/>
            <a:ext cx="9144000" cy="5334000"/>
          </a:xfrm>
          <a:prstGeom prst="rect">
            <a:avLst/>
          </a:prstGeom>
          <a:noFill/>
        </p:spPr>
      </p:pic>
      <p:sp>
        <p:nvSpPr>
          <p:cNvPr id="3" name="Content Placeholder 2"/>
          <p:cNvSpPr>
            <a:spLocks noGrp="1"/>
          </p:cNvSpPr>
          <p:nvPr>
            <p:ph idx="1"/>
          </p:nvPr>
        </p:nvSpPr>
        <p:spPr/>
        <p:txBody>
          <a:bodyPr>
            <a:normAutofit fontScale="85000" lnSpcReduction="10000"/>
          </a:bodyPr>
          <a:lstStyle/>
          <a:p>
            <a:pPr>
              <a:buNone/>
            </a:pPr>
            <a:r>
              <a:rPr lang="en-US" dirty="0" err="1" smtClean="0">
                <a:solidFill>
                  <a:srgbClr val="FFFF00"/>
                </a:solidFill>
              </a:rPr>
              <a:t>În</a:t>
            </a:r>
            <a:r>
              <a:rPr lang="en-US" dirty="0" smtClean="0">
                <a:solidFill>
                  <a:srgbClr val="FFFF00"/>
                </a:solidFill>
              </a:rPr>
              <a:t> </a:t>
            </a:r>
            <a:r>
              <a:rPr lang="en-US" dirty="0" err="1" smtClean="0">
                <a:solidFill>
                  <a:srgbClr val="FFFF00"/>
                </a:solidFill>
              </a:rPr>
              <a:t>astronomie</a:t>
            </a:r>
            <a:r>
              <a:rPr lang="en-US" dirty="0" smtClean="0">
                <a:solidFill>
                  <a:srgbClr val="FFFF00"/>
                </a:solidFill>
              </a:rPr>
              <a:t>, </a:t>
            </a:r>
            <a:r>
              <a:rPr lang="en-US" dirty="0" err="1" smtClean="0">
                <a:solidFill>
                  <a:srgbClr val="FFFF00"/>
                </a:solidFill>
              </a:rPr>
              <a:t>legile</a:t>
            </a:r>
            <a:r>
              <a:rPr lang="en-US" dirty="0" smtClean="0">
                <a:solidFill>
                  <a:srgbClr val="FFFF00"/>
                </a:solidFill>
              </a:rPr>
              <a:t> </a:t>
            </a:r>
            <a:r>
              <a:rPr lang="en-US" dirty="0" err="1" smtClean="0">
                <a:solidFill>
                  <a:srgbClr val="FFFF00"/>
                </a:solidFill>
              </a:rPr>
              <a:t>lui</a:t>
            </a:r>
            <a:r>
              <a:rPr lang="en-US" dirty="0" smtClean="0">
                <a:solidFill>
                  <a:srgbClr val="FFFF00"/>
                </a:solidFill>
              </a:rPr>
              <a:t> </a:t>
            </a:r>
            <a:r>
              <a:rPr lang="en-US" dirty="0" err="1" smtClean="0">
                <a:solidFill>
                  <a:srgbClr val="FFFF00"/>
                </a:solidFill>
              </a:rPr>
              <a:t>Kepler</a:t>
            </a:r>
            <a:r>
              <a:rPr lang="en-US" dirty="0" smtClean="0">
                <a:solidFill>
                  <a:srgbClr val="FFFF00"/>
                </a:solidFill>
              </a:rPr>
              <a:t> </a:t>
            </a:r>
            <a:r>
              <a:rPr lang="en-US" dirty="0" err="1" smtClean="0">
                <a:solidFill>
                  <a:srgbClr val="FFFF00"/>
                </a:solidFill>
              </a:rPr>
              <a:t>descriu</a:t>
            </a:r>
            <a:r>
              <a:rPr lang="en-US" dirty="0" smtClean="0">
                <a:solidFill>
                  <a:srgbClr val="FFFF00"/>
                </a:solidFill>
              </a:rPr>
              <a:t> </a:t>
            </a:r>
            <a:r>
              <a:rPr lang="en-US" dirty="0" err="1" smtClean="0">
                <a:solidFill>
                  <a:srgbClr val="FFFF00"/>
                </a:solidFill>
              </a:rPr>
              <a:t>miscarile</a:t>
            </a:r>
            <a:r>
              <a:rPr lang="en-US" dirty="0" smtClean="0">
                <a:solidFill>
                  <a:srgbClr val="FFFF00"/>
                </a:solidFill>
              </a:rPr>
              <a:t> </a:t>
            </a:r>
            <a:r>
              <a:rPr lang="en-US" dirty="0" err="1" smtClean="0">
                <a:solidFill>
                  <a:srgbClr val="FFFF00"/>
                </a:solidFill>
              </a:rPr>
              <a:t>planetelor</a:t>
            </a:r>
            <a:r>
              <a:rPr lang="en-US" dirty="0" smtClean="0">
                <a:solidFill>
                  <a:srgbClr val="FFFF00"/>
                </a:solidFill>
              </a:rPr>
              <a:t> </a:t>
            </a:r>
            <a:r>
              <a:rPr lang="en-US" dirty="0" err="1" smtClean="0">
                <a:solidFill>
                  <a:srgbClr val="FFFF00"/>
                </a:solidFill>
              </a:rPr>
              <a:t>în</a:t>
            </a:r>
            <a:r>
              <a:rPr lang="en-US" dirty="0" smtClean="0">
                <a:solidFill>
                  <a:srgbClr val="FFFF00"/>
                </a:solidFill>
              </a:rPr>
              <a:t> </a:t>
            </a:r>
            <a:r>
              <a:rPr lang="en-US" dirty="0" err="1" smtClean="0">
                <a:solidFill>
                  <a:srgbClr val="FFFF00"/>
                </a:solidFill>
              </a:rPr>
              <a:t>jurul</a:t>
            </a:r>
            <a:r>
              <a:rPr lang="en-US" dirty="0" smtClean="0">
                <a:solidFill>
                  <a:srgbClr val="FFFF00"/>
                </a:solidFill>
              </a:rPr>
              <a:t> </a:t>
            </a:r>
            <a:r>
              <a:rPr lang="en-US" dirty="0" err="1" smtClean="0">
                <a:solidFill>
                  <a:srgbClr val="FFFF00"/>
                </a:solidFill>
              </a:rPr>
              <a:t>soarelui</a:t>
            </a:r>
            <a:r>
              <a:rPr lang="en-US" dirty="0" smtClean="0">
                <a:solidFill>
                  <a:srgbClr val="FFFF00"/>
                </a:solidFill>
              </a:rPr>
              <a:t> . </a:t>
            </a:r>
            <a:r>
              <a:rPr lang="en-US" dirty="0" err="1" smtClean="0">
                <a:solidFill>
                  <a:srgbClr val="FFFF00"/>
                </a:solidFill>
              </a:rPr>
              <a:t>Cele</a:t>
            </a:r>
            <a:r>
              <a:rPr lang="en-US" dirty="0" smtClean="0">
                <a:solidFill>
                  <a:srgbClr val="FFFF00"/>
                </a:solidFill>
              </a:rPr>
              <a:t> </a:t>
            </a:r>
            <a:r>
              <a:rPr lang="en-US" dirty="0" err="1" smtClean="0">
                <a:solidFill>
                  <a:srgbClr val="FFFF00"/>
                </a:solidFill>
              </a:rPr>
              <a:t>trei</a:t>
            </a:r>
            <a:r>
              <a:rPr lang="en-US" dirty="0" smtClean="0">
                <a:solidFill>
                  <a:srgbClr val="FFFF00"/>
                </a:solidFill>
              </a:rPr>
              <a:t> </a:t>
            </a:r>
            <a:r>
              <a:rPr lang="en-US" dirty="0" err="1" smtClean="0">
                <a:solidFill>
                  <a:srgbClr val="FFFF00"/>
                </a:solidFill>
              </a:rPr>
              <a:t>legi</a:t>
            </a:r>
            <a:r>
              <a:rPr lang="en-US" dirty="0" smtClean="0">
                <a:solidFill>
                  <a:srgbClr val="FFFF00"/>
                </a:solidFill>
              </a:rPr>
              <a:t> au </a:t>
            </a:r>
            <a:r>
              <a:rPr lang="en-US" dirty="0" err="1" smtClean="0">
                <a:solidFill>
                  <a:srgbClr val="FFFF00"/>
                </a:solidFill>
              </a:rPr>
              <a:t>fost</a:t>
            </a:r>
            <a:r>
              <a:rPr lang="en-US" dirty="0" smtClean="0">
                <a:solidFill>
                  <a:srgbClr val="FFFF00"/>
                </a:solidFill>
              </a:rPr>
              <a:t> </a:t>
            </a:r>
            <a:r>
              <a:rPr lang="en-US" dirty="0" err="1" smtClean="0">
                <a:solidFill>
                  <a:srgbClr val="FFFF00"/>
                </a:solidFill>
              </a:rPr>
              <a:t>enuntate</a:t>
            </a:r>
            <a:r>
              <a:rPr lang="en-US" dirty="0" smtClean="0">
                <a:solidFill>
                  <a:srgbClr val="FFFF00"/>
                </a:solidFill>
              </a:rPr>
              <a:t> la </a:t>
            </a:r>
            <a:r>
              <a:rPr lang="en-US" dirty="0" err="1">
                <a:solidFill>
                  <a:srgbClr val="FFFF00"/>
                </a:solidFill>
              </a:rPr>
              <a:t>i</a:t>
            </a:r>
            <a:r>
              <a:rPr lang="en-US" dirty="0" err="1" smtClean="0">
                <a:solidFill>
                  <a:srgbClr val="FFFF00"/>
                </a:solidFill>
              </a:rPr>
              <a:t>nceputul</a:t>
            </a:r>
            <a:r>
              <a:rPr lang="en-US" dirty="0" smtClean="0">
                <a:solidFill>
                  <a:srgbClr val="FFFF00"/>
                </a:solidFill>
              </a:rPr>
              <a:t> </a:t>
            </a:r>
            <a:r>
              <a:rPr lang="en-US" dirty="0" err="1" smtClean="0">
                <a:solidFill>
                  <a:srgbClr val="FFFF00"/>
                </a:solidFill>
              </a:rPr>
              <a:t>secolului</a:t>
            </a:r>
            <a:r>
              <a:rPr lang="en-US" dirty="0" smtClean="0">
                <a:solidFill>
                  <a:srgbClr val="FFFF00"/>
                </a:solidFill>
              </a:rPr>
              <a:t> al XVII-lea de </a:t>
            </a:r>
            <a:r>
              <a:rPr lang="en-US" dirty="0" err="1" smtClean="0">
                <a:solidFill>
                  <a:srgbClr val="FFFF00"/>
                </a:solidFill>
              </a:rPr>
              <a:t>astronomul</a:t>
            </a:r>
            <a:r>
              <a:rPr lang="en-US" dirty="0" smtClean="0">
                <a:solidFill>
                  <a:srgbClr val="FFFF00"/>
                </a:solidFill>
              </a:rPr>
              <a:t> </a:t>
            </a:r>
            <a:r>
              <a:rPr lang="en-US" dirty="0" err="1" smtClean="0">
                <a:solidFill>
                  <a:srgbClr val="FFFF00"/>
                </a:solidFill>
              </a:rPr>
              <a:t>german</a:t>
            </a:r>
            <a:r>
              <a:rPr lang="en-US" dirty="0" smtClean="0">
                <a:solidFill>
                  <a:srgbClr val="FFFF00"/>
                </a:solidFill>
              </a:rPr>
              <a:t> Johannes </a:t>
            </a:r>
            <a:r>
              <a:rPr lang="en-US" dirty="0" err="1" smtClean="0">
                <a:solidFill>
                  <a:srgbClr val="FFFF00"/>
                </a:solidFill>
              </a:rPr>
              <a:t>Kepler</a:t>
            </a:r>
            <a:r>
              <a:rPr lang="en-US" dirty="0" smtClean="0">
                <a:solidFill>
                  <a:srgbClr val="FFFF00"/>
                </a:solidFill>
              </a:rPr>
              <a:t>, </a:t>
            </a:r>
            <a:r>
              <a:rPr lang="en-US" dirty="0" err="1" smtClean="0">
                <a:solidFill>
                  <a:srgbClr val="FFFF00"/>
                </a:solidFill>
              </a:rPr>
              <a:t>utilizand</a:t>
            </a:r>
            <a:r>
              <a:rPr lang="en-US" dirty="0" smtClean="0">
                <a:solidFill>
                  <a:srgbClr val="FFFF00"/>
                </a:solidFill>
              </a:rPr>
              <a:t> </a:t>
            </a:r>
            <a:r>
              <a:rPr lang="en-US" dirty="0" err="1" smtClean="0">
                <a:solidFill>
                  <a:srgbClr val="FFFF00"/>
                </a:solidFill>
              </a:rPr>
              <a:t>observatiile</a:t>
            </a:r>
            <a:r>
              <a:rPr lang="en-US" dirty="0" smtClean="0">
                <a:solidFill>
                  <a:srgbClr val="FFFF00"/>
                </a:solidFill>
              </a:rPr>
              <a:t> </a:t>
            </a:r>
            <a:r>
              <a:rPr lang="en-US" dirty="0" err="1" smtClean="0">
                <a:solidFill>
                  <a:srgbClr val="FFFF00"/>
                </a:solidFill>
              </a:rPr>
              <a:t>facute</a:t>
            </a:r>
            <a:r>
              <a:rPr lang="en-US" dirty="0" smtClean="0">
                <a:solidFill>
                  <a:srgbClr val="FFFF00"/>
                </a:solidFill>
              </a:rPr>
              <a:t> de </a:t>
            </a:r>
            <a:r>
              <a:rPr lang="en-US" dirty="0" err="1" smtClean="0">
                <a:solidFill>
                  <a:srgbClr val="FFFF00"/>
                </a:solidFill>
              </a:rPr>
              <a:t>astronomul</a:t>
            </a:r>
            <a:r>
              <a:rPr lang="en-US" dirty="0" smtClean="0">
                <a:solidFill>
                  <a:srgbClr val="FFFF00"/>
                </a:solidFill>
              </a:rPr>
              <a:t> </a:t>
            </a:r>
            <a:r>
              <a:rPr lang="en-US" dirty="0" err="1" smtClean="0">
                <a:solidFill>
                  <a:srgbClr val="FFFF00"/>
                </a:solidFill>
              </a:rPr>
              <a:t>danez</a:t>
            </a:r>
            <a:r>
              <a:rPr lang="en-US" dirty="0" smtClean="0">
                <a:solidFill>
                  <a:srgbClr val="FFFF00"/>
                </a:solidFill>
              </a:rPr>
              <a:t> </a:t>
            </a:r>
            <a:r>
              <a:rPr lang="en-US" dirty="0" err="1" smtClean="0">
                <a:solidFill>
                  <a:srgbClr val="FFFF00"/>
                </a:solidFill>
              </a:rPr>
              <a:t>Tycho</a:t>
            </a:r>
            <a:r>
              <a:rPr lang="en-US" dirty="0" smtClean="0">
                <a:solidFill>
                  <a:srgbClr val="FFFF00"/>
                </a:solidFill>
              </a:rPr>
              <a:t> Brahe </a:t>
            </a:r>
            <a:r>
              <a:rPr lang="en-US" dirty="0" err="1" smtClean="0">
                <a:solidFill>
                  <a:srgbClr val="FFFF00"/>
                </a:solidFill>
              </a:rPr>
              <a:t>asupra</a:t>
            </a:r>
            <a:r>
              <a:rPr lang="en-US" dirty="0" smtClean="0">
                <a:solidFill>
                  <a:srgbClr val="FFFF00"/>
                </a:solidFill>
              </a:rPr>
              <a:t> </a:t>
            </a:r>
            <a:r>
              <a:rPr lang="en-US" dirty="0" err="1" smtClean="0">
                <a:solidFill>
                  <a:srgbClr val="FFFF00"/>
                </a:solidFill>
              </a:rPr>
              <a:t>orbitei</a:t>
            </a:r>
            <a:r>
              <a:rPr lang="en-US" dirty="0" smtClean="0">
                <a:solidFill>
                  <a:srgbClr val="FFFF00"/>
                </a:solidFill>
              </a:rPr>
              <a:t> </a:t>
            </a:r>
            <a:r>
              <a:rPr lang="en-US" dirty="0" err="1" smtClean="0">
                <a:solidFill>
                  <a:srgbClr val="FFFF00"/>
                </a:solidFill>
              </a:rPr>
              <a:t>planetei</a:t>
            </a:r>
            <a:r>
              <a:rPr lang="en-US" dirty="0" smtClean="0">
                <a:solidFill>
                  <a:srgbClr val="FFFF00"/>
                </a:solidFill>
              </a:rPr>
              <a:t> </a:t>
            </a:r>
            <a:r>
              <a:rPr lang="en-US" dirty="0" err="1" smtClean="0">
                <a:solidFill>
                  <a:srgbClr val="FFFF00"/>
                </a:solidFill>
              </a:rPr>
              <a:t>Marte</a:t>
            </a:r>
            <a:r>
              <a:rPr lang="en-US" dirty="0" smtClean="0">
                <a:solidFill>
                  <a:srgbClr val="FFFF00"/>
                </a:solidFill>
              </a:rPr>
              <a:t>. </a:t>
            </a:r>
            <a:r>
              <a:rPr lang="en-US" dirty="0" err="1" smtClean="0">
                <a:solidFill>
                  <a:srgbClr val="FFFF00"/>
                </a:solidFill>
              </a:rPr>
              <a:t>Primele</a:t>
            </a:r>
            <a:r>
              <a:rPr lang="en-US" dirty="0" smtClean="0">
                <a:solidFill>
                  <a:srgbClr val="FFFF00"/>
                </a:solidFill>
              </a:rPr>
              <a:t> </a:t>
            </a:r>
            <a:r>
              <a:rPr lang="en-US" dirty="0" err="1" smtClean="0">
                <a:solidFill>
                  <a:srgbClr val="FFFF00"/>
                </a:solidFill>
              </a:rPr>
              <a:t>doua</a:t>
            </a:r>
            <a:r>
              <a:rPr lang="en-US" dirty="0" smtClean="0">
                <a:solidFill>
                  <a:srgbClr val="FFFF00"/>
                </a:solidFill>
              </a:rPr>
              <a:t> </a:t>
            </a:r>
            <a:r>
              <a:rPr lang="en-US" dirty="0" err="1" smtClean="0">
                <a:solidFill>
                  <a:srgbClr val="FFFF00"/>
                </a:solidFill>
              </a:rPr>
              <a:t>legi</a:t>
            </a:r>
            <a:r>
              <a:rPr lang="en-US" dirty="0" smtClean="0">
                <a:solidFill>
                  <a:srgbClr val="FFFF00"/>
                </a:solidFill>
              </a:rPr>
              <a:t> au </a:t>
            </a:r>
            <a:r>
              <a:rPr lang="en-US" dirty="0" err="1" smtClean="0">
                <a:solidFill>
                  <a:srgbClr val="FFFF00"/>
                </a:solidFill>
              </a:rPr>
              <a:t>fost</a:t>
            </a:r>
            <a:r>
              <a:rPr lang="en-US" dirty="0" smtClean="0">
                <a:solidFill>
                  <a:srgbClr val="FFFF00"/>
                </a:solidFill>
              </a:rPr>
              <a:t> </a:t>
            </a:r>
            <a:r>
              <a:rPr lang="en-US" dirty="0" err="1" smtClean="0">
                <a:solidFill>
                  <a:srgbClr val="FFFF00"/>
                </a:solidFill>
              </a:rPr>
              <a:t>publicate</a:t>
            </a:r>
            <a:r>
              <a:rPr lang="en-US" dirty="0" smtClean="0">
                <a:solidFill>
                  <a:srgbClr val="FFFF00"/>
                </a:solidFill>
              </a:rPr>
              <a:t> </a:t>
            </a:r>
            <a:r>
              <a:rPr lang="en-US" dirty="0" err="1" smtClean="0">
                <a:solidFill>
                  <a:srgbClr val="FFFF00"/>
                </a:solidFill>
              </a:rPr>
              <a:t>în</a:t>
            </a:r>
            <a:r>
              <a:rPr lang="en-US" dirty="0" smtClean="0">
                <a:solidFill>
                  <a:srgbClr val="FFFF00"/>
                </a:solidFill>
              </a:rPr>
              <a:t> 1609 </a:t>
            </a:r>
            <a:r>
              <a:rPr lang="en-US" dirty="0" err="1" smtClean="0">
                <a:solidFill>
                  <a:srgbClr val="FFFF00"/>
                </a:solidFill>
              </a:rPr>
              <a:t>în</a:t>
            </a:r>
            <a:r>
              <a:rPr lang="en-US" dirty="0" smtClean="0">
                <a:solidFill>
                  <a:srgbClr val="FFFF00"/>
                </a:solidFill>
              </a:rPr>
              <a:t> </a:t>
            </a:r>
            <a:r>
              <a:rPr lang="en-US" dirty="0" err="1" smtClean="0">
                <a:solidFill>
                  <a:srgbClr val="FFFF00"/>
                </a:solidFill>
              </a:rPr>
              <a:t>Astronomia</a:t>
            </a:r>
            <a:r>
              <a:rPr lang="en-US" dirty="0" smtClean="0">
                <a:solidFill>
                  <a:srgbClr val="FFFF00"/>
                </a:solidFill>
              </a:rPr>
              <a:t> nova, </a:t>
            </a:r>
            <a:r>
              <a:rPr lang="en-US" dirty="0" err="1" smtClean="0">
                <a:solidFill>
                  <a:srgbClr val="FFFF00"/>
                </a:solidFill>
              </a:rPr>
              <a:t>iar</a:t>
            </a:r>
            <a:r>
              <a:rPr lang="en-US" dirty="0" smtClean="0">
                <a:solidFill>
                  <a:srgbClr val="FFFF00"/>
                </a:solidFill>
              </a:rPr>
              <a:t> </a:t>
            </a:r>
            <a:r>
              <a:rPr lang="en-US" dirty="0" err="1" smtClean="0">
                <a:solidFill>
                  <a:srgbClr val="FFFF00"/>
                </a:solidFill>
              </a:rPr>
              <a:t>cea</a:t>
            </a:r>
            <a:r>
              <a:rPr lang="en-US" dirty="0" smtClean="0">
                <a:solidFill>
                  <a:srgbClr val="FFFF00"/>
                </a:solidFill>
              </a:rPr>
              <a:t> de-a </a:t>
            </a:r>
            <a:r>
              <a:rPr lang="en-US" dirty="0" err="1" smtClean="0">
                <a:solidFill>
                  <a:srgbClr val="FFFF00"/>
                </a:solidFill>
              </a:rPr>
              <a:t>treia</a:t>
            </a:r>
            <a:r>
              <a:rPr lang="en-US" dirty="0" smtClean="0">
                <a:solidFill>
                  <a:srgbClr val="FFFF00"/>
                </a:solidFill>
              </a:rPr>
              <a:t> </a:t>
            </a:r>
            <a:r>
              <a:rPr lang="en-US" dirty="0" err="1" smtClean="0">
                <a:solidFill>
                  <a:srgbClr val="FFFF00"/>
                </a:solidFill>
              </a:rPr>
              <a:t>în</a:t>
            </a:r>
            <a:r>
              <a:rPr lang="en-US" dirty="0" smtClean="0">
                <a:solidFill>
                  <a:srgbClr val="FFFF00"/>
                </a:solidFill>
              </a:rPr>
              <a:t> 1619 </a:t>
            </a:r>
            <a:r>
              <a:rPr lang="en-US" dirty="0" err="1" smtClean="0">
                <a:solidFill>
                  <a:srgbClr val="FFFF00"/>
                </a:solidFill>
              </a:rPr>
              <a:t>în</a:t>
            </a:r>
            <a:r>
              <a:rPr lang="en-US" dirty="0" smtClean="0">
                <a:solidFill>
                  <a:srgbClr val="FFFF00"/>
                </a:solidFill>
              </a:rPr>
              <a:t> </a:t>
            </a:r>
            <a:r>
              <a:rPr lang="en-US" dirty="0" err="1" smtClean="0">
                <a:solidFill>
                  <a:srgbClr val="FFFF00"/>
                </a:solidFill>
              </a:rPr>
              <a:t>lucrarea</a:t>
            </a:r>
            <a:r>
              <a:rPr lang="en-US" dirty="0" smtClean="0">
                <a:solidFill>
                  <a:srgbClr val="FFFF00"/>
                </a:solidFill>
              </a:rPr>
              <a:t> </a:t>
            </a:r>
            <a:r>
              <a:rPr lang="en-US" dirty="0" err="1" smtClean="0">
                <a:solidFill>
                  <a:srgbClr val="FFFF00"/>
                </a:solidFill>
              </a:rPr>
              <a:t>Harmonices</a:t>
            </a:r>
            <a:r>
              <a:rPr lang="en-US" dirty="0" smtClean="0">
                <a:solidFill>
                  <a:srgbClr val="FFFF00"/>
                </a:solidFill>
              </a:rPr>
              <a:t> mundi. </a:t>
            </a:r>
            <a:r>
              <a:rPr lang="en-US" dirty="0" err="1" smtClean="0">
                <a:solidFill>
                  <a:srgbClr val="FFFF00"/>
                </a:solidFill>
              </a:rPr>
              <a:t>Aceste</a:t>
            </a:r>
            <a:r>
              <a:rPr lang="en-US" dirty="0" smtClean="0">
                <a:solidFill>
                  <a:srgbClr val="FFFF00"/>
                </a:solidFill>
              </a:rPr>
              <a:t> </a:t>
            </a:r>
            <a:r>
              <a:rPr lang="en-US" dirty="0" err="1" smtClean="0">
                <a:solidFill>
                  <a:srgbClr val="FFFF00"/>
                </a:solidFill>
              </a:rPr>
              <a:t>teze</a:t>
            </a:r>
            <a:r>
              <a:rPr lang="en-US" dirty="0" smtClean="0">
                <a:solidFill>
                  <a:srgbClr val="FFFF00"/>
                </a:solidFill>
              </a:rPr>
              <a:t> au </a:t>
            </a:r>
            <a:r>
              <a:rPr lang="en-US" dirty="0" err="1" smtClean="0">
                <a:solidFill>
                  <a:srgbClr val="FFFF00"/>
                </a:solidFill>
              </a:rPr>
              <a:t>dus</a:t>
            </a:r>
            <a:r>
              <a:rPr lang="en-US" dirty="0" smtClean="0">
                <a:solidFill>
                  <a:srgbClr val="FFFF00"/>
                </a:solidFill>
              </a:rPr>
              <a:t> la </a:t>
            </a:r>
            <a:r>
              <a:rPr lang="en-US" dirty="0" err="1" smtClean="0">
                <a:solidFill>
                  <a:srgbClr val="FFFF00"/>
                </a:solidFill>
              </a:rPr>
              <a:t>ruperea</a:t>
            </a:r>
            <a:r>
              <a:rPr lang="en-US" dirty="0" smtClean="0">
                <a:solidFill>
                  <a:srgbClr val="FFFF00"/>
                </a:solidFill>
              </a:rPr>
              <a:t> </a:t>
            </a:r>
            <a:r>
              <a:rPr lang="en-US" dirty="0" err="1" smtClean="0">
                <a:solidFill>
                  <a:srgbClr val="FFFF00"/>
                </a:solidFill>
              </a:rPr>
              <a:t>definitiva</a:t>
            </a:r>
            <a:r>
              <a:rPr lang="en-US" dirty="0" smtClean="0">
                <a:solidFill>
                  <a:srgbClr val="FFFF00"/>
                </a:solidFill>
              </a:rPr>
              <a:t> de </a:t>
            </a:r>
            <a:r>
              <a:rPr lang="en-US" dirty="0" err="1" smtClean="0">
                <a:solidFill>
                  <a:srgbClr val="FFFF00"/>
                </a:solidFill>
              </a:rPr>
              <a:t>credinta</a:t>
            </a:r>
            <a:r>
              <a:rPr lang="en-US" dirty="0" smtClean="0">
                <a:solidFill>
                  <a:srgbClr val="FFFF00"/>
                </a:solidFill>
              </a:rPr>
              <a:t> </a:t>
            </a:r>
            <a:r>
              <a:rPr lang="en-US" dirty="0" err="1" smtClean="0">
                <a:solidFill>
                  <a:srgbClr val="FFFF00"/>
                </a:solidFill>
              </a:rPr>
              <a:t>ce</a:t>
            </a:r>
            <a:r>
              <a:rPr lang="en-US" dirty="0" smtClean="0">
                <a:solidFill>
                  <a:srgbClr val="FFFF00"/>
                </a:solidFill>
              </a:rPr>
              <a:t> </a:t>
            </a:r>
            <a:r>
              <a:rPr lang="en-US" dirty="0" err="1" smtClean="0">
                <a:solidFill>
                  <a:srgbClr val="FFFF00"/>
                </a:solidFill>
              </a:rPr>
              <a:t>durase</a:t>
            </a:r>
            <a:r>
              <a:rPr lang="en-US" dirty="0" smtClean="0">
                <a:solidFill>
                  <a:srgbClr val="FFFF00"/>
                </a:solidFill>
              </a:rPr>
              <a:t> </a:t>
            </a:r>
            <a:r>
              <a:rPr lang="en-US" dirty="0" err="1" smtClean="0">
                <a:solidFill>
                  <a:srgbClr val="FFFF00"/>
                </a:solidFill>
              </a:rPr>
              <a:t>timp</a:t>
            </a:r>
            <a:r>
              <a:rPr lang="en-US" dirty="0" smtClean="0">
                <a:solidFill>
                  <a:srgbClr val="FFFF00"/>
                </a:solidFill>
              </a:rPr>
              <a:t> de </a:t>
            </a:r>
            <a:r>
              <a:rPr lang="en-US" dirty="0" err="1" smtClean="0">
                <a:solidFill>
                  <a:srgbClr val="FFFF00"/>
                </a:solidFill>
              </a:rPr>
              <a:t>secole</a:t>
            </a:r>
            <a:r>
              <a:rPr lang="en-US" dirty="0" smtClean="0">
                <a:solidFill>
                  <a:srgbClr val="FFFF00"/>
                </a:solidFill>
              </a:rPr>
              <a:t>, conform </a:t>
            </a:r>
            <a:r>
              <a:rPr lang="en-US" dirty="0" err="1" smtClean="0">
                <a:solidFill>
                  <a:srgbClr val="FFFF00"/>
                </a:solidFill>
              </a:rPr>
              <a:t>careia</a:t>
            </a:r>
            <a:r>
              <a:rPr lang="en-US" dirty="0" smtClean="0">
                <a:solidFill>
                  <a:srgbClr val="FFFF00"/>
                </a:solidFill>
              </a:rPr>
              <a:t> </a:t>
            </a:r>
            <a:r>
              <a:rPr lang="en-US" dirty="0" err="1" smtClean="0">
                <a:solidFill>
                  <a:srgbClr val="FFFF00"/>
                </a:solidFill>
              </a:rPr>
              <a:t>planetele</a:t>
            </a:r>
            <a:r>
              <a:rPr lang="en-US" dirty="0" smtClean="0">
                <a:solidFill>
                  <a:srgbClr val="FFFF00"/>
                </a:solidFill>
              </a:rPr>
              <a:t> s-</a:t>
            </a:r>
            <a:r>
              <a:rPr lang="en-US" dirty="0" err="1" smtClean="0">
                <a:solidFill>
                  <a:srgbClr val="FFFF00"/>
                </a:solidFill>
              </a:rPr>
              <a:t>ar</a:t>
            </a:r>
            <a:r>
              <a:rPr lang="en-US" dirty="0" smtClean="0">
                <a:solidFill>
                  <a:srgbClr val="FFFF00"/>
                </a:solidFill>
              </a:rPr>
              <a:t> </a:t>
            </a:r>
            <a:r>
              <a:rPr lang="en-US" dirty="0" err="1" smtClean="0">
                <a:solidFill>
                  <a:srgbClr val="FFFF00"/>
                </a:solidFill>
              </a:rPr>
              <a:t>fi</a:t>
            </a:r>
            <a:r>
              <a:rPr lang="en-US" dirty="0" smtClean="0">
                <a:solidFill>
                  <a:srgbClr val="FFFF00"/>
                </a:solidFill>
              </a:rPr>
              <a:t> </a:t>
            </a:r>
            <a:r>
              <a:rPr lang="en-US" dirty="0" err="1" smtClean="0">
                <a:solidFill>
                  <a:srgbClr val="FFFF00"/>
                </a:solidFill>
              </a:rPr>
              <a:t>miscat</a:t>
            </a:r>
            <a:r>
              <a:rPr lang="en-US" dirty="0" smtClean="0">
                <a:solidFill>
                  <a:srgbClr val="FFFF00"/>
                </a:solidFill>
              </a:rPr>
              <a:t> </a:t>
            </a:r>
            <a:r>
              <a:rPr lang="en-US" dirty="0">
                <a:solidFill>
                  <a:srgbClr val="FFFF00"/>
                </a:solidFill>
              </a:rPr>
              <a:t>i</a:t>
            </a:r>
            <a:r>
              <a:rPr lang="en-US" dirty="0" smtClean="0">
                <a:solidFill>
                  <a:srgbClr val="FFFF00"/>
                </a:solidFill>
              </a:rPr>
              <a:t>n </a:t>
            </a:r>
            <a:r>
              <a:rPr lang="en-US" dirty="0" err="1" smtClean="0">
                <a:solidFill>
                  <a:srgbClr val="FFFF00"/>
                </a:solidFill>
              </a:rPr>
              <a:t>jurul</a:t>
            </a:r>
            <a:r>
              <a:rPr lang="en-US" dirty="0" smtClean="0">
                <a:solidFill>
                  <a:srgbClr val="FFFF00"/>
                </a:solidFill>
              </a:rPr>
              <a:t> </a:t>
            </a:r>
            <a:r>
              <a:rPr lang="en-US" dirty="0" err="1" smtClean="0">
                <a:solidFill>
                  <a:srgbClr val="FFFF00"/>
                </a:solidFill>
              </a:rPr>
              <a:t>soarelui</a:t>
            </a:r>
            <a:r>
              <a:rPr lang="en-US" dirty="0" smtClean="0">
                <a:solidFill>
                  <a:srgbClr val="FFFF00"/>
                </a:solidFill>
              </a:rPr>
              <a:t> </a:t>
            </a:r>
            <a:r>
              <a:rPr lang="en-US" dirty="0" err="1" smtClean="0">
                <a:solidFill>
                  <a:srgbClr val="FFFF00"/>
                </a:solidFill>
              </a:rPr>
              <a:t>pe</a:t>
            </a:r>
            <a:r>
              <a:rPr lang="en-US" dirty="0" smtClean="0">
                <a:solidFill>
                  <a:srgbClr val="FFFF00"/>
                </a:solidFill>
              </a:rPr>
              <a:t> </a:t>
            </a:r>
            <a:r>
              <a:rPr lang="en-US" dirty="0" err="1" smtClean="0">
                <a:solidFill>
                  <a:srgbClr val="FFFF00"/>
                </a:solidFill>
              </a:rPr>
              <a:t>traiectorii</a:t>
            </a:r>
            <a:r>
              <a:rPr lang="en-US" dirty="0" smtClean="0">
                <a:solidFill>
                  <a:srgbClr val="FFFF00"/>
                </a:solidFill>
              </a:rPr>
              <a:t> </a:t>
            </a:r>
            <a:r>
              <a:rPr lang="en-US" dirty="0" err="1" smtClean="0">
                <a:solidFill>
                  <a:srgbClr val="FFFF00"/>
                </a:solidFill>
              </a:rPr>
              <a:t>circulare</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049962"/>
          </a:xfrm>
        </p:spPr>
        <p:txBody>
          <a:bodyPr>
            <a:normAutofit fontScale="90000"/>
          </a:bodyPr>
          <a:lstStyle/>
          <a:p>
            <a:r>
              <a:rPr lang="en-US" sz="3200" dirty="0" smtClean="0"/>
              <a:t>Prima </a:t>
            </a:r>
            <a:r>
              <a:rPr lang="en-US" sz="3200" dirty="0" err="1" smtClean="0"/>
              <a:t>lege</a:t>
            </a:r>
            <a:r>
              <a:rPr lang="en-US" sz="3200" dirty="0" smtClean="0"/>
              <a:t>: „</a:t>
            </a:r>
            <a:r>
              <a:rPr lang="en-US" sz="3200" dirty="0" err="1" smtClean="0"/>
              <a:t>Planeta</a:t>
            </a:r>
            <a:r>
              <a:rPr lang="en-US" sz="3200" dirty="0" smtClean="0"/>
              <a:t> se </a:t>
            </a:r>
            <a:r>
              <a:rPr lang="en-US" sz="3200" dirty="0" err="1" smtClean="0"/>
              <a:t>misca</a:t>
            </a:r>
            <a:r>
              <a:rPr lang="en-US" sz="3200" dirty="0" smtClean="0"/>
              <a:t> </a:t>
            </a:r>
            <a:r>
              <a:rPr lang="en-US" sz="3200" dirty="0"/>
              <a:t>i</a:t>
            </a:r>
            <a:r>
              <a:rPr lang="en-US" sz="3200" dirty="0" smtClean="0"/>
              <a:t>n </a:t>
            </a:r>
            <a:r>
              <a:rPr lang="en-US" sz="3200" dirty="0" err="1" smtClean="0"/>
              <a:t>jurul</a:t>
            </a:r>
            <a:r>
              <a:rPr lang="en-US" sz="3200" dirty="0" smtClean="0"/>
              <a:t> </a:t>
            </a:r>
            <a:r>
              <a:rPr lang="en-US" sz="3200" dirty="0" err="1" smtClean="0"/>
              <a:t>stelei</a:t>
            </a:r>
            <a:r>
              <a:rPr lang="en-US" sz="3200" dirty="0" smtClean="0"/>
              <a:t> </a:t>
            </a:r>
            <a:r>
              <a:rPr lang="en-US" sz="3200" dirty="0" err="1" smtClean="0"/>
              <a:t>pe</a:t>
            </a:r>
            <a:r>
              <a:rPr lang="en-US" sz="3200" dirty="0" smtClean="0"/>
              <a:t> o </a:t>
            </a:r>
            <a:r>
              <a:rPr lang="en-US" sz="3200" dirty="0" err="1" smtClean="0"/>
              <a:t>orbita</a:t>
            </a:r>
            <a:r>
              <a:rPr lang="en-US" sz="3200" dirty="0" smtClean="0"/>
              <a:t> </a:t>
            </a:r>
            <a:r>
              <a:rPr lang="en-US" sz="3200" dirty="0" err="1" smtClean="0"/>
              <a:t>eliptica</a:t>
            </a:r>
            <a:r>
              <a:rPr lang="en-US" sz="3200" dirty="0" smtClean="0"/>
              <a:t>, </a:t>
            </a:r>
            <a:r>
              <a:rPr lang="en-US" sz="3200" dirty="0"/>
              <a:t>i</a:t>
            </a:r>
            <a:r>
              <a:rPr lang="en-US" sz="3200" dirty="0" smtClean="0"/>
              <a:t>n care </a:t>
            </a:r>
            <a:r>
              <a:rPr lang="en-US" sz="3200" dirty="0" err="1" smtClean="0"/>
              <a:t>steaua</a:t>
            </a:r>
            <a:r>
              <a:rPr lang="en-US" sz="3200" dirty="0" smtClean="0"/>
              <a:t> </a:t>
            </a:r>
            <a:r>
              <a:rPr lang="en-US" sz="3200" dirty="0" err="1" smtClean="0"/>
              <a:t>reprezinta</a:t>
            </a:r>
            <a:r>
              <a:rPr lang="en-US" sz="3200" dirty="0" smtClean="0"/>
              <a:t> </a:t>
            </a:r>
            <a:r>
              <a:rPr lang="en-US" sz="3200" dirty="0" err="1" smtClean="0"/>
              <a:t>unul</a:t>
            </a:r>
            <a:r>
              <a:rPr lang="en-US" sz="3200" dirty="0" smtClean="0"/>
              <a:t> din </a:t>
            </a:r>
            <a:r>
              <a:rPr lang="en-US" sz="3200" dirty="0" err="1" smtClean="0"/>
              <a:t>focare</a:t>
            </a:r>
            <a:r>
              <a:rPr lang="en-US" sz="3200" dirty="0" smtClean="0"/>
              <a:t>.”</a:t>
            </a:r>
            <a:br>
              <a:rPr lang="en-US" sz="3200" dirty="0" smtClean="0"/>
            </a:br>
            <a:r>
              <a:rPr lang="en-US" sz="3200" dirty="0" smtClean="0"/>
              <a:t> </a:t>
            </a:r>
            <a:r>
              <a:rPr lang="en-US" sz="3200" dirty="0" err="1" smtClean="0"/>
              <a:t>Astronomii</a:t>
            </a:r>
            <a:r>
              <a:rPr lang="en-US" sz="3200" dirty="0" smtClean="0"/>
              <a:t>, </a:t>
            </a:r>
            <a:r>
              <a:rPr lang="en-US" sz="3200" dirty="0" err="1" smtClean="0"/>
              <a:t>incepand</a:t>
            </a:r>
            <a:r>
              <a:rPr lang="en-US" sz="3200" dirty="0" smtClean="0"/>
              <a:t> de la </a:t>
            </a:r>
            <a:r>
              <a:rPr lang="en-US" sz="3200" dirty="0" err="1" smtClean="0"/>
              <a:t>Ptolemeu</a:t>
            </a:r>
            <a:r>
              <a:rPr lang="en-US" sz="3200" dirty="0" smtClean="0"/>
              <a:t> </a:t>
            </a:r>
            <a:r>
              <a:rPr lang="en-US" sz="3200" dirty="0" err="1" smtClean="0"/>
              <a:t>pana</a:t>
            </a:r>
            <a:r>
              <a:rPr lang="en-US" sz="3200" dirty="0" smtClean="0"/>
              <a:t> la </a:t>
            </a:r>
            <a:r>
              <a:rPr lang="en-US" sz="3200" dirty="0" err="1" smtClean="0"/>
              <a:t>Nicolaus</a:t>
            </a:r>
            <a:r>
              <a:rPr lang="en-US" sz="3200" dirty="0" smtClean="0"/>
              <a:t> </a:t>
            </a:r>
            <a:r>
              <a:rPr lang="en-US" sz="3200" dirty="0" err="1" smtClean="0"/>
              <a:t>Copernic</a:t>
            </a:r>
            <a:r>
              <a:rPr lang="en-US" sz="3200" dirty="0" smtClean="0"/>
              <a:t>, </a:t>
            </a:r>
            <a:r>
              <a:rPr lang="en-US" sz="3200" dirty="0" err="1" smtClean="0"/>
              <a:t>credeau</a:t>
            </a:r>
            <a:r>
              <a:rPr lang="en-US" sz="3200" dirty="0" smtClean="0"/>
              <a:t> ca </a:t>
            </a:r>
            <a:r>
              <a:rPr lang="en-US" sz="3200" dirty="0" err="1" smtClean="0"/>
              <a:t>planetele</a:t>
            </a:r>
            <a:r>
              <a:rPr lang="en-US" sz="3200" dirty="0" smtClean="0"/>
              <a:t> se </a:t>
            </a:r>
            <a:r>
              <a:rPr lang="en-US" sz="3200" dirty="0" err="1" smtClean="0"/>
              <a:t>misca</a:t>
            </a:r>
            <a:r>
              <a:rPr lang="en-US" sz="3200" dirty="0" smtClean="0"/>
              <a:t> </a:t>
            </a:r>
            <a:r>
              <a:rPr lang="en-US" sz="3200" dirty="0" err="1" smtClean="0"/>
              <a:t>pe</a:t>
            </a:r>
            <a:r>
              <a:rPr lang="en-US" sz="3200" dirty="0" smtClean="0"/>
              <a:t> </a:t>
            </a:r>
            <a:r>
              <a:rPr lang="en-US" sz="3200" dirty="0" err="1" smtClean="0"/>
              <a:t>traiectorii</a:t>
            </a:r>
            <a:r>
              <a:rPr lang="en-US" sz="3200" dirty="0" smtClean="0"/>
              <a:t> </a:t>
            </a:r>
            <a:r>
              <a:rPr lang="en-US" sz="3200" dirty="0" err="1" smtClean="0"/>
              <a:t>circulare</a:t>
            </a:r>
            <a:r>
              <a:rPr lang="en-US" sz="3200" dirty="0" smtClean="0"/>
              <a:t> </a:t>
            </a:r>
            <a:r>
              <a:rPr lang="en-US" sz="3200" dirty="0" err="1" smtClean="0"/>
              <a:t>sau</a:t>
            </a:r>
            <a:r>
              <a:rPr lang="en-US" sz="3200" dirty="0" smtClean="0"/>
              <a:t> </a:t>
            </a:r>
            <a:r>
              <a:rPr lang="en-US" sz="3200" dirty="0" err="1" smtClean="0"/>
              <a:t>traiectorii</a:t>
            </a:r>
            <a:r>
              <a:rPr lang="en-US" sz="3200" dirty="0" smtClean="0"/>
              <a:t> care pot </a:t>
            </a:r>
            <a:r>
              <a:rPr lang="en-US" sz="3200" dirty="0" err="1" smtClean="0"/>
              <a:t>fi</a:t>
            </a:r>
            <a:r>
              <a:rPr lang="en-US" sz="3200" dirty="0" smtClean="0"/>
              <a:t> </a:t>
            </a:r>
            <a:r>
              <a:rPr lang="en-US" sz="3200" dirty="0" err="1" smtClean="0"/>
              <a:t>obisnute</a:t>
            </a:r>
            <a:r>
              <a:rPr lang="en-US" sz="3200" dirty="0" smtClean="0"/>
              <a:t> din </a:t>
            </a:r>
            <a:r>
              <a:rPr lang="en-US" sz="3200" dirty="0" err="1" smtClean="0"/>
              <a:t>suprapunerea</a:t>
            </a:r>
            <a:r>
              <a:rPr lang="en-US" sz="3200" dirty="0" smtClean="0"/>
              <a:t> </a:t>
            </a:r>
            <a:r>
              <a:rPr lang="en-US" sz="3200" dirty="0" err="1" smtClean="0"/>
              <a:t>mai</a:t>
            </a:r>
            <a:r>
              <a:rPr lang="en-US" sz="3200" dirty="0" smtClean="0"/>
              <a:t> </a:t>
            </a:r>
            <a:r>
              <a:rPr lang="en-US" sz="3200" dirty="0" err="1" smtClean="0"/>
              <a:t>multor</a:t>
            </a:r>
            <a:r>
              <a:rPr lang="en-US" sz="3200" dirty="0" smtClean="0"/>
              <a:t> </a:t>
            </a:r>
            <a:r>
              <a:rPr lang="en-US" sz="3200" dirty="0" err="1" smtClean="0"/>
              <a:t>traiectorii</a:t>
            </a:r>
            <a:r>
              <a:rPr lang="en-US" sz="3200" dirty="0" smtClean="0"/>
              <a:t> </a:t>
            </a:r>
            <a:r>
              <a:rPr lang="en-US" sz="3200" dirty="0" err="1" smtClean="0"/>
              <a:t>circulare</a:t>
            </a:r>
            <a:r>
              <a:rPr lang="en-US" sz="3200" dirty="0" smtClean="0"/>
              <a:t>. Johannes </a:t>
            </a:r>
            <a:r>
              <a:rPr lang="en-US" sz="3200" dirty="0" err="1" smtClean="0"/>
              <a:t>Kepler</a:t>
            </a:r>
            <a:r>
              <a:rPr lang="en-US" sz="3200" dirty="0" smtClean="0"/>
              <a:t>, </a:t>
            </a:r>
            <a:r>
              <a:rPr lang="en-US" sz="3200" dirty="0"/>
              <a:t>i</a:t>
            </a:r>
            <a:r>
              <a:rPr lang="en-US" sz="3200" dirty="0" smtClean="0"/>
              <a:t>n 1609, a </a:t>
            </a:r>
            <a:r>
              <a:rPr lang="en-US" sz="3200" dirty="0" err="1" smtClean="0"/>
              <a:t>infirmat</a:t>
            </a:r>
            <a:r>
              <a:rPr lang="en-US" sz="3200" dirty="0" smtClean="0"/>
              <a:t> </a:t>
            </a:r>
            <a:r>
              <a:rPr lang="en-US" sz="3200" dirty="0" err="1" smtClean="0"/>
              <a:t>aceasta</a:t>
            </a:r>
            <a:r>
              <a:rPr lang="en-US" sz="3200" dirty="0" smtClean="0"/>
              <a:t> </a:t>
            </a:r>
            <a:r>
              <a:rPr lang="en-US" sz="3200" dirty="0" err="1" smtClean="0"/>
              <a:t>presupunere</a:t>
            </a:r>
            <a:r>
              <a:rPr lang="en-US" sz="3200" dirty="0" smtClean="0"/>
              <a:t>. </a:t>
            </a:r>
            <a:r>
              <a:rPr lang="en-US" sz="3200" dirty="0" err="1" smtClean="0"/>
              <a:t>Dupa</a:t>
            </a:r>
            <a:r>
              <a:rPr lang="en-US" sz="3200" dirty="0" smtClean="0"/>
              <a:t> </a:t>
            </a:r>
            <a:r>
              <a:rPr lang="en-US" sz="3200" dirty="0" err="1" smtClean="0"/>
              <a:t>studiul</a:t>
            </a:r>
            <a:r>
              <a:rPr lang="en-US" sz="3200" dirty="0" smtClean="0"/>
              <a:t> </a:t>
            </a:r>
            <a:r>
              <a:rPr lang="en-US" sz="3200" dirty="0" err="1" smtClean="0"/>
              <a:t>materialelor</a:t>
            </a:r>
            <a:r>
              <a:rPr lang="en-US" sz="3200" dirty="0" smtClean="0"/>
              <a:t> </a:t>
            </a:r>
            <a:r>
              <a:rPr lang="en-US" sz="3200" dirty="0" err="1" smtClean="0"/>
              <a:t>rezultate</a:t>
            </a:r>
            <a:r>
              <a:rPr lang="en-US" sz="3200" dirty="0" smtClean="0"/>
              <a:t> din </a:t>
            </a:r>
            <a:r>
              <a:rPr lang="en-US" sz="3200" dirty="0" err="1" smtClean="0"/>
              <a:t>observatiile</a:t>
            </a:r>
            <a:r>
              <a:rPr lang="en-US" sz="3200" dirty="0" smtClean="0"/>
              <a:t> </a:t>
            </a:r>
            <a:r>
              <a:rPr lang="en-US" sz="3200" dirty="0" err="1" smtClean="0"/>
              <a:t>minutioase</a:t>
            </a:r>
            <a:r>
              <a:rPr lang="en-US" sz="3200" dirty="0" smtClean="0"/>
              <a:t> a </a:t>
            </a:r>
            <a:r>
              <a:rPr lang="en-US" sz="3200" dirty="0" err="1" smtClean="0"/>
              <a:t>lui</a:t>
            </a:r>
            <a:r>
              <a:rPr lang="en-US" sz="3200" dirty="0" smtClean="0"/>
              <a:t> </a:t>
            </a:r>
            <a:r>
              <a:rPr lang="en-US" sz="3200" dirty="0" err="1" smtClean="0"/>
              <a:t>Tycho</a:t>
            </a:r>
            <a:r>
              <a:rPr lang="en-US" sz="3200" dirty="0" smtClean="0"/>
              <a:t> Brahe, el a </a:t>
            </a:r>
            <a:r>
              <a:rPr lang="en-US" sz="3200" dirty="0" err="1" smtClean="0"/>
              <a:t>dedus</a:t>
            </a:r>
            <a:r>
              <a:rPr lang="en-US" sz="3200" dirty="0" smtClean="0"/>
              <a:t> ca </a:t>
            </a:r>
            <a:r>
              <a:rPr lang="en-US" sz="3200" dirty="0" err="1" smtClean="0"/>
              <a:t>planetele</a:t>
            </a:r>
            <a:r>
              <a:rPr lang="en-US" sz="3200" dirty="0" smtClean="0"/>
              <a:t> se </a:t>
            </a:r>
            <a:r>
              <a:rPr lang="en-US" sz="3200" dirty="0" err="1" smtClean="0"/>
              <a:t>misca</a:t>
            </a:r>
            <a:r>
              <a:rPr lang="en-US" sz="3200" dirty="0" smtClean="0"/>
              <a:t> </a:t>
            </a:r>
            <a:r>
              <a:rPr lang="en-US" sz="3200" dirty="0" err="1" smtClean="0"/>
              <a:t>pe</a:t>
            </a:r>
            <a:r>
              <a:rPr lang="en-US" sz="3200" dirty="0" smtClean="0"/>
              <a:t> </a:t>
            </a:r>
            <a:r>
              <a:rPr lang="en-US" sz="3200" dirty="0" err="1" smtClean="0"/>
              <a:t>traiectorii</a:t>
            </a:r>
            <a:r>
              <a:rPr lang="en-US" sz="3200" dirty="0" smtClean="0"/>
              <a:t> </a:t>
            </a:r>
            <a:r>
              <a:rPr lang="en-US" sz="3200" dirty="0" err="1" smtClean="0"/>
              <a:t>eliptice</a:t>
            </a:r>
            <a:r>
              <a:rPr lang="en-US" sz="3200" dirty="0" smtClean="0"/>
              <a:t>.</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75</TotalTime>
  <Words>829</Words>
  <Application>Microsoft Office PowerPoint</Application>
  <PresentationFormat>On-screen Show (4:3)</PresentationFormat>
  <Paragraphs>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Verve</vt:lpstr>
      <vt:lpstr> Elev: Bogdan Adriana-Cristina Profesor coordonator: Andrei Florina Clasa a XI a B Liceul Pedagogic “Matei Basarab” Slobozia </vt:lpstr>
      <vt:lpstr>Galileo Galilei si Johannes Kepler</vt:lpstr>
      <vt:lpstr>Explorarea matematicii si a fizicii</vt:lpstr>
      <vt:lpstr>Teoria heliocentrica si erezia</vt:lpstr>
      <vt:lpstr>Mutarile centrice ale Pamantului</vt:lpstr>
      <vt:lpstr>Slide 6</vt:lpstr>
      <vt:lpstr>Johannes Kepler</vt:lpstr>
      <vt:lpstr>Slide 8</vt:lpstr>
      <vt:lpstr>Prima lege: „Planeta se misca in jurul stelei pe o orbita eliptica, in care steaua reprezinta unul din focare.”  Astronomii, incepand de la Ptolemeu pana la Nicolaus Copernic, credeau ca planetele se misca pe traiectorii circulare sau traiectorii care pot fi obisnute din suprapunerea mai multor traiectorii circulare. Johannes Kepler, in 1609, a infirmat aceasta presupunere. Dupa studiul materialelor rezultate din observatiile minutioase a lui Tycho Brahe, el a dedus ca planetele se misca pe traiectorii eliptice.</vt:lpstr>
      <vt:lpstr>A doua lege: „Linia dreapta care uneste planeta cu steaua («raza vectoare a planetei») natura ariei egale in perioade de timp egale sau formulat echivalent viteza areolara a razei vectoare e constanta.”Din aceasta lege, numita „a ariilor egale”, rezulta ca o planeta se deplaseaza cu atat mai repede cu cat este mai aproape de stea. In cazul Pamantului, raza vectoare matura intr-o secunda o arie de peste 2 miliarde km2.</vt:lpstr>
      <vt:lpstr>A treia lege: „Patratul perioadei de revolutie a planetei este proportional cu cubul semiaxei mari a orbitei.” </vt:lpstr>
      <vt:lpstr>Slide 12</vt:lpstr>
      <vt:lpstr>Slide 13</vt:lpstr>
      <vt:lpstr>Bibliografie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 Stiinte Elev: Bogdan Adriana-Cristina Profesor: Andrei Florina Clasa a XI a B</dc:title>
  <dc:creator>Adi</dc:creator>
  <cp:lastModifiedBy>Adi</cp:lastModifiedBy>
  <cp:revision>8</cp:revision>
  <dcterms:created xsi:type="dcterms:W3CDTF">2013-10-15T12:05:35Z</dcterms:created>
  <dcterms:modified xsi:type="dcterms:W3CDTF">2013-10-15T13:20:43Z</dcterms:modified>
</cp:coreProperties>
</file>