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57" r:id="rId3"/>
    <p:sldId id="258" r:id="rId4"/>
    <p:sldId id="259" r:id="rId5"/>
    <p:sldId id="260" r:id="rId6"/>
    <p:sldId id="261" r:id="rId7"/>
    <p:sldId id="267" r:id="rId8"/>
    <p:sldId id="262" r:id="rId9"/>
    <p:sldId id="263" r:id="rId10"/>
    <p:sldId id="264" r:id="rId11"/>
    <p:sldId id="26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B93C7-E52E-4D71-B17A-3BD43BD9016B}" type="datetimeFigureOut">
              <a:rPr lang="en-US" smtClean="0"/>
              <a:pPr/>
              <a:t>10/8/2013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287BEC-233B-4E15-8493-473602427B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7287BEC-233B-4E15-8493-473602427B4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7287BEC-233B-4E15-8493-473602427B4A}"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0B3AB93-8082-497D-9C32-629BE2032959}" type="datetimeFigureOut">
              <a:rPr lang="en-US" smtClean="0"/>
              <a:pPr/>
              <a:t>10/8/2013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8F4931B-4D11-43EE-A9A3-9209289B06F9}"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B3AB93-8082-497D-9C32-629BE2032959}"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B3AB93-8082-497D-9C32-629BE2032959}"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B3AB93-8082-497D-9C32-629BE2032959}"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0B3AB93-8082-497D-9C32-629BE2032959}" type="datetimeFigureOut">
              <a:rPr lang="en-US" smtClean="0"/>
              <a:pPr/>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8F4931B-4D11-43EE-A9A3-9209289B0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B3AB93-8082-497D-9C32-629BE2032959}" type="datetimeFigureOut">
              <a:rPr lang="en-US" smtClean="0"/>
              <a:pPr/>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0B3AB93-8082-497D-9C32-629BE2032959}" type="datetimeFigureOut">
              <a:rPr lang="en-US" smtClean="0"/>
              <a:pPr/>
              <a:t>10/8/2013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B3AB93-8082-497D-9C32-629BE2032959}" type="datetimeFigureOut">
              <a:rPr lang="en-US" smtClean="0"/>
              <a:pPr/>
              <a:t>10/8/2013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3AB93-8082-497D-9C32-629BE2032959}" type="datetimeFigureOut">
              <a:rPr lang="en-US" smtClean="0"/>
              <a:pPr/>
              <a:t>10/8/2013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B3AB93-8082-497D-9C32-629BE2032959}" type="datetimeFigureOut">
              <a:rPr lang="en-US" smtClean="0"/>
              <a:pPr/>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B3AB93-8082-497D-9C32-629BE2032959}" type="datetimeFigureOut">
              <a:rPr lang="en-US" smtClean="0"/>
              <a:pPr/>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4931B-4D11-43EE-A9A3-9209289B0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0B3AB93-8082-497D-9C32-629BE2032959}" type="datetimeFigureOut">
              <a:rPr lang="en-US" smtClean="0"/>
              <a:pPr/>
              <a:t>10/8/2013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8F4931B-4D11-43EE-A9A3-9209289B06F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Galileo </a:t>
            </a:r>
            <a:r>
              <a:rPr lang="en-US" smtClean="0"/>
              <a:t>Galilei</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Diaconu Alexandru</a:t>
            </a:r>
          </a:p>
          <a:p>
            <a:r>
              <a:rPr lang="en-US" dirty="0" smtClean="0"/>
              <a:t>Clasa 11-C</a:t>
            </a:r>
          </a:p>
          <a:p>
            <a:r>
              <a:rPr lang="en-US" dirty="0" smtClean="0"/>
              <a:t>Liceul Pedagogic Matei Basarab</a:t>
            </a:r>
          </a:p>
          <a:p>
            <a:r>
              <a:rPr lang="en-US" dirty="0" smtClean="0"/>
              <a:t>Profesor indrumator : </a:t>
            </a:r>
            <a:r>
              <a:rPr lang="en-US" dirty="0" smtClean="0"/>
              <a:t>Andrei </a:t>
            </a:r>
            <a:r>
              <a:rPr lang="en-US" smtClean="0"/>
              <a:t>Florina</a:t>
            </a:r>
            <a:endParaRPr lang="en-US" dirty="0"/>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Moartea</a:t>
            </a:r>
            <a:endParaRPr lang="en-US" dirty="0"/>
          </a:p>
        </p:txBody>
      </p:sp>
      <p:sp>
        <p:nvSpPr>
          <p:cNvPr id="3" name="Content Placeholder 2"/>
          <p:cNvSpPr>
            <a:spLocks noGrp="1"/>
          </p:cNvSpPr>
          <p:nvPr>
            <p:ph idx="1"/>
          </p:nvPr>
        </p:nvSpPr>
        <p:spPr/>
        <p:txBody>
          <a:bodyPr>
            <a:normAutofit fontScale="85000" lnSpcReduction="10000"/>
          </a:bodyPr>
          <a:lstStyle/>
          <a:p>
            <a:r>
              <a:rPr lang="vi-VN" dirty="0" smtClean="0"/>
              <a:t>Galileo Galilei a fost judecat de un tribunal laic care l-a excomunicat și condamnat la închisoare pe viață.În urma unui proces papal, în care a fost găsit vehement suspect de erezie, Galileo a fost pus sub arest la domiciliu și mișcările sale au fost restricționate de Papă. După 1634 a stat la casa sa de la țară din Arcetri, lângă Florența. A orbit complet în 1638 și suferea de hernie și insomnie, astfel că i s-a permis să călătorească la Florența pentru consultații medicale. A continuat să primească oaspeți până în 1642, când a murit, după ce a suferit de febră și palpitații.Mormântul său se află în basilica "Santa Croce" din Florența.</a:t>
            </a:r>
            <a:endParaRPr lang="en-US" dirty="0"/>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Mormantul</a:t>
            </a:r>
            <a:r>
              <a:rPr lang="en-US" dirty="0" smtClean="0"/>
              <a:t> </a:t>
            </a:r>
            <a:r>
              <a:rPr lang="en-US" dirty="0" err="1" smtClean="0"/>
              <a:t>lui</a:t>
            </a:r>
            <a:r>
              <a:rPr lang="en-US" dirty="0" smtClean="0"/>
              <a:t> Galileo</a:t>
            </a:r>
            <a:endParaRPr lang="en-US" dirty="0"/>
          </a:p>
        </p:txBody>
      </p:sp>
      <p:pic>
        <p:nvPicPr>
          <p:cNvPr id="4" name="Content Placeholder 3" descr="220px-Tomb_of_Galileo_Galilei.JPG"/>
          <p:cNvPicPr>
            <a:picLocks noGrp="1" noChangeAspect="1"/>
          </p:cNvPicPr>
          <p:nvPr>
            <p:ph idx="1"/>
          </p:nvPr>
        </p:nvPicPr>
        <p:blipFill>
          <a:blip r:embed="rId2"/>
          <a:stretch>
            <a:fillRect/>
          </a:stretch>
        </p:blipFill>
        <p:spPr>
          <a:xfrm>
            <a:off x="381000" y="1371600"/>
            <a:ext cx="8458200" cy="5105400"/>
          </a:xfr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r>
              <a:rPr lang="en-US" dirty="0" err="1" smtClean="0"/>
              <a:t>Sfarsit</a:t>
            </a:r>
            <a:endParaRPr lang="en-US" dirty="0"/>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Bibliografie</a:t>
            </a:r>
            <a:endParaRPr lang="en-US" dirty="0"/>
          </a:p>
        </p:txBody>
      </p:sp>
      <p:sp>
        <p:nvSpPr>
          <p:cNvPr id="3" name="Content Placeholder 2"/>
          <p:cNvSpPr>
            <a:spLocks noGrp="1"/>
          </p:cNvSpPr>
          <p:nvPr>
            <p:ph idx="1"/>
          </p:nvPr>
        </p:nvSpPr>
        <p:spPr/>
        <p:txBody>
          <a:bodyPr/>
          <a:lstStyle/>
          <a:p>
            <a:r>
              <a:rPr lang="en-US" smtClean="0"/>
              <a:t>http://ro.wikipedia.org/wiki/Galileo_Galilei</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Galileo Galilei</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Galileo Galilei </a:t>
            </a:r>
            <a:r>
              <a:rPr lang="vi-VN" dirty="0" smtClean="0"/>
              <a:t>a fost un fizician, matematician, astronom și filosof italian care a jucat un rol important în Revoluția Științifică. Printre realizările sale se numără îmbunătățirea telescoapelor și observațiile astronomice realizate astfel, precum și suportul pentru copernicanism. Galileo a fost numit „părintele astronomiei observaționale moderne”,</a:t>
            </a:r>
            <a:r>
              <a:rPr lang="en-US" baseline="30000" dirty="0"/>
              <a:t> </a:t>
            </a:r>
            <a:r>
              <a:rPr lang="vi-VN" dirty="0" smtClean="0"/>
              <a:t>„părintele fizicii moderne”,</a:t>
            </a:r>
            <a:r>
              <a:rPr lang="en-US" baseline="30000" dirty="0"/>
              <a:t> </a:t>
            </a:r>
            <a:r>
              <a:rPr lang="vi-VN" dirty="0" smtClean="0"/>
              <a:t>„părintele științe</a:t>
            </a:r>
            <a:r>
              <a:rPr lang="en-US" dirty="0" err="1" smtClean="0"/>
              <a:t>i</a:t>
            </a:r>
            <a:r>
              <a:rPr lang="vi-VN" dirty="0" smtClean="0"/>
              <a:t>”,</a:t>
            </a:r>
            <a:r>
              <a:rPr lang="en-US" baseline="30000" dirty="0" smtClean="0"/>
              <a:t> </a:t>
            </a:r>
            <a:r>
              <a:rPr lang="vi-VN" dirty="0" smtClean="0"/>
              <a:t>și „părintele științei moderne”. Stephen Hawking</a:t>
            </a:r>
            <a:r>
              <a:rPr lang="en-US" dirty="0"/>
              <a:t> </a:t>
            </a:r>
            <a:r>
              <a:rPr lang="vi-VN" dirty="0" smtClean="0"/>
              <a:t>a spus că „Galileo, poate mai mult decât orice altă persoană, a fost responsabil pentru nașterea științei moderne.”</a:t>
            </a:r>
            <a:endParaRPr lang="en-US"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25px-Galileo.arp.300pix.jpg"/>
          <p:cNvPicPr>
            <a:picLocks noGrp="1" noChangeAspect="1"/>
          </p:cNvPicPr>
          <p:nvPr>
            <p:ph idx="1"/>
          </p:nvPr>
        </p:nvPicPr>
        <p:blipFill>
          <a:blip r:embed="rId3"/>
          <a:stretch>
            <a:fillRect/>
          </a:stretch>
        </p:blipFill>
        <p:spPr>
          <a:xfrm>
            <a:off x="0" y="0"/>
            <a:ext cx="9144000" cy="6248400"/>
          </a:xfrm>
        </p:spPr>
      </p:pic>
      <p:sp>
        <p:nvSpPr>
          <p:cNvPr id="6" name="Rectangle 5"/>
          <p:cNvSpPr/>
          <p:nvPr/>
        </p:nvSpPr>
        <p:spPr>
          <a:xfrm>
            <a:off x="1981200" y="6248400"/>
            <a:ext cx="5105400" cy="369332"/>
          </a:xfrm>
          <a:prstGeom prst="rect">
            <a:avLst/>
          </a:prstGeom>
        </p:spPr>
        <p:txBody>
          <a:bodyPr wrap="square">
            <a:spAutoFit/>
          </a:bodyPr>
          <a:lstStyle/>
          <a:p>
            <a:r>
              <a:rPr lang="en-US" dirty="0" smtClean="0"/>
              <a:t>n. 15 februarie 1564 – d. 8 ianuarie 1642</a:t>
            </a:r>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Viata</a:t>
            </a:r>
            <a:endParaRPr lang="en-US" dirty="0"/>
          </a:p>
        </p:txBody>
      </p:sp>
      <p:sp>
        <p:nvSpPr>
          <p:cNvPr id="3" name="Content Placeholder 2"/>
          <p:cNvSpPr>
            <a:spLocks noGrp="1"/>
          </p:cNvSpPr>
          <p:nvPr>
            <p:ph idx="1"/>
          </p:nvPr>
        </p:nvSpPr>
        <p:spPr/>
        <p:txBody>
          <a:bodyPr>
            <a:normAutofit fontScale="77500" lnSpcReduction="20000"/>
          </a:bodyPr>
          <a:lstStyle/>
          <a:p>
            <a:r>
              <a:rPr lang="vi-VN" dirty="0" smtClean="0"/>
              <a:t>Galileo s-a născut la Pisa (pe atunci parte a Ducatului Florenței), din actuala Italie, fiind primul dintre cei șase copii ai lui Vincenzo Galilei, celebru cântăreț din lăută și muzici</a:t>
            </a:r>
            <a:r>
              <a:rPr lang="en-US" dirty="0" smtClean="0"/>
              <a:t>an </a:t>
            </a:r>
            <a:r>
              <a:rPr lang="vi-VN" dirty="0" smtClean="0"/>
              <a:t> teoretician și ai soției sale, Giulia Ammannati.</a:t>
            </a:r>
          </a:p>
          <a:p>
            <a:r>
              <a:rPr lang="vi-VN" dirty="0" smtClean="0"/>
              <a:t>Numele complet al lui Galileo a fost Galileo di Vincenzo Bonaiuti de' Galilei. La 8 ani, familia s-a mutat la Florența, dar el a rămas doi ani în grija lui Jacopo Borghini. Apoi, educația sa a continuat la Mănăstirea Camaldolese de la Vallombrosa, la 35 km sud-est de Florența. Deși a luat în serios posibilitatea de a deveni preot, s-a înscris la Universitatea din Pisa să studieze medicina la îndemnurile tatălui său. Nu a încheiat studiile medicale, începând să studieze în schimb matematica.</a:t>
            </a:r>
            <a:endParaRPr lang="vi-VN" dirty="0"/>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lnSpcReduction="10000"/>
          </a:bodyPr>
          <a:lstStyle/>
          <a:p>
            <a:r>
              <a:rPr lang="vi-VN" dirty="0" smtClean="0"/>
              <a:t>În 1592, s-a mutat la Universitatea din Padova, unde a predat geometrie, mecanică și astronomie până în 1610. În această perioadă, Galileo a făcut descoperiri semnificative atât în domeniile științei pure (de exemplu, astronomie și cinematica mișcării) și în cele ale științei aplicate (de exemplu, rezistența materialelor, îmbunătățiri aduse telescopului). Printre interesele sale multiple s-au numărat studiul astrologiei, care, în practica disciplinară pre-modernă era văzută ca fiind corelată cu matematica și</a:t>
            </a:r>
            <a:r>
              <a:rPr lang="en-US" dirty="0" smtClean="0"/>
              <a:t> astronomia.</a:t>
            </a:r>
            <a:endParaRPr lang="en-US" dirty="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fontScale="92500"/>
          </a:bodyPr>
          <a:lstStyle/>
          <a:p>
            <a:r>
              <a:rPr lang="vi-VN" dirty="0" smtClean="0"/>
              <a:t>În 1610, Galileo a publicat o descriere a observațiilor sale telescopice asupra sateliților lui Jupiter, folosindu-și observațiile ca argument în favoarea teoriei copernicane heliocentrice a universului ca alternativă la teoriile geocentrice dominante de origine ptolemaică și aristoteliană. În anul următor, Galileo a vizitat Roma pentru a-și prezenta telescopul influenților filosofi și matematicieni iezuiți de la Collegio Romano, și pentru a-i lăsa să vadă cu ochi lor realitatea celor patru sateliți ai lui Jupiter. În timpul șederii la Roma a dev</a:t>
            </a:r>
            <a:r>
              <a:rPr lang="en-US" dirty="0" smtClean="0"/>
              <a:t>e</a:t>
            </a:r>
            <a:r>
              <a:rPr lang="vi-VN" dirty="0" smtClean="0"/>
              <a:t>nit membru al Accademia dei Lincei.</a:t>
            </a:r>
            <a:endParaRPr lang="en-US" dirty="0"/>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Fazele</a:t>
            </a:r>
            <a:r>
              <a:rPr lang="en-US" dirty="0" smtClean="0"/>
              <a:t> </a:t>
            </a:r>
            <a:r>
              <a:rPr lang="en-US" dirty="0" err="1" smtClean="0"/>
              <a:t>lui</a:t>
            </a:r>
            <a:r>
              <a:rPr lang="en-US" dirty="0" smtClean="0"/>
              <a:t> Venus, </a:t>
            </a:r>
            <a:r>
              <a:rPr lang="en-US" dirty="0" err="1" smtClean="0"/>
              <a:t>observate</a:t>
            </a:r>
            <a:r>
              <a:rPr lang="en-US" dirty="0" smtClean="0"/>
              <a:t> de Galileo in 1610</a:t>
            </a:r>
            <a:endParaRPr lang="en-US" dirty="0"/>
          </a:p>
        </p:txBody>
      </p:sp>
      <p:pic>
        <p:nvPicPr>
          <p:cNvPr id="4" name="Content Placeholder 3" descr="Phases-of-Venus.svg.png"/>
          <p:cNvPicPr>
            <a:picLocks noGrp="1" noChangeAspect="1"/>
          </p:cNvPicPr>
          <p:nvPr>
            <p:ph idx="1"/>
          </p:nvPr>
        </p:nvPicPr>
        <p:blipFill>
          <a:blip r:embed="rId2"/>
          <a:stretch>
            <a:fillRect/>
          </a:stretch>
        </p:blipFill>
        <p:spPr>
          <a:xfrm>
            <a:off x="457200" y="1752600"/>
            <a:ext cx="8153400" cy="4572000"/>
          </a:xfrm>
        </p:spPr>
      </p:pic>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lnSpcReduction="10000"/>
          </a:bodyPr>
          <a:lstStyle/>
          <a:p>
            <a:r>
              <a:rPr lang="vi-VN" dirty="0" smtClean="0"/>
              <a:t>În 1612, opoziția față de teoria heliocentrică susținută de Galileo a crescut. În 1614, din amvonul de Basilicăi Santa Maria Novella, Părintele Tommaso Caccini (1574–1648) a denunțat părerile lui Galileo privind mișcarea Pământului, considerându-le periculoase și apropiate de erezie. Galileo a mers la Roma să se apere împotriva acestor acuzații, dar, în 1616, Cardinalul Roberto Bellarmino i-a înmânat personal lui Galileo un avertisment oficial să nu mai susțină sau să predea astronomia copernicană.</a:t>
            </a:r>
            <a:endParaRPr lang="en-US" dirty="0"/>
          </a:p>
        </p:txBody>
      </p:sp>
    </p:spTree>
  </p:cSld>
  <p:clrMapOvr>
    <a:masterClrMapping/>
  </p:clrMapOvr>
  <p:transition>
    <p:comb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r>
              <a:rPr lang="vi-VN" dirty="0" smtClean="0"/>
              <a:t>În anii 1621 și 1622 Galileo și-a scris prima carte, </a:t>
            </a:r>
            <a:r>
              <a:rPr lang="vi-VN" i="1" dirty="0" smtClean="0"/>
              <a:t>Il Saggiatore</a:t>
            </a:r>
            <a:r>
              <a:rPr lang="vi-VN" dirty="0" smtClean="0"/>
              <a:t>, care a fost aprobată și publicată în 1623. În 1630, s-a întors la Roma pentru a cere o licență pentru tipărirea lucrării </a:t>
            </a:r>
            <a:r>
              <a:rPr lang="vi-VN" i="1" dirty="0" smtClean="0"/>
              <a:t>Dialog despre cele două sisteme principale ale lumii</a:t>
            </a:r>
            <a:r>
              <a:rPr lang="vi-VN" dirty="0" smtClean="0"/>
              <a:t>, publicată în Florența în 1632. În luna octombrie a acelui an, însă, i s-a ordonat să apară în fața Sfântului Oficiu din Roma.</a:t>
            </a:r>
            <a:endParaRPr lang="en-US" dirty="0"/>
          </a:p>
        </p:txBody>
      </p:sp>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2">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95</TotalTime>
  <Words>696</Words>
  <Application>Microsoft Office PowerPoint</Application>
  <PresentationFormat>On-screen Show (4:3)</PresentationFormat>
  <Paragraphs>25</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Galileo Galilei</vt:lpstr>
      <vt:lpstr>Galileo Galilei</vt:lpstr>
      <vt:lpstr>Slide 3</vt:lpstr>
      <vt:lpstr>Viata</vt:lpstr>
      <vt:lpstr>Slide 5</vt:lpstr>
      <vt:lpstr>Slide 6</vt:lpstr>
      <vt:lpstr>Fazele lui Venus, observate de Galileo in 1610</vt:lpstr>
      <vt:lpstr>Slide 8</vt:lpstr>
      <vt:lpstr>Slide 9</vt:lpstr>
      <vt:lpstr>Moartea</vt:lpstr>
      <vt:lpstr>Mormantul lui Galileo</vt:lpstr>
      <vt:lpstr>Sfarsit</vt:lpstr>
      <vt:lpstr>Bibliografie</vt:lpstr>
    </vt:vector>
  </TitlesOfParts>
  <Company>Cosa Nostra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Galilei-Keppler</dc:title>
  <dc:creator>Seffu</dc:creator>
  <cp:lastModifiedBy>Seffu</cp:lastModifiedBy>
  <cp:revision>14</cp:revision>
  <dcterms:created xsi:type="dcterms:W3CDTF">2013-10-01T15:55:36Z</dcterms:created>
  <dcterms:modified xsi:type="dcterms:W3CDTF">2013-10-08T13:14:47Z</dcterms:modified>
</cp:coreProperties>
</file>