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3643-3906-4B09-AF49-F74233613E3D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9735-D7DE-4A48-B67A-F52F1369D1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3643-3906-4B09-AF49-F74233613E3D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9735-D7DE-4A48-B67A-F52F1369D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3643-3906-4B09-AF49-F74233613E3D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9735-D7DE-4A48-B67A-F52F1369D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3643-3906-4B09-AF49-F74233613E3D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9735-D7DE-4A48-B67A-F52F1369D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3643-3906-4B09-AF49-F74233613E3D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249735-D7DE-4A48-B67A-F52F1369D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3643-3906-4B09-AF49-F74233613E3D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9735-D7DE-4A48-B67A-F52F1369D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3643-3906-4B09-AF49-F74233613E3D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9735-D7DE-4A48-B67A-F52F1369D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3643-3906-4B09-AF49-F74233613E3D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9735-D7DE-4A48-B67A-F52F1369D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3643-3906-4B09-AF49-F74233613E3D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9735-D7DE-4A48-B67A-F52F1369D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3643-3906-4B09-AF49-F74233613E3D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9735-D7DE-4A48-B67A-F52F1369D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3643-3906-4B09-AF49-F74233613E3D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9735-D7DE-4A48-B67A-F52F1369D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AE13643-3906-4B09-AF49-F74233613E3D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249735-D7DE-4A48-B67A-F52F1369D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STEFANIA\%5bwww.fisierulmeu.ro%5d%20Muzica%20Relaxare%20-%20Sunetele%20naiului%20ce%20aduc%20linistea%20...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ro/search?q=poze+cu+keppler&amp;source=lnms&amp;tbm=isch&amp;sa=X&amp;ei=eDlUUqyROYTTswak24HwBg&amp;ved=0CAcQ_AUoAQ&amp;biw=1400&amp;bih=955&amp;dpr=1" TargetMode="External"/><Relationship Id="rId2" Type="http://schemas.openxmlformats.org/officeDocument/2006/relationships/hyperlink" Target="http://ro.wikipedia.org/wiki/Galileo_Galile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o.wikipedia.org/wiki/Johannes_Keple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08720"/>
            <a:ext cx="6400800" cy="4730080"/>
          </a:xfrm>
        </p:spPr>
        <p:txBody>
          <a:bodyPr/>
          <a:lstStyle/>
          <a:p>
            <a:r>
              <a:rPr lang="en-US" dirty="0" err="1" smtClean="0"/>
              <a:t>Nuca</a:t>
            </a:r>
            <a:r>
              <a:rPr lang="en-US" dirty="0" smtClean="0"/>
              <a:t> </a:t>
            </a:r>
            <a:r>
              <a:rPr lang="en-US" dirty="0" err="1" smtClean="0"/>
              <a:t>Stefania</a:t>
            </a:r>
            <a:r>
              <a:rPr lang="en-US" dirty="0" smtClean="0"/>
              <a:t> </a:t>
            </a:r>
            <a:r>
              <a:rPr lang="en-US" dirty="0" err="1" smtClean="0"/>
              <a:t>Alina</a:t>
            </a:r>
            <a:endParaRPr lang="en-US" dirty="0" smtClean="0"/>
          </a:p>
          <a:p>
            <a:r>
              <a:rPr lang="en-US" dirty="0" err="1" smtClean="0"/>
              <a:t>Clasa</a:t>
            </a:r>
            <a:r>
              <a:rPr lang="en-US" dirty="0" smtClean="0"/>
              <a:t> a XI-a C</a:t>
            </a:r>
          </a:p>
          <a:p>
            <a:r>
              <a:rPr lang="en-US" dirty="0" err="1" smtClean="0"/>
              <a:t>Proiect</a:t>
            </a:r>
            <a:r>
              <a:rPr lang="en-US" dirty="0" smtClean="0"/>
              <a:t> la </a:t>
            </a:r>
            <a:r>
              <a:rPr lang="en-US" dirty="0" err="1" smtClean="0"/>
              <a:t>stiinte</a:t>
            </a:r>
            <a:endParaRPr lang="en-US" dirty="0" smtClean="0"/>
          </a:p>
          <a:p>
            <a:r>
              <a:rPr lang="en-US" dirty="0" err="1" smtClean="0"/>
              <a:t>Galilei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Keppler</a:t>
            </a:r>
            <a:endParaRPr lang="en-US" dirty="0" smtClean="0"/>
          </a:p>
          <a:p>
            <a:r>
              <a:rPr lang="en-US" dirty="0" err="1" smtClean="0"/>
              <a:t>Profesor</a:t>
            </a:r>
            <a:r>
              <a:rPr lang="en-US" dirty="0" smtClean="0"/>
              <a:t>: Andrei </a:t>
            </a:r>
            <a:r>
              <a:rPr lang="en-US" dirty="0" err="1" smtClean="0"/>
              <a:t>Florina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 err="1" smtClean="0"/>
              <a:t>scolar</a:t>
            </a:r>
            <a:r>
              <a:rPr lang="en-US" dirty="0" smtClean="0"/>
              <a:t> 2013-2014</a:t>
            </a:r>
            <a:endParaRPr lang="en-US" dirty="0"/>
          </a:p>
        </p:txBody>
      </p:sp>
      <p:pic>
        <p:nvPicPr>
          <p:cNvPr id="6" name="[www.fisierulmeu.ro] Muzica Relaxare - Sunetele naiului ce aduc linistea ...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537321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Click="0" advTm="3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KEPPLER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5256584" cy="499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dirty="0" smtClean="0"/>
              <a:t>                      </a:t>
            </a:r>
            <a:r>
              <a:rPr lang="en-US" sz="1800" dirty="0" err="1" smtClean="0">
                <a:latin typeface="Garamond" pitchFamily="18" charset="0"/>
              </a:rPr>
              <a:t>Kepler</a:t>
            </a:r>
            <a:r>
              <a:rPr lang="en-US" sz="1800" dirty="0" smtClean="0">
                <a:latin typeface="Garamond" pitchFamily="18" charset="0"/>
              </a:rPr>
              <a:t> s-a </a:t>
            </a:r>
            <a:r>
              <a:rPr lang="en-US" sz="1800" dirty="0" err="1" smtClean="0">
                <a:latin typeface="Garamond" pitchFamily="18" charset="0"/>
              </a:rPr>
              <a:t>născut</a:t>
            </a:r>
            <a:r>
              <a:rPr lang="en-US" sz="1800" dirty="0" smtClean="0">
                <a:latin typeface="Garamond" pitchFamily="18" charset="0"/>
              </a:rPr>
              <a:t> la 27 </a:t>
            </a:r>
            <a:r>
              <a:rPr lang="en-US" sz="1800" dirty="0" err="1" smtClean="0">
                <a:latin typeface="Garamond" pitchFamily="18" charset="0"/>
              </a:rPr>
              <a:t>decembrie</a:t>
            </a:r>
            <a:r>
              <a:rPr lang="en-US" sz="1800" dirty="0" smtClean="0">
                <a:latin typeface="Garamond" pitchFamily="18" charset="0"/>
              </a:rPr>
              <a:t> 1571 </a:t>
            </a:r>
            <a:r>
              <a:rPr lang="en-US" sz="1800" dirty="0" err="1" smtClean="0">
                <a:latin typeface="Garamond" pitchFamily="18" charset="0"/>
              </a:rPr>
              <a:t>în</a:t>
            </a:r>
            <a:r>
              <a:rPr lang="en-US" sz="1800" dirty="0" smtClean="0">
                <a:latin typeface="Garamond" pitchFamily="18" charset="0"/>
              </a:rPr>
              <a:t> Weil </a:t>
            </a:r>
            <a:r>
              <a:rPr lang="en-US" sz="1800" dirty="0" err="1" smtClean="0">
                <a:latin typeface="Garamond" pitchFamily="18" charset="0"/>
              </a:rPr>
              <a:t>der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Stadt</a:t>
            </a:r>
            <a:r>
              <a:rPr lang="en-US" sz="1800" dirty="0" smtClean="0">
                <a:latin typeface="Garamond" pitchFamily="18" charset="0"/>
              </a:rPr>
              <a:t>, Württemberg, Germania, </a:t>
            </a:r>
            <a:r>
              <a:rPr lang="en-US" sz="1800" dirty="0" err="1" smtClean="0">
                <a:latin typeface="Garamond" pitchFamily="18" charset="0"/>
              </a:rPr>
              <a:t>și</a:t>
            </a:r>
            <a:r>
              <a:rPr lang="en-US" sz="1800" dirty="0" smtClean="0">
                <a:latin typeface="Garamond" pitchFamily="18" charset="0"/>
              </a:rPr>
              <a:t> a </a:t>
            </a:r>
            <a:r>
              <a:rPr lang="en-US" sz="1800" dirty="0" err="1" smtClean="0">
                <a:latin typeface="Garamond" pitchFamily="18" charset="0"/>
              </a:rPr>
              <a:t>studiat</a:t>
            </a:r>
            <a:r>
              <a:rPr lang="en-US" sz="1800" dirty="0" smtClean="0">
                <a:latin typeface="Garamond" pitchFamily="18" charset="0"/>
              </a:rPr>
              <a:t>, </a:t>
            </a:r>
            <a:r>
              <a:rPr lang="en-US" sz="1800" dirty="0" err="1" smtClean="0">
                <a:latin typeface="Garamond" pitchFamily="18" charset="0"/>
              </a:rPr>
              <a:t>începând</a:t>
            </a:r>
            <a:r>
              <a:rPr lang="en-US" sz="1800" dirty="0" smtClean="0">
                <a:latin typeface="Garamond" pitchFamily="18" charset="0"/>
              </a:rPr>
              <a:t> cu </a:t>
            </a:r>
            <a:r>
              <a:rPr lang="en-US" sz="1800" dirty="0" err="1" smtClean="0">
                <a:latin typeface="Garamond" pitchFamily="18" charset="0"/>
              </a:rPr>
              <a:t>anul</a:t>
            </a:r>
            <a:r>
              <a:rPr lang="en-US" sz="1800" dirty="0" smtClean="0">
                <a:latin typeface="Garamond" pitchFamily="18" charset="0"/>
              </a:rPr>
              <a:t> 1591 </a:t>
            </a:r>
            <a:r>
              <a:rPr lang="en-US" sz="1800" dirty="0" err="1" smtClean="0">
                <a:latin typeface="Garamond" pitchFamily="18" charset="0"/>
              </a:rPr>
              <a:t>teologia</a:t>
            </a:r>
            <a:r>
              <a:rPr lang="en-US" sz="1800" dirty="0" smtClean="0">
                <a:latin typeface="Garamond" pitchFamily="18" charset="0"/>
              </a:rPr>
              <a:t>  </a:t>
            </a:r>
            <a:r>
              <a:rPr lang="en-US" sz="1800" dirty="0" err="1" smtClean="0">
                <a:latin typeface="Garamond" pitchFamily="18" charset="0"/>
              </a:rPr>
              <a:t>dar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în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cele</a:t>
            </a:r>
            <a:r>
              <a:rPr lang="en-US" sz="1800" dirty="0" smtClean="0">
                <a:latin typeface="Garamond" pitchFamily="18" charset="0"/>
              </a:rPr>
              <a:t> din </a:t>
            </a:r>
            <a:r>
              <a:rPr lang="en-US" sz="1800" dirty="0" err="1" smtClean="0">
                <a:latin typeface="Garamond" pitchFamily="18" charset="0"/>
              </a:rPr>
              <a:t>urmă</a:t>
            </a:r>
            <a:r>
              <a:rPr lang="en-US" sz="1800" dirty="0" smtClean="0">
                <a:latin typeface="Garamond" pitchFamily="18" charset="0"/>
              </a:rPr>
              <a:t>, </a:t>
            </a:r>
            <a:r>
              <a:rPr lang="en-US" sz="1800" dirty="0" err="1" smtClean="0">
                <a:latin typeface="Garamond" pitchFamily="18" charset="0"/>
              </a:rPr>
              <a:t>având</a:t>
            </a:r>
            <a:r>
              <a:rPr lang="en-US" sz="1800" dirty="0" smtClean="0">
                <a:latin typeface="Garamond" pitchFamily="18" charset="0"/>
              </a:rPr>
              <a:t> o mare </a:t>
            </a:r>
            <a:r>
              <a:rPr lang="en-US" sz="1800" dirty="0" err="1" smtClean="0">
                <a:latin typeface="Garamond" pitchFamily="18" charset="0"/>
              </a:rPr>
              <a:t>înclinație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pentru</a:t>
            </a:r>
            <a:r>
              <a:rPr lang="en-US" sz="1800" dirty="0" smtClean="0">
                <a:latin typeface="Garamond" pitchFamily="18" charset="0"/>
              </a:rPr>
              <a:t> </a:t>
            </a:r>
            <a:r>
              <a:rPr lang="en-US" sz="1800" dirty="0" err="1" smtClean="0">
                <a:latin typeface="Garamond" pitchFamily="18" charset="0"/>
              </a:rPr>
              <a:t>matematică</a:t>
            </a:r>
            <a:r>
              <a:rPr lang="en-US" sz="1800" dirty="0" smtClean="0">
                <a:latin typeface="Garamond" pitchFamily="18" charset="0"/>
              </a:rPr>
              <a:t>, </a:t>
            </a:r>
            <a:r>
              <a:rPr lang="en-US" sz="1800" dirty="0" err="1" smtClean="0">
                <a:latin typeface="Garamond" pitchFamily="18" charset="0"/>
              </a:rPr>
              <a:t>acceptă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în</a:t>
            </a:r>
            <a:r>
              <a:rPr lang="en-US" sz="1800" dirty="0" smtClean="0">
                <a:latin typeface="Garamond" pitchFamily="18" charset="0"/>
              </a:rPr>
              <a:t> 1594 </a:t>
            </a:r>
            <a:r>
              <a:rPr lang="en-US" sz="1800" dirty="0" err="1" smtClean="0">
                <a:latin typeface="Garamond" pitchFamily="18" charset="0"/>
              </a:rPr>
              <a:t>funcția</a:t>
            </a:r>
            <a:r>
              <a:rPr lang="en-US" sz="1800" dirty="0" smtClean="0">
                <a:latin typeface="Garamond" pitchFamily="18" charset="0"/>
              </a:rPr>
              <a:t> de </a:t>
            </a:r>
            <a:r>
              <a:rPr lang="en-US" sz="1800" dirty="0" err="1" smtClean="0">
                <a:latin typeface="Garamond" pitchFamily="18" charset="0"/>
              </a:rPr>
              <a:t>profesor</a:t>
            </a:r>
            <a:r>
              <a:rPr lang="en-US" sz="1800" dirty="0" smtClean="0">
                <a:latin typeface="Garamond" pitchFamily="18" charset="0"/>
              </a:rPr>
              <a:t> de </a:t>
            </a:r>
            <a:r>
              <a:rPr lang="en-US" sz="1800" dirty="0" err="1" smtClean="0">
                <a:latin typeface="Garamond" pitchFamily="18" charset="0"/>
              </a:rPr>
              <a:t>matematică</a:t>
            </a:r>
            <a:r>
              <a:rPr lang="en-US" sz="1800" dirty="0" smtClean="0">
                <a:latin typeface="Garamond" pitchFamily="18" charset="0"/>
              </a:rPr>
              <a:t> </a:t>
            </a:r>
            <a:r>
              <a:rPr lang="en-US" sz="1800" dirty="0" err="1" smtClean="0">
                <a:latin typeface="Garamond" pitchFamily="18" charset="0"/>
              </a:rPr>
              <a:t>și</a:t>
            </a:r>
            <a:r>
              <a:rPr lang="en-US" sz="1800" dirty="0" smtClean="0">
                <a:latin typeface="Garamond" pitchFamily="18" charset="0"/>
              </a:rPr>
              <a:t> </a:t>
            </a:r>
            <a:r>
              <a:rPr lang="en-US" sz="1800" dirty="0" err="1" smtClean="0">
                <a:latin typeface="Garamond" pitchFamily="18" charset="0"/>
              </a:rPr>
              <a:t>astronomie</a:t>
            </a:r>
            <a:r>
              <a:rPr lang="en-US" sz="1800" dirty="0" smtClean="0">
                <a:latin typeface="Garamond" pitchFamily="18" charset="0"/>
              </a:rPr>
              <a:t>. </a:t>
            </a:r>
            <a:r>
              <a:rPr lang="en-US" sz="1800" dirty="0" err="1" smtClean="0">
                <a:latin typeface="Garamond" pitchFamily="18" charset="0"/>
              </a:rPr>
              <a:t>Aici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lucrează</a:t>
            </a:r>
            <a:r>
              <a:rPr lang="en-US" sz="1800" dirty="0" smtClean="0">
                <a:latin typeface="Garamond" pitchFamily="18" charset="0"/>
              </a:rPr>
              <a:t> la un complex de </a:t>
            </a:r>
            <a:r>
              <a:rPr lang="en-US" sz="1800" dirty="0" err="1" smtClean="0">
                <a:latin typeface="Garamond" pitchFamily="18" charset="0"/>
              </a:rPr>
              <a:t>ipoteze</a:t>
            </a:r>
            <a:r>
              <a:rPr lang="en-US" sz="1800" dirty="0" smtClean="0">
                <a:latin typeface="Garamond" pitchFamily="18" charset="0"/>
              </a:rPr>
              <a:t> </a:t>
            </a:r>
            <a:r>
              <a:rPr lang="en-US" sz="1800" dirty="0" err="1" smtClean="0">
                <a:latin typeface="Garamond" pitchFamily="18" charset="0"/>
              </a:rPr>
              <a:t>geometrice</a:t>
            </a:r>
            <a:r>
              <a:rPr lang="en-US" sz="1800" dirty="0" smtClean="0">
                <a:latin typeface="Garamond" pitchFamily="18" charset="0"/>
              </a:rPr>
              <a:t> </a:t>
            </a:r>
            <a:r>
              <a:rPr lang="en-US" sz="1800" dirty="0" err="1" smtClean="0">
                <a:latin typeface="Garamond" pitchFamily="18" charset="0"/>
              </a:rPr>
              <a:t>având</a:t>
            </a:r>
            <a:r>
              <a:rPr lang="en-US" sz="1800" dirty="0" smtClean="0">
                <a:latin typeface="Garamond" pitchFamily="18" charset="0"/>
              </a:rPr>
              <a:t> ca </a:t>
            </a:r>
            <a:r>
              <a:rPr lang="en-US" sz="1800" dirty="0" err="1" smtClean="0">
                <a:latin typeface="Garamond" pitchFamily="18" charset="0"/>
              </a:rPr>
              <a:t>scop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explicarea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depărtării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dintre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orbitele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celor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cinci</a:t>
            </a:r>
            <a:r>
              <a:rPr lang="en-US" sz="1800" dirty="0" smtClean="0">
                <a:latin typeface="Garamond" pitchFamily="18" charset="0"/>
              </a:rPr>
              <a:t> </a:t>
            </a:r>
            <a:r>
              <a:rPr lang="en-US" sz="1800" dirty="0" err="1" smtClean="0">
                <a:latin typeface="Garamond" pitchFamily="18" charset="0"/>
              </a:rPr>
              <a:t>planete</a:t>
            </a:r>
            <a:r>
              <a:rPr lang="en-US" sz="1800" dirty="0" smtClean="0">
                <a:latin typeface="Garamond" pitchFamily="18" charset="0"/>
              </a:rPr>
              <a:t> </a:t>
            </a:r>
            <a:r>
              <a:rPr lang="en-US" sz="1800" dirty="0" err="1" smtClean="0">
                <a:latin typeface="Garamond" pitchFamily="18" charset="0"/>
              </a:rPr>
              <a:t>cunoscute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în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acel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timp</a:t>
            </a:r>
            <a:r>
              <a:rPr lang="en-US" sz="1800" dirty="0" smtClean="0">
                <a:latin typeface="Garamond" pitchFamily="18" charset="0"/>
              </a:rPr>
              <a:t> (</a:t>
            </a:r>
            <a:r>
              <a:rPr lang="en-US" sz="1800" dirty="0" err="1" smtClean="0">
                <a:latin typeface="Garamond" pitchFamily="18" charset="0"/>
              </a:rPr>
              <a:t>Mercur</a:t>
            </a:r>
            <a:r>
              <a:rPr lang="en-US" sz="1800" dirty="0" smtClean="0">
                <a:latin typeface="Garamond" pitchFamily="18" charset="0"/>
              </a:rPr>
              <a:t>, Venus, </a:t>
            </a:r>
            <a:r>
              <a:rPr lang="en-US" sz="1800" dirty="0" err="1" smtClean="0">
                <a:latin typeface="Garamond" pitchFamily="18" charset="0"/>
              </a:rPr>
              <a:t>Marte</a:t>
            </a:r>
            <a:r>
              <a:rPr lang="en-US" sz="1800" dirty="0" smtClean="0">
                <a:latin typeface="Garamond" pitchFamily="18" charset="0"/>
              </a:rPr>
              <a:t>, Jupiter </a:t>
            </a:r>
            <a:r>
              <a:rPr lang="en-US" sz="1800" dirty="0" err="1" smtClean="0">
                <a:latin typeface="Garamond" pitchFamily="18" charset="0"/>
              </a:rPr>
              <a:t>și</a:t>
            </a:r>
            <a:r>
              <a:rPr lang="en-US" sz="1800" dirty="0" smtClean="0">
                <a:latin typeface="Garamond" pitchFamily="18" charset="0"/>
              </a:rPr>
              <a:t> Saturn). </a:t>
            </a:r>
            <a:r>
              <a:rPr lang="en-US" sz="1800" dirty="0" err="1" smtClean="0">
                <a:latin typeface="Garamond" pitchFamily="18" charset="0"/>
              </a:rPr>
              <a:t>Kepler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consideră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că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soarele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exercită</a:t>
            </a:r>
            <a:r>
              <a:rPr lang="en-US" sz="1800" dirty="0" smtClean="0">
                <a:latin typeface="Garamond" pitchFamily="18" charset="0"/>
              </a:rPr>
              <a:t> o </a:t>
            </a:r>
            <a:r>
              <a:rPr lang="en-US" sz="1800" dirty="0" err="1" smtClean="0">
                <a:latin typeface="Garamond" pitchFamily="18" charset="0"/>
              </a:rPr>
              <a:t>forță</a:t>
            </a:r>
            <a:r>
              <a:rPr lang="en-US" sz="1800" dirty="0" smtClean="0">
                <a:latin typeface="Garamond" pitchFamily="18" charset="0"/>
              </a:rPr>
              <a:t> care </a:t>
            </a:r>
            <a:r>
              <a:rPr lang="en-US" sz="1800" dirty="0" err="1" smtClean="0">
                <a:latin typeface="Garamond" pitchFamily="18" charset="0"/>
              </a:rPr>
              <a:t>scade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proporțional</a:t>
            </a:r>
            <a:r>
              <a:rPr lang="en-US" sz="1800" dirty="0" smtClean="0">
                <a:latin typeface="Garamond" pitchFamily="18" charset="0"/>
              </a:rPr>
              <a:t> o </a:t>
            </a:r>
            <a:r>
              <a:rPr lang="en-US" sz="1800" dirty="0" err="1" smtClean="0">
                <a:latin typeface="Garamond" pitchFamily="18" charset="0"/>
              </a:rPr>
              <a:t>dată</a:t>
            </a:r>
            <a:r>
              <a:rPr lang="en-US" sz="1800" dirty="0" smtClean="0">
                <a:latin typeface="Garamond" pitchFamily="18" charset="0"/>
              </a:rPr>
              <a:t> cu </a:t>
            </a:r>
            <a:r>
              <a:rPr lang="en-US" sz="1800" dirty="0" err="1" smtClean="0">
                <a:latin typeface="Garamond" pitchFamily="18" charset="0"/>
              </a:rPr>
              <a:t>îndepărtarea</a:t>
            </a:r>
            <a:r>
              <a:rPr lang="en-US" sz="1800" dirty="0" smtClean="0">
                <a:latin typeface="Garamond" pitchFamily="18" charset="0"/>
              </a:rPr>
              <a:t> de o </a:t>
            </a:r>
            <a:r>
              <a:rPr lang="en-US" sz="1800" dirty="0" err="1" smtClean="0">
                <a:latin typeface="Garamond" pitchFamily="18" charset="0"/>
              </a:rPr>
              <a:t>planetă</a:t>
            </a:r>
            <a:r>
              <a:rPr lang="en-US" sz="1800" dirty="0" smtClean="0">
                <a:latin typeface="Garamond" pitchFamily="18" charset="0"/>
              </a:rPr>
              <a:t>: "</a:t>
            </a:r>
            <a:r>
              <a:rPr lang="en-US" sz="1800" dirty="0" err="1" smtClean="0">
                <a:latin typeface="Garamond" pitchFamily="18" charset="0"/>
              </a:rPr>
              <a:t>Planetele</a:t>
            </a:r>
            <a:r>
              <a:rPr lang="en-US" sz="1800" dirty="0" smtClean="0">
                <a:latin typeface="Garamond" pitchFamily="18" charset="0"/>
              </a:rPr>
              <a:t> se </a:t>
            </a:r>
            <a:r>
              <a:rPr lang="en-US" sz="1800" dirty="0" err="1" smtClean="0">
                <a:latin typeface="Garamond" pitchFamily="18" charset="0"/>
              </a:rPr>
              <a:t>mișcă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în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consecință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pe</a:t>
            </a:r>
            <a:r>
              <a:rPr lang="en-US" sz="1800" dirty="0" smtClean="0">
                <a:latin typeface="Garamond" pitchFamily="18" charset="0"/>
              </a:rPr>
              <a:t> o </a:t>
            </a:r>
            <a:r>
              <a:rPr lang="en-US" sz="1800" dirty="0" err="1" smtClean="0">
                <a:latin typeface="Garamond" pitchFamily="18" charset="0"/>
              </a:rPr>
              <a:t>traiectorie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eliptică</a:t>
            </a:r>
            <a:r>
              <a:rPr lang="en-US" sz="1800" dirty="0" smtClean="0">
                <a:latin typeface="Garamond" pitchFamily="18" charset="0"/>
              </a:rPr>
              <a:t>, </a:t>
            </a:r>
            <a:r>
              <a:rPr lang="en-US" sz="1800" dirty="0" err="1" smtClean="0">
                <a:latin typeface="Garamond" pitchFamily="18" charset="0"/>
              </a:rPr>
              <a:t>în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centrul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căreia</a:t>
            </a:r>
            <a:r>
              <a:rPr lang="en-US" sz="1800" dirty="0" smtClean="0">
                <a:latin typeface="Garamond" pitchFamily="18" charset="0"/>
              </a:rPr>
              <a:t> se </a:t>
            </a:r>
            <a:r>
              <a:rPr lang="en-US" sz="1800" dirty="0" err="1" smtClean="0">
                <a:latin typeface="Garamond" pitchFamily="18" charset="0"/>
              </a:rPr>
              <a:t>găsește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soarele</a:t>
            </a:r>
            <a:r>
              <a:rPr lang="en-US" sz="1800" dirty="0" smtClean="0">
                <a:latin typeface="Garamond" pitchFamily="18" charset="0"/>
              </a:rPr>
              <a:t>". </a:t>
            </a:r>
            <a:r>
              <a:rPr lang="en-US" sz="1800" dirty="0" err="1" smtClean="0">
                <a:latin typeface="Garamond" pitchFamily="18" charset="0"/>
              </a:rPr>
              <a:t>În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acest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fel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enunță</a:t>
            </a:r>
            <a:r>
              <a:rPr lang="en-US" sz="1800" dirty="0" smtClean="0">
                <a:latin typeface="Garamond" pitchFamily="18" charset="0"/>
              </a:rPr>
              <a:t> prima </a:t>
            </a:r>
            <a:r>
              <a:rPr lang="en-US" sz="1800" dirty="0" err="1" smtClean="0">
                <a:latin typeface="Garamond" pitchFamily="18" charset="0"/>
              </a:rPr>
              <a:t>sa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lege</a:t>
            </a:r>
            <a:r>
              <a:rPr lang="en-US" sz="1800" dirty="0" smtClean="0">
                <a:latin typeface="Garamond" pitchFamily="18" charset="0"/>
              </a:rPr>
              <a:t> a </a:t>
            </a:r>
            <a:r>
              <a:rPr lang="en-US" sz="1800" dirty="0" err="1" smtClean="0">
                <a:latin typeface="Garamond" pitchFamily="18" charset="0"/>
              </a:rPr>
              <a:t>mișcării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planetelor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publicată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în</a:t>
            </a:r>
            <a:r>
              <a:rPr lang="en-US" sz="1800" dirty="0" smtClean="0">
                <a:latin typeface="Garamond" pitchFamily="18" charset="0"/>
              </a:rPr>
              <a:t> </a:t>
            </a:r>
            <a:r>
              <a:rPr lang="en-US" sz="1800" dirty="0" err="1" smtClean="0">
                <a:latin typeface="Garamond" pitchFamily="18" charset="0"/>
              </a:rPr>
              <a:t>lucrarea</a:t>
            </a:r>
            <a:r>
              <a:rPr lang="en-US" sz="1800" i="1" dirty="0" err="1" smtClean="0">
                <a:latin typeface="Garamond" pitchFamily="18" charset="0"/>
              </a:rPr>
              <a:t>"Mysterium</a:t>
            </a:r>
            <a:r>
              <a:rPr lang="en-US" sz="1800" i="1" dirty="0" smtClean="0">
                <a:latin typeface="Garamond" pitchFamily="18" charset="0"/>
              </a:rPr>
              <a:t> </a:t>
            </a:r>
            <a:r>
              <a:rPr lang="en-US" sz="1800" i="1" dirty="0" err="1" smtClean="0">
                <a:latin typeface="Garamond" pitchFamily="18" charset="0"/>
              </a:rPr>
              <a:t>Cosmographicum</a:t>
            </a:r>
            <a:r>
              <a:rPr lang="en-US" sz="1800" i="1" dirty="0" smtClean="0">
                <a:latin typeface="Garamond" pitchFamily="18" charset="0"/>
              </a:rPr>
              <a:t>"</a:t>
            </a:r>
            <a:r>
              <a:rPr lang="en-US" sz="1800" dirty="0" smtClean="0">
                <a:latin typeface="Garamond" pitchFamily="18" charset="0"/>
              </a:rPr>
              <a:t> 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Documents and Settings\Auras\Desktop\descărcar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492896"/>
            <a:ext cx="3168352" cy="394637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0000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29523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1400" dirty="0" smtClean="0">
                <a:latin typeface="Lucida Console" pitchFamily="49" charset="0"/>
              </a:rPr>
              <a:t>                     </a:t>
            </a:r>
            <a:r>
              <a:rPr lang="en-US" sz="1400" dirty="0" err="1" smtClean="0">
                <a:latin typeface="Lucida Console" pitchFamily="49" charset="0"/>
              </a:rPr>
              <a:t>În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aprilie</a:t>
            </a:r>
            <a:r>
              <a:rPr lang="en-US" sz="1400" dirty="0" smtClean="0">
                <a:latin typeface="Lucida Console" pitchFamily="49" charset="0"/>
              </a:rPr>
              <a:t> 1597 </a:t>
            </a:r>
            <a:r>
              <a:rPr lang="en-US" sz="1400" dirty="0" err="1" smtClean="0">
                <a:latin typeface="Lucida Console" pitchFamily="49" charset="0"/>
              </a:rPr>
              <a:t>Kepler</a:t>
            </a:r>
            <a:r>
              <a:rPr lang="en-US" sz="1400" dirty="0" smtClean="0">
                <a:latin typeface="Lucida Console" pitchFamily="49" charset="0"/>
              </a:rPr>
              <a:t> se </a:t>
            </a:r>
            <a:r>
              <a:rPr lang="en-US" sz="1400" dirty="0" err="1" smtClean="0">
                <a:latin typeface="Lucida Console" pitchFamily="49" charset="0"/>
              </a:rPr>
              <a:t>căsătorește</a:t>
            </a:r>
            <a:r>
              <a:rPr lang="en-US" sz="1400" dirty="0" smtClean="0">
                <a:latin typeface="Lucida Console" pitchFamily="49" charset="0"/>
              </a:rPr>
              <a:t> cu Barbara </a:t>
            </a:r>
            <a:r>
              <a:rPr lang="en-US" sz="1400" dirty="0" err="1" smtClean="0">
                <a:latin typeface="Lucida Console" pitchFamily="49" charset="0"/>
              </a:rPr>
              <a:t>Mühlek</a:t>
            </a:r>
            <a:r>
              <a:rPr lang="en-US" sz="1400" dirty="0" smtClean="0">
                <a:latin typeface="Lucida Console" pitchFamily="49" charset="0"/>
              </a:rPr>
              <a:t>. Din </a:t>
            </a:r>
            <a:r>
              <a:rPr lang="en-US" sz="1400" dirty="0" err="1" smtClean="0">
                <a:latin typeface="Lucida Console" pitchFamily="49" charset="0"/>
              </a:rPr>
              <a:t>cauza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presiunilor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exercitate</a:t>
            </a:r>
            <a:r>
              <a:rPr lang="en-US" sz="1400" dirty="0" smtClean="0">
                <a:latin typeface="Lucida Console" pitchFamily="49" charset="0"/>
              </a:rPr>
              <a:t> de </a:t>
            </a:r>
            <a:r>
              <a:rPr lang="en-US" sz="1400" dirty="0" err="1" smtClean="0">
                <a:latin typeface="Lucida Console" pitchFamily="49" charset="0"/>
              </a:rPr>
              <a:t>Contrareforma</a:t>
            </a:r>
            <a:r>
              <a:rPr lang="en-US" sz="1400" dirty="0" smtClean="0">
                <a:latin typeface="Lucida Console" pitchFamily="49" charset="0"/>
              </a:rPr>
              <a:t> </a:t>
            </a:r>
            <a:r>
              <a:rPr lang="en-US" sz="1400" dirty="0" err="1" smtClean="0">
                <a:latin typeface="Lucida Console" pitchFamily="49" charset="0"/>
              </a:rPr>
              <a:t>catolică</a:t>
            </a:r>
            <a:r>
              <a:rPr lang="en-US" sz="1400" dirty="0" smtClean="0">
                <a:latin typeface="Lucida Console" pitchFamily="49" charset="0"/>
              </a:rPr>
              <a:t>, </a:t>
            </a:r>
            <a:r>
              <a:rPr lang="en-US" sz="1400" dirty="0" err="1" smtClean="0">
                <a:latin typeface="Lucida Console" pitchFamily="49" charset="0"/>
              </a:rPr>
              <a:t>Kepler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este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nevoit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să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plece</a:t>
            </a:r>
            <a:r>
              <a:rPr lang="en-US" sz="1400" dirty="0" smtClean="0">
                <a:latin typeface="Lucida Console" pitchFamily="49" charset="0"/>
              </a:rPr>
              <a:t> din Graz </a:t>
            </a:r>
            <a:r>
              <a:rPr lang="en-US" sz="1400" dirty="0" err="1" smtClean="0">
                <a:latin typeface="Lucida Console" pitchFamily="49" charset="0"/>
              </a:rPr>
              <a:t>și</a:t>
            </a:r>
            <a:r>
              <a:rPr lang="en-US" sz="1400" dirty="0" smtClean="0">
                <a:latin typeface="Lucida Console" pitchFamily="49" charset="0"/>
              </a:rPr>
              <a:t>, </a:t>
            </a:r>
            <a:r>
              <a:rPr lang="en-US" sz="1400" dirty="0" err="1" smtClean="0">
                <a:latin typeface="Lucida Console" pitchFamily="49" charset="0"/>
              </a:rPr>
              <a:t>în</a:t>
            </a:r>
            <a:r>
              <a:rPr lang="en-US" sz="1400" dirty="0" smtClean="0">
                <a:latin typeface="Lucida Console" pitchFamily="49" charset="0"/>
              </a:rPr>
              <a:t> 1600, </a:t>
            </a:r>
            <a:r>
              <a:rPr lang="en-US" sz="1400" dirty="0" err="1" smtClean="0">
                <a:latin typeface="Lucida Console" pitchFamily="49" charset="0"/>
              </a:rPr>
              <a:t>acceptă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oferta</a:t>
            </a:r>
            <a:r>
              <a:rPr lang="en-US" sz="1400" dirty="0" smtClean="0">
                <a:latin typeface="Lucida Console" pitchFamily="49" charset="0"/>
              </a:rPr>
              <a:t> de a </a:t>
            </a:r>
            <a:r>
              <a:rPr lang="en-US" sz="1400" dirty="0" err="1" smtClean="0">
                <a:latin typeface="Lucida Console" pitchFamily="49" charset="0"/>
              </a:rPr>
              <a:t>lucra</a:t>
            </a:r>
            <a:r>
              <a:rPr lang="en-US" sz="1400" dirty="0" smtClean="0">
                <a:latin typeface="Lucida Console" pitchFamily="49" charset="0"/>
              </a:rPr>
              <a:t> la </a:t>
            </a:r>
            <a:r>
              <a:rPr lang="en-US" sz="1400" dirty="0" err="1" smtClean="0">
                <a:latin typeface="Lucida Console" pitchFamily="49" charset="0"/>
              </a:rPr>
              <a:t>Praga</a:t>
            </a:r>
            <a:r>
              <a:rPr lang="en-US" sz="1400" dirty="0" smtClean="0">
                <a:latin typeface="Lucida Console" pitchFamily="49" charset="0"/>
              </a:rPr>
              <a:t> ca </a:t>
            </a:r>
            <a:r>
              <a:rPr lang="en-US" sz="1400" dirty="0" err="1" smtClean="0">
                <a:latin typeface="Lucida Console" pitchFamily="49" charset="0"/>
              </a:rPr>
              <a:t>asistent</a:t>
            </a:r>
            <a:r>
              <a:rPr lang="en-US" sz="1400" dirty="0" smtClean="0">
                <a:latin typeface="Lucida Console" pitchFamily="49" charset="0"/>
              </a:rPr>
              <a:t> al </a:t>
            </a:r>
            <a:r>
              <a:rPr lang="en-US" sz="1400" dirty="0" err="1" smtClean="0">
                <a:latin typeface="Lucida Console" pitchFamily="49" charset="0"/>
              </a:rPr>
              <a:t>lui</a:t>
            </a:r>
            <a:r>
              <a:rPr lang="en-US" sz="1400" dirty="0" smtClean="0">
                <a:latin typeface="Lucida Console" pitchFamily="49" charset="0"/>
              </a:rPr>
              <a:t> </a:t>
            </a:r>
            <a:r>
              <a:rPr lang="en-US" sz="1400" dirty="0" err="1" smtClean="0">
                <a:latin typeface="Lucida Console" pitchFamily="49" charset="0"/>
              </a:rPr>
              <a:t>Tycho</a:t>
            </a:r>
            <a:r>
              <a:rPr lang="en-US" sz="1400" dirty="0" smtClean="0">
                <a:latin typeface="Lucida Console" pitchFamily="49" charset="0"/>
              </a:rPr>
              <a:t> Brahe, </a:t>
            </a:r>
            <a:r>
              <a:rPr lang="en-US" sz="1400" dirty="0" err="1" smtClean="0">
                <a:latin typeface="Lucida Console" pitchFamily="49" charset="0"/>
              </a:rPr>
              <a:t>astronom</a:t>
            </a:r>
            <a:r>
              <a:rPr lang="en-US" sz="1400" dirty="0" smtClean="0">
                <a:latin typeface="Lucida Console" pitchFamily="49" charset="0"/>
              </a:rPr>
              <a:t> al </a:t>
            </a:r>
            <a:r>
              <a:rPr lang="en-US" sz="1400" dirty="0" err="1" smtClean="0">
                <a:latin typeface="Lucida Console" pitchFamily="49" charset="0"/>
              </a:rPr>
              <a:t>curții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împăratului</a:t>
            </a:r>
            <a:r>
              <a:rPr lang="en-US" sz="1400" dirty="0" smtClean="0">
                <a:latin typeface="Lucida Console" pitchFamily="49" charset="0"/>
              </a:rPr>
              <a:t> Rudolf al II-lea. </a:t>
            </a:r>
            <a:r>
              <a:rPr lang="en-US" sz="1400" dirty="0" err="1" smtClean="0">
                <a:latin typeface="Lucida Console" pitchFamily="49" charset="0"/>
              </a:rPr>
              <a:t>Calitățile</a:t>
            </a:r>
            <a:r>
              <a:rPr lang="en-US" sz="1400" dirty="0" smtClean="0">
                <a:latin typeface="Lucida Console" pitchFamily="49" charset="0"/>
              </a:rPr>
              <a:t> de </a:t>
            </a:r>
            <a:r>
              <a:rPr lang="en-US" sz="1400" dirty="0" err="1" smtClean="0">
                <a:latin typeface="Lucida Console" pitchFamily="49" charset="0"/>
              </a:rPr>
              <a:t>observator</a:t>
            </a:r>
            <a:r>
              <a:rPr lang="en-US" sz="1400" dirty="0" smtClean="0">
                <a:latin typeface="Lucida Console" pitchFamily="49" charset="0"/>
              </a:rPr>
              <a:t> ale </a:t>
            </a:r>
            <a:r>
              <a:rPr lang="en-US" sz="1400" dirty="0" err="1" smtClean="0">
                <a:latin typeface="Lucida Console" pitchFamily="49" charset="0"/>
              </a:rPr>
              <a:t>lui</a:t>
            </a:r>
            <a:r>
              <a:rPr lang="en-US" sz="1400" dirty="0" smtClean="0">
                <a:latin typeface="Lucida Console" pitchFamily="49" charset="0"/>
              </a:rPr>
              <a:t> </a:t>
            </a:r>
            <a:r>
              <a:rPr lang="en-US" sz="1400" dirty="0" err="1" smtClean="0">
                <a:latin typeface="Lucida Console" pitchFamily="49" charset="0"/>
              </a:rPr>
              <a:t>Tycho</a:t>
            </a:r>
            <a:r>
              <a:rPr lang="en-US" sz="1400" dirty="0" smtClean="0">
                <a:latin typeface="Lucida Console" pitchFamily="49" charset="0"/>
              </a:rPr>
              <a:t> Brahe </a:t>
            </a:r>
            <a:r>
              <a:rPr lang="en-US" sz="1400" dirty="0" err="1" smtClean="0">
                <a:latin typeface="Lucida Console" pitchFamily="49" charset="0"/>
              </a:rPr>
              <a:t>sunt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acum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completate</a:t>
            </a:r>
            <a:r>
              <a:rPr lang="en-US" sz="1400" dirty="0" smtClean="0">
                <a:latin typeface="Lucida Console" pitchFamily="49" charset="0"/>
              </a:rPr>
              <a:t> cu </a:t>
            </a:r>
            <a:r>
              <a:rPr lang="en-US" sz="1400" dirty="0" err="1" smtClean="0">
                <a:latin typeface="Lucida Console" pitchFamily="49" charset="0"/>
              </a:rPr>
              <a:t>cunoștințele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excepționale</a:t>
            </a:r>
            <a:r>
              <a:rPr lang="en-US" sz="1400" dirty="0" smtClean="0">
                <a:latin typeface="Lucida Console" pitchFamily="49" charset="0"/>
              </a:rPr>
              <a:t> de </a:t>
            </a:r>
            <a:r>
              <a:rPr lang="en-US" sz="1400" dirty="0" err="1" smtClean="0">
                <a:latin typeface="Lucida Console" pitchFamily="49" charset="0"/>
              </a:rPr>
              <a:t>matematică</a:t>
            </a:r>
            <a:r>
              <a:rPr lang="en-US" sz="1400" dirty="0" smtClean="0">
                <a:latin typeface="Lucida Console" pitchFamily="49" charset="0"/>
              </a:rPr>
              <a:t> ale </a:t>
            </a:r>
            <a:r>
              <a:rPr lang="en-US" sz="1400" dirty="0" err="1" smtClean="0">
                <a:latin typeface="Lucida Console" pitchFamily="49" charset="0"/>
              </a:rPr>
              <a:t>lui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Kepler</a:t>
            </a:r>
            <a:r>
              <a:rPr lang="en-US" sz="1400" dirty="0" smtClean="0">
                <a:latin typeface="Lucida Console" pitchFamily="49" charset="0"/>
              </a:rPr>
              <a:t>. </a:t>
            </a:r>
            <a:r>
              <a:rPr lang="en-US" sz="1400" dirty="0" err="1" smtClean="0">
                <a:latin typeface="Lucida Console" pitchFamily="49" charset="0"/>
              </a:rPr>
              <a:t>După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moartea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lui</a:t>
            </a:r>
            <a:r>
              <a:rPr lang="en-US" sz="1400" dirty="0" smtClean="0">
                <a:latin typeface="Lucida Console" pitchFamily="49" charset="0"/>
              </a:rPr>
              <a:t> Brahe </a:t>
            </a:r>
            <a:r>
              <a:rPr lang="en-US" sz="1400" dirty="0" err="1" smtClean="0">
                <a:latin typeface="Lucida Console" pitchFamily="49" charset="0"/>
              </a:rPr>
              <a:t>în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anul</a:t>
            </a:r>
            <a:r>
              <a:rPr lang="en-US" sz="1400" dirty="0" smtClean="0">
                <a:latin typeface="Lucida Console" pitchFamily="49" charset="0"/>
              </a:rPr>
              <a:t> 1601, </a:t>
            </a:r>
            <a:r>
              <a:rPr lang="en-US" sz="1400" dirty="0" err="1" smtClean="0">
                <a:latin typeface="Lucida Console" pitchFamily="49" charset="0"/>
              </a:rPr>
              <a:t>Kepler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devine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urmașul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lui</a:t>
            </a:r>
            <a:r>
              <a:rPr lang="en-US" sz="1400" dirty="0" smtClean="0">
                <a:latin typeface="Lucida Console" pitchFamily="49" charset="0"/>
              </a:rPr>
              <a:t> ca </a:t>
            </a:r>
            <a:r>
              <a:rPr lang="en-US" sz="1400" dirty="0" err="1" smtClean="0">
                <a:latin typeface="Lucida Console" pitchFamily="49" charset="0"/>
              </a:rPr>
              <a:t>matematician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și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astronom</a:t>
            </a:r>
            <a:r>
              <a:rPr lang="en-US" sz="1400" dirty="0" smtClean="0">
                <a:latin typeface="Lucida Console" pitchFamily="49" charset="0"/>
              </a:rPr>
              <a:t> imperial. </a:t>
            </a:r>
            <a:r>
              <a:rPr lang="en-US" sz="1400" dirty="0" err="1" smtClean="0">
                <a:latin typeface="Lucida Console" pitchFamily="49" charset="0"/>
              </a:rPr>
              <a:t>În</a:t>
            </a:r>
            <a:r>
              <a:rPr lang="en-US" sz="1400" dirty="0" smtClean="0">
                <a:latin typeface="Lucida Console" pitchFamily="49" charset="0"/>
              </a:rPr>
              <a:t> 1604 </a:t>
            </a:r>
            <a:r>
              <a:rPr lang="en-US" sz="1400" dirty="0" err="1" smtClean="0">
                <a:latin typeface="Lucida Console" pitchFamily="49" charset="0"/>
              </a:rPr>
              <a:t>Kepler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observă</a:t>
            </a:r>
            <a:r>
              <a:rPr lang="en-US" sz="1400" dirty="0" smtClean="0">
                <a:latin typeface="Lucida Console" pitchFamily="49" charset="0"/>
              </a:rPr>
              <a:t> </a:t>
            </a:r>
            <a:r>
              <a:rPr lang="en-US" sz="1400" i="1" dirty="0" smtClean="0">
                <a:latin typeface="Lucida Console" pitchFamily="49" charset="0"/>
              </a:rPr>
              <a:t>"Supernova 1604"</a:t>
            </a:r>
            <a:r>
              <a:rPr lang="en-US" sz="1400" dirty="0" smtClean="0">
                <a:latin typeface="Lucida Console" pitchFamily="49" charset="0"/>
              </a:rPr>
              <a:t> </a:t>
            </a:r>
            <a:r>
              <a:rPr lang="en-US" sz="1400" dirty="0" err="1" smtClean="0">
                <a:latin typeface="Lucida Console" pitchFamily="49" charset="0"/>
              </a:rPr>
              <a:t>și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publică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observațiile</a:t>
            </a:r>
            <a:r>
              <a:rPr lang="en-US" sz="1400" dirty="0" smtClean="0">
                <a:latin typeface="Lucida Console" pitchFamily="49" charset="0"/>
              </a:rPr>
              <a:t> sale </a:t>
            </a:r>
            <a:r>
              <a:rPr lang="en-US" sz="1400" dirty="0" err="1" smtClean="0">
                <a:latin typeface="Lucida Console" pitchFamily="49" charset="0"/>
              </a:rPr>
              <a:t>în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lucrarea</a:t>
            </a:r>
            <a:r>
              <a:rPr lang="en-US" sz="1400" dirty="0" smtClean="0">
                <a:latin typeface="Lucida Console" pitchFamily="49" charset="0"/>
              </a:rPr>
              <a:t>  "</a:t>
            </a:r>
            <a:r>
              <a:rPr lang="en-US" sz="1400" dirty="0" err="1" smtClean="0">
                <a:latin typeface="Lucida Console" pitchFamily="49" charset="0"/>
              </a:rPr>
              <a:t>Despre</a:t>
            </a:r>
            <a:r>
              <a:rPr lang="en-US" sz="1400" dirty="0" smtClean="0">
                <a:latin typeface="Lucida Console" pitchFamily="49" charset="0"/>
              </a:rPr>
              <a:t> o </a:t>
            </a:r>
            <a:r>
              <a:rPr lang="en-US" sz="1400" dirty="0" err="1" smtClean="0">
                <a:latin typeface="Lucida Console" pitchFamily="49" charset="0"/>
              </a:rPr>
              <a:t>nouă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stea</a:t>
            </a:r>
            <a:r>
              <a:rPr lang="en-US" sz="1400" dirty="0" smtClean="0">
                <a:latin typeface="Lucida Console" pitchFamily="49" charset="0"/>
              </a:rPr>
              <a:t> la </a:t>
            </a:r>
            <a:r>
              <a:rPr lang="en-US" sz="1400" dirty="0" err="1" smtClean="0">
                <a:latin typeface="Lucida Console" pitchFamily="49" charset="0"/>
              </a:rPr>
              <a:t>piciorul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constelației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șarpelui</a:t>
            </a:r>
            <a:r>
              <a:rPr lang="en-US" sz="1400" dirty="0" smtClean="0">
                <a:latin typeface="Lucida Console" pitchFamily="49" charset="0"/>
              </a:rPr>
              <a:t>". </a:t>
            </a:r>
            <a:r>
              <a:rPr lang="en-US" sz="1400" dirty="0" err="1" smtClean="0">
                <a:latin typeface="Lucida Console" pitchFamily="49" charset="0"/>
              </a:rPr>
              <a:t>În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lucrarea</a:t>
            </a:r>
            <a:r>
              <a:rPr lang="en-US" sz="1400" dirty="0" smtClean="0">
                <a:latin typeface="Lucida Console" pitchFamily="49" charset="0"/>
              </a:rPr>
              <a:t> “</a:t>
            </a:r>
            <a:r>
              <a:rPr lang="en-US" sz="1400" dirty="0" err="1" smtClean="0">
                <a:latin typeface="Lucida Console" pitchFamily="49" charset="0"/>
              </a:rPr>
              <a:t>Astronomia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nouă</a:t>
            </a:r>
            <a:r>
              <a:rPr lang="en-US" sz="1400" dirty="0" smtClean="0">
                <a:latin typeface="Lucida Console" pitchFamily="49" charset="0"/>
              </a:rPr>
              <a:t>", 1609 </a:t>
            </a:r>
            <a:r>
              <a:rPr lang="en-US" sz="1400" dirty="0" err="1" smtClean="0">
                <a:latin typeface="Lucida Console" pitchFamily="49" charset="0"/>
              </a:rPr>
              <a:t>publică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rezultatele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cercetărilor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asupra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elipsei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planetei</a:t>
            </a:r>
            <a:r>
              <a:rPr lang="en-US" sz="1400" dirty="0" smtClean="0">
                <a:latin typeface="Lucida Console" pitchFamily="49" charset="0"/>
              </a:rPr>
              <a:t> </a:t>
            </a:r>
            <a:r>
              <a:rPr lang="en-US" sz="1400" dirty="0" err="1" smtClean="0">
                <a:latin typeface="Lucida Console" pitchFamily="49" charset="0"/>
              </a:rPr>
              <a:t>Marte</a:t>
            </a:r>
            <a:r>
              <a:rPr lang="en-US" sz="1400" dirty="0" smtClean="0">
                <a:latin typeface="Lucida Console" pitchFamily="49" charset="0"/>
              </a:rPr>
              <a:t> </a:t>
            </a:r>
            <a:r>
              <a:rPr lang="en-US" sz="1400" dirty="0" err="1" smtClean="0">
                <a:latin typeface="Lucida Console" pitchFamily="49" charset="0"/>
              </a:rPr>
              <a:t>și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enunță</a:t>
            </a:r>
            <a:r>
              <a:rPr lang="en-US" sz="1400" dirty="0" smtClean="0">
                <a:latin typeface="Lucida Console" pitchFamily="49" charset="0"/>
              </a:rPr>
              <a:t> a </a:t>
            </a:r>
            <a:r>
              <a:rPr lang="en-US" sz="1400" dirty="0" err="1" smtClean="0">
                <a:latin typeface="Lucida Console" pitchFamily="49" charset="0"/>
              </a:rPr>
              <a:t>doua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lege</a:t>
            </a:r>
            <a:r>
              <a:rPr lang="en-US" sz="1400" dirty="0" smtClean="0">
                <a:latin typeface="Lucida Console" pitchFamily="49" charset="0"/>
              </a:rPr>
              <a:t>: "Cu </a:t>
            </a:r>
            <a:r>
              <a:rPr lang="en-US" sz="1400" dirty="0" err="1" smtClean="0">
                <a:latin typeface="Lucida Console" pitchFamily="49" charset="0"/>
              </a:rPr>
              <a:t>cât</a:t>
            </a:r>
            <a:r>
              <a:rPr lang="en-US" sz="1400" dirty="0" smtClean="0">
                <a:latin typeface="Lucida Console" pitchFamily="49" charset="0"/>
              </a:rPr>
              <a:t> o </a:t>
            </a:r>
            <a:r>
              <a:rPr lang="en-US" sz="1400" dirty="0" err="1" smtClean="0">
                <a:latin typeface="Lucida Console" pitchFamily="49" charset="0"/>
              </a:rPr>
              <a:t>planetă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este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mai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aproape</a:t>
            </a:r>
            <a:r>
              <a:rPr lang="en-US" sz="1400" dirty="0" smtClean="0">
                <a:latin typeface="Lucida Console" pitchFamily="49" charset="0"/>
              </a:rPr>
              <a:t> de </a:t>
            </a:r>
            <a:r>
              <a:rPr lang="en-US" sz="1400" dirty="0" err="1" smtClean="0">
                <a:latin typeface="Lucida Console" pitchFamily="49" charset="0"/>
              </a:rPr>
              <a:t>soare</a:t>
            </a:r>
            <a:r>
              <a:rPr lang="en-US" sz="1400" dirty="0" smtClean="0">
                <a:latin typeface="Lucida Console" pitchFamily="49" charset="0"/>
              </a:rPr>
              <a:t>, cu </a:t>
            </a:r>
            <a:r>
              <a:rPr lang="en-US" sz="1400" dirty="0" err="1" smtClean="0">
                <a:latin typeface="Lucida Console" pitchFamily="49" charset="0"/>
              </a:rPr>
              <a:t>atât</a:t>
            </a:r>
            <a:r>
              <a:rPr lang="en-US" sz="1400" dirty="0" smtClean="0">
                <a:latin typeface="Lucida Console" pitchFamily="49" charset="0"/>
              </a:rPr>
              <a:t> se </a:t>
            </a:r>
            <a:r>
              <a:rPr lang="en-US" sz="1400" dirty="0" err="1" smtClean="0">
                <a:latin typeface="Lucida Console" pitchFamily="49" charset="0"/>
              </a:rPr>
              <a:t>mișcă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mai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repede</a:t>
            </a:r>
            <a:r>
              <a:rPr lang="en-US" sz="1400" dirty="0" smtClean="0">
                <a:latin typeface="Lucida Console" pitchFamily="49" charset="0"/>
              </a:rPr>
              <a:t>". </a:t>
            </a:r>
            <a:r>
              <a:rPr lang="en-US" sz="1400" dirty="0" err="1" smtClean="0">
                <a:latin typeface="Lucida Console" pitchFamily="49" charset="0"/>
              </a:rPr>
              <a:t>În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anul</a:t>
            </a:r>
            <a:r>
              <a:rPr lang="en-US" sz="1400" dirty="0" smtClean="0">
                <a:latin typeface="Lucida Console" pitchFamily="49" charset="0"/>
              </a:rPr>
              <a:t> 1612 </a:t>
            </a:r>
            <a:r>
              <a:rPr lang="en-US" sz="1400" dirty="0" err="1" smtClean="0">
                <a:latin typeface="Lucida Console" pitchFamily="49" charset="0"/>
              </a:rPr>
              <a:t>Kepler</a:t>
            </a:r>
            <a:r>
              <a:rPr lang="en-US" sz="1400" dirty="0" smtClean="0">
                <a:latin typeface="Lucida Console" pitchFamily="49" charset="0"/>
              </a:rPr>
              <a:t> se </a:t>
            </a:r>
            <a:r>
              <a:rPr lang="en-US" sz="1400" dirty="0" err="1" smtClean="0">
                <a:latin typeface="Lucida Console" pitchFamily="49" charset="0"/>
              </a:rPr>
              <a:t>stabilește</a:t>
            </a:r>
            <a:r>
              <a:rPr lang="en-US" sz="1400" dirty="0" smtClean="0">
                <a:latin typeface="Lucida Console" pitchFamily="49" charset="0"/>
              </a:rPr>
              <a:t> la Linz </a:t>
            </a:r>
            <a:r>
              <a:rPr lang="en-US" sz="1400" dirty="0" err="1" smtClean="0">
                <a:latin typeface="Lucida Console" pitchFamily="49" charset="0"/>
              </a:rPr>
              <a:t>în</a:t>
            </a:r>
            <a:r>
              <a:rPr lang="en-US" sz="1400" dirty="0" smtClean="0">
                <a:latin typeface="Lucida Console" pitchFamily="49" charset="0"/>
              </a:rPr>
              <a:t> Austria, </a:t>
            </a:r>
            <a:r>
              <a:rPr lang="en-US" sz="1400" dirty="0" err="1" smtClean="0">
                <a:latin typeface="Lucida Console" pitchFamily="49" charset="0"/>
              </a:rPr>
              <a:t>unde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îi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apare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lucrarea</a:t>
            </a:r>
            <a:r>
              <a:rPr lang="en-US" sz="1400" dirty="0" smtClean="0">
                <a:latin typeface="Lucida Console" pitchFamily="49" charset="0"/>
              </a:rPr>
              <a:t> "</a:t>
            </a:r>
            <a:r>
              <a:rPr lang="en-US" sz="1400" dirty="0" err="1" smtClean="0">
                <a:latin typeface="Lucida Console" pitchFamily="49" charset="0"/>
              </a:rPr>
              <a:t>Armonia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lumii</a:t>
            </a:r>
            <a:r>
              <a:rPr lang="en-US" sz="1400" dirty="0" smtClean="0">
                <a:latin typeface="Lucida Console" pitchFamily="49" charset="0"/>
              </a:rPr>
              <a:t>", 1619. </a:t>
            </a:r>
            <a:r>
              <a:rPr lang="en-US" sz="1400" dirty="0" err="1" smtClean="0">
                <a:latin typeface="Lucida Console" pitchFamily="49" charset="0"/>
              </a:rPr>
              <a:t>În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ultimul</a:t>
            </a:r>
            <a:r>
              <a:rPr lang="en-US" sz="1400" dirty="0" smtClean="0">
                <a:latin typeface="Lucida Console" pitchFamily="49" charset="0"/>
              </a:rPr>
              <a:t> capitol al </a:t>
            </a:r>
            <a:r>
              <a:rPr lang="en-US" sz="1400" dirty="0" err="1" smtClean="0">
                <a:latin typeface="Lucida Console" pitchFamily="49" charset="0"/>
              </a:rPr>
              <a:t>acestei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cărți</a:t>
            </a:r>
            <a:r>
              <a:rPr lang="en-US" sz="1400" dirty="0" smtClean="0">
                <a:latin typeface="Lucida Console" pitchFamily="49" charset="0"/>
              </a:rPr>
              <a:t>, </a:t>
            </a:r>
            <a:r>
              <a:rPr lang="en-US" sz="1400" dirty="0" err="1" smtClean="0">
                <a:latin typeface="Lucida Console" pitchFamily="49" charset="0"/>
              </a:rPr>
              <a:t>pe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baza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observațiilor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și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calculelor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efectuate</a:t>
            </a:r>
            <a:r>
              <a:rPr lang="en-US" sz="1400" dirty="0" smtClean="0">
                <a:latin typeface="Lucida Console" pitchFamily="49" charset="0"/>
              </a:rPr>
              <a:t>, </a:t>
            </a:r>
            <a:r>
              <a:rPr lang="en-US" sz="1400" dirty="0" err="1" smtClean="0">
                <a:latin typeface="Lucida Console" pitchFamily="49" charset="0"/>
              </a:rPr>
              <a:t>enunță</a:t>
            </a:r>
            <a:r>
              <a:rPr lang="en-US" sz="1400" dirty="0" smtClean="0">
                <a:latin typeface="Lucida Console" pitchFamily="49" charset="0"/>
              </a:rPr>
              <a:t> a </a:t>
            </a:r>
            <a:r>
              <a:rPr lang="en-US" sz="1400" dirty="0" err="1" smtClean="0">
                <a:latin typeface="Lucida Console" pitchFamily="49" charset="0"/>
              </a:rPr>
              <a:t>treia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lege</a:t>
            </a:r>
            <a:r>
              <a:rPr lang="en-US" sz="1400" dirty="0" smtClean="0">
                <a:latin typeface="Lucida Console" pitchFamily="49" charset="0"/>
              </a:rPr>
              <a:t> a </a:t>
            </a:r>
            <a:r>
              <a:rPr lang="en-US" sz="1400" dirty="0" err="1" smtClean="0">
                <a:latin typeface="Lucida Console" pitchFamily="49" charset="0"/>
              </a:rPr>
              <a:t>mișcării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planetelor</a:t>
            </a:r>
            <a:r>
              <a:rPr lang="en-US" sz="1400" dirty="0" smtClean="0">
                <a:latin typeface="Lucida Console" pitchFamily="49" charset="0"/>
              </a:rPr>
              <a:t>: "</a:t>
            </a:r>
            <a:r>
              <a:rPr lang="en-US" sz="1400" dirty="0" err="1" smtClean="0">
                <a:latin typeface="Lucida Console" pitchFamily="49" charset="0"/>
              </a:rPr>
              <a:t>Pătratul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timpului</a:t>
            </a:r>
            <a:r>
              <a:rPr lang="en-US" sz="1400" dirty="0" smtClean="0">
                <a:latin typeface="Lucida Console" pitchFamily="49" charset="0"/>
              </a:rPr>
              <a:t> de </a:t>
            </a:r>
            <a:r>
              <a:rPr lang="en-US" sz="1400" dirty="0" err="1" smtClean="0">
                <a:latin typeface="Lucida Console" pitchFamily="49" charset="0"/>
              </a:rPr>
              <a:t>revoluție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este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proporțional</a:t>
            </a:r>
            <a:r>
              <a:rPr lang="en-US" sz="1400" dirty="0" smtClean="0">
                <a:latin typeface="Lucida Console" pitchFamily="49" charset="0"/>
              </a:rPr>
              <a:t> cu </a:t>
            </a:r>
            <a:r>
              <a:rPr lang="en-US" sz="1400" dirty="0" err="1" smtClean="0">
                <a:latin typeface="Lucida Console" pitchFamily="49" charset="0"/>
              </a:rPr>
              <a:t>puterea</a:t>
            </a:r>
            <a:r>
              <a:rPr lang="en-US" sz="1400" dirty="0" smtClean="0">
                <a:latin typeface="Lucida Console" pitchFamily="49" charset="0"/>
              </a:rPr>
              <a:t> a </a:t>
            </a:r>
            <a:r>
              <a:rPr lang="en-US" sz="1400" dirty="0" err="1" smtClean="0">
                <a:latin typeface="Lucida Console" pitchFamily="49" charset="0"/>
              </a:rPr>
              <a:t>treia</a:t>
            </a:r>
            <a:r>
              <a:rPr lang="en-US" sz="1400" dirty="0" smtClean="0">
                <a:latin typeface="Lucida Console" pitchFamily="49" charset="0"/>
              </a:rPr>
              <a:t> a </a:t>
            </a:r>
            <a:r>
              <a:rPr lang="en-US" sz="1400" dirty="0" err="1" smtClean="0">
                <a:latin typeface="Lucida Console" pitchFamily="49" charset="0"/>
              </a:rPr>
              <a:t>distanței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medii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dintre</a:t>
            </a:r>
            <a:r>
              <a:rPr lang="en-US" sz="1400" dirty="0" smtClean="0">
                <a:latin typeface="Lucida Console" pitchFamily="49" charset="0"/>
              </a:rPr>
              <a:t> o </a:t>
            </a:r>
            <a:r>
              <a:rPr lang="en-US" sz="1400" dirty="0" err="1" smtClean="0">
                <a:latin typeface="Lucida Console" pitchFamily="49" charset="0"/>
              </a:rPr>
              <a:t>planetă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și</a:t>
            </a:r>
            <a:r>
              <a:rPr lang="en-US" sz="1400" dirty="0" smtClean="0">
                <a:latin typeface="Lucida Console" pitchFamily="49" charset="0"/>
              </a:rPr>
              <a:t> </a:t>
            </a:r>
            <a:r>
              <a:rPr lang="en-US" sz="1400" dirty="0" err="1" smtClean="0">
                <a:latin typeface="Lucida Console" pitchFamily="49" charset="0"/>
              </a:rPr>
              <a:t>soare</a:t>
            </a:r>
            <a:r>
              <a:rPr lang="en-US" sz="1400" dirty="0" smtClean="0">
                <a:latin typeface="Lucida Console" pitchFamily="49" charset="0"/>
              </a:rPr>
              <a:t>".</a:t>
            </a:r>
          </a:p>
          <a:p>
            <a:pPr>
              <a:buNone/>
            </a:pPr>
            <a:endParaRPr lang="en-US" sz="1400" dirty="0"/>
          </a:p>
        </p:txBody>
      </p:sp>
      <p:pic>
        <p:nvPicPr>
          <p:cNvPr id="2050" name="Picture 2" descr="C:\Documents and Settings\Auras\Desktop\descărcare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454400"/>
            <a:ext cx="5400600" cy="292692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3000"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25144"/>
            <a:ext cx="8229600" cy="19008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500" dirty="0" smtClean="0">
                <a:latin typeface="Comic Sans MS" pitchFamily="66" charset="0"/>
              </a:rPr>
              <a:t>                    </a:t>
            </a:r>
            <a:r>
              <a:rPr lang="en-US" sz="1500" dirty="0" err="1" smtClean="0">
                <a:latin typeface="Comic Sans MS" pitchFamily="66" charset="0"/>
              </a:rPr>
              <a:t>În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anii</a:t>
            </a:r>
            <a:r>
              <a:rPr lang="en-US" sz="1500" dirty="0" smtClean="0">
                <a:latin typeface="Comic Sans MS" pitchFamily="66" charset="0"/>
              </a:rPr>
              <a:t> 1615-1620 </a:t>
            </a:r>
            <a:r>
              <a:rPr lang="en-US" sz="1500" dirty="0" err="1" smtClean="0">
                <a:latin typeface="Comic Sans MS" pitchFamily="66" charset="0"/>
              </a:rPr>
              <a:t>Kepler</a:t>
            </a:r>
            <a:r>
              <a:rPr lang="en-US" sz="1500" dirty="0" smtClean="0">
                <a:latin typeface="Comic Sans MS" pitchFamily="66" charset="0"/>
              </a:rPr>
              <a:t> a </a:t>
            </a:r>
            <a:r>
              <a:rPr lang="en-US" sz="1500" dirty="0" err="1" smtClean="0">
                <a:latin typeface="Comic Sans MS" pitchFamily="66" charset="0"/>
              </a:rPr>
              <a:t>trebuit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să-și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apere</a:t>
            </a:r>
            <a:r>
              <a:rPr lang="en-US" sz="1500" dirty="0" smtClean="0">
                <a:latin typeface="Comic Sans MS" pitchFamily="66" charset="0"/>
              </a:rPr>
              <a:t> mama, care era </a:t>
            </a:r>
            <a:r>
              <a:rPr lang="en-US" sz="1500" dirty="0" err="1" smtClean="0">
                <a:latin typeface="Comic Sans MS" pitchFamily="66" charset="0"/>
              </a:rPr>
              <a:t>acuzată</a:t>
            </a:r>
            <a:r>
              <a:rPr lang="en-US" sz="1500" dirty="0" smtClean="0">
                <a:latin typeface="Comic Sans MS" pitchFamily="66" charset="0"/>
              </a:rPr>
              <a:t> de </a:t>
            </a:r>
            <a:r>
              <a:rPr lang="en-US" sz="1500" dirty="0" err="1" smtClean="0">
                <a:latin typeface="Comic Sans MS" pitchFamily="66" charset="0"/>
              </a:rPr>
              <a:t>vrăjitorie</a:t>
            </a:r>
            <a:r>
              <a:rPr lang="en-US" sz="1500" dirty="0" smtClean="0">
                <a:latin typeface="Comic Sans MS" pitchFamily="66" charset="0"/>
              </a:rPr>
              <a:t>. </a:t>
            </a:r>
            <a:r>
              <a:rPr lang="en-US" sz="1500" dirty="0" err="1" smtClean="0">
                <a:latin typeface="Comic Sans MS" pitchFamily="66" charset="0"/>
              </a:rPr>
              <a:t>Până</a:t>
            </a:r>
            <a:r>
              <a:rPr lang="en-US" sz="1500" dirty="0" smtClean="0">
                <a:latin typeface="Comic Sans MS" pitchFamily="66" charset="0"/>
              </a:rPr>
              <a:t> la </a:t>
            </a:r>
            <a:r>
              <a:rPr lang="en-US" sz="1500" dirty="0" err="1" smtClean="0">
                <a:latin typeface="Comic Sans MS" pitchFamily="66" charset="0"/>
              </a:rPr>
              <a:t>urmă</a:t>
            </a:r>
            <a:r>
              <a:rPr lang="en-US" sz="1500" dirty="0" smtClean="0">
                <a:latin typeface="Comic Sans MS" pitchFamily="66" charset="0"/>
              </a:rPr>
              <a:t> a </a:t>
            </a:r>
            <a:r>
              <a:rPr lang="en-US" sz="1500" dirty="0" err="1" smtClean="0">
                <a:latin typeface="Comic Sans MS" pitchFamily="66" charset="0"/>
              </a:rPr>
              <a:t>reușit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să-i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obțină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eliberarea</a:t>
            </a:r>
            <a:r>
              <a:rPr lang="en-US" sz="1500" dirty="0" smtClean="0">
                <a:latin typeface="Comic Sans MS" pitchFamily="66" charset="0"/>
              </a:rPr>
              <a:t>, </a:t>
            </a:r>
            <a:r>
              <a:rPr lang="en-US" sz="1500" dirty="0" err="1" smtClean="0">
                <a:latin typeface="Comic Sans MS" pitchFamily="66" charset="0"/>
              </a:rPr>
              <a:t>fără</a:t>
            </a:r>
            <a:r>
              <a:rPr lang="en-US" sz="1500" dirty="0" smtClean="0">
                <a:latin typeface="Comic Sans MS" pitchFamily="66" charset="0"/>
              </a:rPr>
              <a:t> a </a:t>
            </a:r>
            <a:r>
              <a:rPr lang="en-US" sz="1500" dirty="0" err="1" smtClean="0">
                <a:latin typeface="Comic Sans MS" pitchFamily="66" charset="0"/>
              </a:rPr>
              <a:t>putea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însă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împiedica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torturile</a:t>
            </a:r>
            <a:r>
              <a:rPr lang="en-US" sz="1500" dirty="0" smtClean="0">
                <a:latin typeface="Comic Sans MS" pitchFamily="66" charset="0"/>
              </a:rPr>
              <a:t> la care a </a:t>
            </a:r>
            <a:r>
              <a:rPr lang="en-US" sz="1500" dirty="0" err="1" smtClean="0">
                <a:latin typeface="Comic Sans MS" pitchFamily="66" charset="0"/>
              </a:rPr>
              <a:t>fost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supusă</a:t>
            </a:r>
            <a:r>
              <a:rPr lang="en-US" sz="1500" dirty="0" smtClean="0">
                <a:latin typeface="Comic Sans MS" pitchFamily="66" charset="0"/>
              </a:rPr>
              <a:t>, </a:t>
            </a:r>
            <a:r>
              <a:rPr lang="en-US" sz="1500" dirty="0" err="1" smtClean="0">
                <a:latin typeface="Comic Sans MS" pitchFamily="66" charset="0"/>
              </a:rPr>
              <a:t>în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urma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cărora</a:t>
            </a:r>
            <a:r>
              <a:rPr lang="en-US" sz="1500" dirty="0" smtClean="0">
                <a:latin typeface="Comic Sans MS" pitchFamily="66" charset="0"/>
              </a:rPr>
              <a:t> ea a </a:t>
            </a:r>
            <a:r>
              <a:rPr lang="en-US" sz="1500" dirty="0" err="1" smtClean="0">
                <a:latin typeface="Comic Sans MS" pitchFamily="66" charset="0"/>
              </a:rPr>
              <a:t>murit</a:t>
            </a:r>
            <a:r>
              <a:rPr lang="en-US" sz="1500" dirty="0" smtClean="0">
                <a:latin typeface="Comic Sans MS" pitchFamily="66" charset="0"/>
              </a:rPr>
              <a:t> un an </a:t>
            </a:r>
            <a:r>
              <a:rPr lang="en-US" sz="1500" dirty="0" err="1" smtClean="0">
                <a:latin typeface="Comic Sans MS" pitchFamily="66" charset="0"/>
              </a:rPr>
              <a:t>mai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târziu</a:t>
            </a:r>
            <a:r>
              <a:rPr lang="en-US" sz="1500" dirty="0" smtClean="0">
                <a:latin typeface="Comic Sans MS" pitchFamily="66" charset="0"/>
              </a:rPr>
              <a:t>. </a:t>
            </a:r>
            <a:r>
              <a:rPr lang="en-US" sz="1500" dirty="0" err="1" smtClean="0">
                <a:latin typeface="Comic Sans MS" pitchFamily="66" charset="0"/>
              </a:rPr>
              <a:t>Ultima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sa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operă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importantă</a:t>
            </a:r>
            <a:r>
              <a:rPr lang="en-US" sz="1500" dirty="0" smtClean="0">
                <a:latin typeface="Comic Sans MS" pitchFamily="66" charset="0"/>
              </a:rPr>
              <a:t>, </a:t>
            </a:r>
            <a:r>
              <a:rPr lang="en-US" sz="1500" dirty="0" err="1" smtClean="0">
                <a:latin typeface="Comic Sans MS" pitchFamily="66" charset="0"/>
              </a:rPr>
              <a:t>apărută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încă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în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timpul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vieții</a:t>
            </a:r>
            <a:r>
              <a:rPr lang="en-US" sz="1500" dirty="0" smtClean="0">
                <a:latin typeface="Comic Sans MS" pitchFamily="66" charset="0"/>
              </a:rPr>
              <a:t>, </a:t>
            </a:r>
            <a:r>
              <a:rPr lang="en-US" sz="1500" dirty="0" err="1" smtClean="0">
                <a:latin typeface="Comic Sans MS" pitchFamily="66" charset="0"/>
              </a:rPr>
              <a:t>este</a:t>
            </a:r>
            <a:r>
              <a:rPr lang="en-US" sz="1500" dirty="0" smtClean="0">
                <a:latin typeface="Comic Sans MS" pitchFamily="66" charset="0"/>
              </a:rPr>
              <a:t> </a:t>
            </a:r>
            <a:r>
              <a:rPr lang="en-US" sz="1500" i="1" dirty="0" err="1" smtClean="0">
                <a:latin typeface="Comic Sans MS" pitchFamily="66" charset="0"/>
              </a:rPr>
              <a:t>Tabulae</a:t>
            </a:r>
            <a:r>
              <a:rPr lang="en-US" sz="1500" i="1" dirty="0" smtClean="0">
                <a:latin typeface="Comic Sans MS" pitchFamily="66" charset="0"/>
              </a:rPr>
              <a:t> </a:t>
            </a:r>
            <a:r>
              <a:rPr lang="en-US" sz="1500" i="1" dirty="0" err="1" smtClean="0">
                <a:latin typeface="Comic Sans MS" pitchFamily="66" charset="0"/>
              </a:rPr>
              <a:t>Rudolfinae</a:t>
            </a:r>
            <a:r>
              <a:rPr lang="en-US" sz="1500" dirty="0" smtClean="0">
                <a:latin typeface="Comic Sans MS" pitchFamily="66" charset="0"/>
              </a:rPr>
              <a:t>, care </a:t>
            </a:r>
            <a:r>
              <a:rPr lang="en-US" sz="1500" dirty="0" err="1" smtClean="0">
                <a:latin typeface="Comic Sans MS" pitchFamily="66" charset="0"/>
              </a:rPr>
              <a:t>conține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tabele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ce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descriu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mișcările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planetelor</a:t>
            </a:r>
            <a:r>
              <a:rPr lang="en-US" sz="1500" dirty="0" smtClean="0">
                <a:latin typeface="Comic Sans MS" pitchFamily="66" charset="0"/>
              </a:rPr>
              <a:t>. Ea </a:t>
            </a:r>
            <a:r>
              <a:rPr lang="en-US" sz="1500" dirty="0" err="1" smtClean="0">
                <a:latin typeface="Comic Sans MS" pitchFamily="66" charset="0"/>
              </a:rPr>
              <a:t>va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constitui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baza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oricărui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calcul</a:t>
            </a:r>
            <a:r>
              <a:rPr lang="en-US" sz="1500" dirty="0" smtClean="0">
                <a:latin typeface="Comic Sans MS" pitchFamily="66" charset="0"/>
              </a:rPr>
              <a:t> astronomic </a:t>
            </a:r>
            <a:r>
              <a:rPr lang="en-US" sz="1500" dirty="0" err="1" smtClean="0">
                <a:latin typeface="Comic Sans MS" pitchFamily="66" charset="0"/>
              </a:rPr>
              <a:t>pentru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următorii</a:t>
            </a:r>
            <a:r>
              <a:rPr lang="en-US" sz="1500" dirty="0" smtClean="0">
                <a:latin typeface="Comic Sans MS" pitchFamily="66" charset="0"/>
              </a:rPr>
              <a:t> 200 de </a:t>
            </a:r>
            <a:r>
              <a:rPr lang="en-US" sz="1500" dirty="0" err="1" smtClean="0">
                <a:latin typeface="Comic Sans MS" pitchFamily="66" charset="0"/>
              </a:rPr>
              <a:t>ani</a:t>
            </a:r>
            <a:r>
              <a:rPr lang="en-US" sz="1500" dirty="0" smtClean="0">
                <a:latin typeface="Comic Sans MS" pitchFamily="66" charset="0"/>
              </a:rPr>
              <a:t>. </a:t>
            </a:r>
            <a:r>
              <a:rPr lang="en-US" sz="1500" dirty="0" err="1" smtClean="0">
                <a:latin typeface="Comic Sans MS" pitchFamily="66" charset="0"/>
              </a:rPr>
              <a:t>În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lucrările</a:t>
            </a:r>
            <a:r>
              <a:rPr lang="en-US" sz="1500" dirty="0" smtClean="0">
                <a:latin typeface="Comic Sans MS" pitchFamily="66" charset="0"/>
              </a:rPr>
              <a:t> sale </a:t>
            </a:r>
            <a:r>
              <a:rPr lang="en-US" sz="1500" dirty="0" err="1" smtClean="0">
                <a:latin typeface="Comic Sans MS" pitchFamily="66" charset="0"/>
              </a:rPr>
              <a:t>despre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teoria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forțelor</a:t>
            </a:r>
            <a:r>
              <a:rPr lang="en-US" sz="1500" dirty="0" smtClean="0">
                <a:latin typeface="Comic Sans MS" pitchFamily="66" charset="0"/>
              </a:rPr>
              <a:t> de </a:t>
            </a:r>
            <a:r>
              <a:rPr lang="en-US" sz="1500" dirty="0" err="1" smtClean="0">
                <a:latin typeface="Comic Sans MS" pitchFamily="66" charset="0"/>
              </a:rPr>
              <a:t>gravitație</a:t>
            </a:r>
            <a:r>
              <a:rPr lang="en-US" sz="1500" dirty="0" smtClean="0">
                <a:latin typeface="Comic Sans MS" pitchFamily="66" charset="0"/>
              </a:rPr>
              <a:t>, Isaac Newton s-a </a:t>
            </a:r>
            <a:r>
              <a:rPr lang="en-US" sz="1500" dirty="0" err="1" smtClean="0">
                <a:latin typeface="Comic Sans MS" pitchFamily="66" charset="0"/>
              </a:rPr>
              <a:t>bazat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în</a:t>
            </a:r>
            <a:r>
              <a:rPr lang="en-US" sz="1500" dirty="0" smtClean="0">
                <a:latin typeface="Comic Sans MS" pitchFamily="66" charset="0"/>
              </a:rPr>
              <a:t> mare </a:t>
            </a:r>
            <a:r>
              <a:rPr lang="en-US" sz="1500" dirty="0" err="1" smtClean="0">
                <a:latin typeface="Comic Sans MS" pitchFamily="66" charset="0"/>
              </a:rPr>
              <a:t>măsură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pe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observațiile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lui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Kepler</a:t>
            </a:r>
            <a:r>
              <a:rPr lang="en-US" sz="1500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3074" name="Picture 2" descr="C:\Documents and Settings\Auras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04664"/>
            <a:ext cx="6696744" cy="410445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7000"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194421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     </a:t>
            </a:r>
            <a:r>
              <a:rPr lang="en-US" dirty="0" err="1" smtClean="0">
                <a:latin typeface="Perpetua" pitchFamily="18" charset="0"/>
              </a:rPr>
              <a:t>În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afara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lucrărilor</a:t>
            </a:r>
            <a:r>
              <a:rPr lang="en-US" dirty="0" smtClean="0">
                <a:latin typeface="Perpetua" pitchFamily="18" charset="0"/>
              </a:rPr>
              <a:t> din </a:t>
            </a:r>
            <a:r>
              <a:rPr lang="en-US" dirty="0" err="1" smtClean="0">
                <a:latin typeface="Perpetua" pitchFamily="18" charset="0"/>
              </a:rPr>
              <a:t>domeniul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astronomiei</a:t>
            </a:r>
            <a:r>
              <a:rPr lang="en-US" dirty="0" smtClean="0">
                <a:latin typeface="Perpetua" pitchFamily="18" charset="0"/>
              </a:rPr>
              <a:t>, </a:t>
            </a:r>
            <a:r>
              <a:rPr lang="en-US" dirty="0" err="1" smtClean="0">
                <a:latin typeface="Perpetua" pitchFamily="18" charset="0"/>
              </a:rPr>
              <a:t>Kepler</a:t>
            </a:r>
            <a:r>
              <a:rPr lang="en-US" dirty="0" smtClean="0">
                <a:latin typeface="Perpetua" pitchFamily="18" charset="0"/>
              </a:rPr>
              <a:t> a </a:t>
            </a:r>
            <a:r>
              <a:rPr lang="en-US" dirty="0" err="1" smtClean="0">
                <a:latin typeface="Perpetua" pitchFamily="18" charset="0"/>
              </a:rPr>
              <a:t>descris</a:t>
            </a:r>
            <a:r>
              <a:rPr lang="en-US" dirty="0" smtClean="0">
                <a:latin typeface="Perpetua" pitchFamily="18" charset="0"/>
              </a:rPr>
              <a:t> un </a:t>
            </a:r>
            <a:r>
              <a:rPr lang="en-US" dirty="0" err="1" smtClean="0">
                <a:latin typeface="Perpetua" pitchFamily="18" charset="0"/>
              </a:rPr>
              <a:t>procedeu</a:t>
            </a:r>
            <a:r>
              <a:rPr lang="en-US" dirty="0" smtClean="0">
                <a:latin typeface="Perpetua" pitchFamily="18" charset="0"/>
              </a:rPr>
              <a:t> de </a:t>
            </a:r>
            <a:r>
              <a:rPr lang="en-US" dirty="0" err="1" smtClean="0">
                <a:latin typeface="Perpetua" pitchFamily="18" charset="0"/>
              </a:rPr>
              <a:t>determinare</a:t>
            </a:r>
            <a:r>
              <a:rPr lang="en-US" dirty="0" smtClean="0">
                <a:latin typeface="Perpetua" pitchFamily="18" charset="0"/>
              </a:rPr>
              <a:t> a </a:t>
            </a:r>
            <a:r>
              <a:rPr lang="en-US" dirty="0" err="1" smtClean="0">
                <a:latin typeface="Perpetua" pitchFamily="18" charset="0"/>
              </a:rPr>
              <a:t>volumelor</a:t>
            </a:r>
            <a:r>
              <a:rPr lang="en-US" dirty="0" smtClean="0">
                <a:latin typeface="Perpetua" pitchFamily="18" charset="0"/>
              </a:rPr>
              <a:t>, </a:t>
            </a:r>
            <a:r>
              <a:rPr lang="en-US" dirty="0" err="1" smtClean="0">
                <a:latin typeface="Perpetua" pitchFamily="18" charset="0"/>
              </a:rPr>
              <a:t>pe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baza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căruia</a:t>
            </a:r>
            <a:r>
              <a:rPr lang="en-US" dirty="0" smtClean="0">
                <a:latin typeface="Perpetua" pitchFamily="18" charset="0"/>
              </a:rPr>
              <a:t> se </a:t>
            </a:r>
            <a:r>
              <a:rPr lang="en-US" dirty="0" err="1" smtClean="0">
                <a:latin typeface="Perpetua" pitchFamily="18" charset="0"/>
              </a:rPr>
              <a:t>va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dezvolta</a:t>
            </a:r>
            <a:r>
              <a:rPr lang="en-US" dirty="0" smtClean="0">
                <a:latin typeface="Perpetua" pitchFamily="18" charset="0"/>
              </a:rPr>
              <a:t> </a:t>
            </a:r>
            <a:r>
              <a:rPr lang="en-US" dirty="0" err="1" smtClean="0">
                <a:latin typeface="Perpetua" pitchFamily="18" charset="0"/>
              </a:rPr>
              <a:t>calculul</a:t>
            </a:r>
            <a:r>
              <a:rPr lang="en-US" dirty="0" smtClean="0">
                <a:latin typeface="Perpetua" pitchFamily="18" charset="0"/>
              </a:rPr>
              <a:t> integral. De </a:t>
            </a:r>
            <a:r>
              <a:rPr lang="en-US" dirty="0" err="1" smtClean="0">
                <a:latin typeface="Perpetua" pitchFamily="18" charset="0"/>
              </a:rPr>
              <a:t>asemenea</a:t>
            </a:r>
            <a:r>
              <a:rPr lang="en-US" dirty="0" smtClean="0">
                <a:latin typeface="Perpetua" pitchFamily="18" charset="0"/>
              </a:rPr>
              <a:t> a </a:t>
            </a:r>
            <a:r>
              <a:rPr lang="en-US" dirty="0" err="1" smtClean="0">
                <a:latin typeface="Perpetua" pitchFamily="18" charset="0"/>
              </a:rPr>
              <a:t>studiat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simetria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fulgilor</a:t>
            </a:r>
            <a:r>
              <a:rPr lang="en-US" dirty="0" smtClean="0">
                <a:latin typeface="Perpetua" pitchFamily="18" charset="0"/>
              </a:rPr>
              <a:t> de </a:t>
            </a:r>
            <a:r>
              <a:rPr lang="en-US" dirty="0" err="1" smtClean="0">
                <a:latin typeface="Perpetua" pitchFamily="18" charset="0"/>
              </a:rPr>
              <a:t>zăpadă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și</a:t>
            </a:r>
            <a:r>
              <a:rPr lang="en-US" dirty="0" smtClean="0">
                <a:latin typeface="Perpetua" pitchFamily="18" charset="0"/>
              </a:rPr>
              <a:t> a </a:t>
            </a:r>
            <a:r>
              <a:rPr lang="en-US" dirty="0" err="1" smtClean="0">
                <a:latin typeface="Perpetua" pitchFamily="18" charset="0"/>
              </a:rPr>
              <a:t>calculat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forțele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naturale</a:t>
            </a:r>
            <a:r>
              <a:rPr lang="en-US" dirty="0" smtClean="0">
                <a:latin typeface="Perpetua" pitchFamily="18" charset="0"/>
              </a:rPr>
              <a:t> care </a:t>
            </a:r>
            <a:r>
              <a:rPr lang="en-US" dirty="0" err="1" smtClean="0">
                <a:latin typeface="Perpetua" pitchFamily="18" charset="0"/>
              </a:rPr>
              <a:t>intervin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în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creșterea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structurilor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geometrice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și</a:t>
            </a:r>
            <a:r>
              <a:rPr lang="en-US" dirty="0" smtClean="0">
                <a:latin typeface="Perpetua" pitchFamily="18" charset="0"/>
              </a:rPr>
              <a:t> care </a:t>
            </a:r>
            <a:r>
              <a:rPr lang="en-US" dirty="0" err="1" smtClean="0">
                <a:latin typeface="Perpetua" pitchFamily="18" charset="0"/>
              </a:rPr>
              <a:t>vor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fi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aplicate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în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studiul</a:t>
            </a:r>
            <a:r>
              <a:rPr lang="en-US" dirty="0" smtClean="0">
                <a:latin typeface="Perpetua" pitchFamily="18" charset="0"/>
              </a:rPr>
              <a:t> </a:t>
            </a:r>
            <a:r>
              <a:rPr lang="en-US" dirty="0" err="1" smtClean="0">
                <a:latin typeface="Perpetua" pitchFamily="18" charset="0"/>
              </a:rPr>
              <a:t>cristalografiei</a:t>
            </a:r>
            <a:r>
              <a:rPr lang="en-US" dirty="0" smtClean="0">
                <a:latin typeface="Perpetua" pitchFamily="18" charset="0"/>
              </a:rPr>
              <a:t>. A </a:t>
            </a:r>
            <a:r>
              <a:rPr lang="en-US" dirty="0" err="1" smtClean="0">
                <a:latin typeface="Perpetua" pitchFamily="18" charset="0"/>
              </a:rPr>
              <a:t>lucrat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și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în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domeniul</a:t>
            </a:r>
            <a:r>
              <a:rPr lang="en-US" dirty="0" smtClean="0">
                <a:latin typeface="Perpetua" pitchFamily="18" charset="0"/>
              </a:rPr>
              <a:t> </a:t>
            </a:r>
            <a:r>
              <a:rPr lang="en-US" dirty="0" err="1" smtClean="0">
                <a:latin typeface="Perpetua" pitchFamily="18" charset="0"/>
              </a:rPr>
              <a:t>opticii</a:t>
            </a:r>
            <a:r>
              <a:rPr lang="en-US" dirty="0" smtClean="0">
                <a:latin typeface="Perpetua" pitchFamily="18" charset="0"/>
              </a:rPr>
              <a:t>, </a:t>
            </a:r>
            <a:r>
              <a:rPr lang="en-US" dirty="0" err="1" smtClean="0">
                <a:latin typeface="Perpetua" pitchFamily="18" charset="0"/>
              </a:rPr>
              <a:t>unde</a:t>
            </a:r>
            <a:r>
              <a:rPr lang="en-US" dirty="0" smtClean="0">
                <a:latin typeface="Perpetua" pitchFamily="18" charset="0"/>
              </a:rPr>
              <a:t> se </a:t>
            </a:r>
            <a:r>
              <a:rPr lang="en-US" dirty="0" err="1" smtClean="0">
                <a:latin typeface="Perpetua" pitchFamily="18" charset="0"/>
              </a:rPr>
              <a:t>poate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aminti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invenția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sa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numită</a:t>
            </a:r>
            <a:r>
              <a:rPr lang="en-US" dirty="0" smtClean="0">
                <a:latin typeface="Perpetua" pitchFamily="18" charset="0"/>
              </a:rPr>
              <a:t> „</a:t>
            </a:r>
            <a:r>
              <a:rPr lang="en-US" dirty="0" err="1" smtClean="0">
                <a:latin typeface="Perpetua" pitchFamily="18" charset="0"/>
              </a:rPr>
              <a:t>luneta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lui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Kepler</a:t>
            </a:r>
            <a:r>
              <a:rPr lang="en-US" dirty="0" smtClean="0">
                <a:latin typeface="Perpetua" pitchFamily="18" charset="0"/>
              </a:rPr>
              <a:t>”.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     Johannes </a:t>
            </a:r>
            <a:r>
              <a:rPr lang="en-US" dirty="0" err="1" smtClean="0">
                <a:latin typeface="Perpetua" pitchFamily="18" charset="0"/>
              </a:rPr>
              <a:t>Kepler</a:t>
            </a:r>
            <a:r>
              <a:rPr lang="en-US" dirty="0" smtClean="0">
                <a:latin typeface="Perpetua" pitchFamily="18" charset="0"/>
              </a:rPr>
              <a:t> a </a:t>
            </a:r>
            <a:r>
              <a:rPr lang="en-US" dirty="0" err="1" smtClean="0">
                <a:latin typeface="Perpetua" pitchFamily="18" charset="0"/>
              </a:rPr>
              <a:t>murit</a:t>
            </a:r>
            <a:r>
              <a:rPr lang="en-US" dirty="0" smtClean="0">
                <a:latin typeface="Perpetua" pitchFamily="18" charset="0"/>
              </a:rPr>
              <a:t> la 15 </a:t>
            </a:r>
            <a:r>
              <a:rPr lang="en-US" dirty="0" err="1" smtClean="0">
                <a:latin typeface="Perpetua" pitchFamily="18" charset="0"/>
              </a:rPr>
              <a:t>noiembrie</a:t>
            </a:r>
            <a:r>
              <a:rPr lang="en-US" dirty="0" smtClean="0">
                <a:latin typeface="Perpetua" pitchFamily="18" charset="0"/>
              </a:rPr>
              <a:t> 1630 </a:t>
            </a:r>
            <a:r>
              <a:rPr lang="en-US" dirty="0" err="1" smtClean="0">
                <a:latin typeface="Perpetua" pitchFamily="18" charset="0"/>
              </a:rPr>
              <a:t>în</a:t>
            </a:r>
            <a:r>
              <a:rPr lang="en-US" dirty="0" smtClean="0">
                <a:latin typeface="Perpetua" pitchFamily="18" charset="0"/>
              </a:rPr>
              <a:t> Regensburg, Germania, </a:t>
            </a:r>
            <a:r>
              <a:rPr lang="en-US" dirty="0" err="1" smtClean="0">
                <a:latin typeface="Perpetua" pitchFamily="18" charset="0"/>
              </a:rPr>
              <a:t>în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vârstă</a:t>
            </a:r>
            <a:r>
              <a:rPr lang="en-US" dirty="0" smtClean="0">
                <a:latin typeface="Perpetua" pitchFamily="18" charset="0"/>
              </a:rPr>
              <a:t> de 59 de </a:t>
            </a:r>
            <a:r>
              <a:rPr lang="en-US" dirty="0" err="1" smtClean="0">
                <a:latin typeface="Perpetua" pitchFamily="18" charset="0"/>
              </a:rPr>
              <a:t>ani</a:t>
            </a:r>
            <a:r>
              <a:rPr lang="en-US" dirty="0" smtClean="0">
                <a:latin typeface="Perpetua" pitchFamily="18" charset="0"/>
              </a:rPr>
              <a:t>. </a:t>
            </a:r>
            <a:r>
              <a:rPr lang="en-US" dirty="0" err="1" smtClean="0">
                <a:latin typeface="Perpetua" pitchFamily="18" charset="0"/>
              </a:rPr>
              <a:t>În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memoria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lui</a:t>
            </a:r>
            <a:r>
              <a:rPr lang="en-US" dirty="0" smtClean="0">
                <a:latin typeface="Perpetua" pitchFamily="18" charset="0"/>
              </a:rPr>
              <a:t>, </a:t>
            </a:r>
            <a:r>
              <a:rPr lang="en-US" dirty="0" err="1" smtClean="0">
                <a:latin typeface="Perpetua" pitchFamily="18" charset="0"/>
              </a:rPr>
              <a:t>Universitatea</a:t>
            </a:r>
            <a:r>
              <a:rPr lang="en-US" dirty="0" smtClean="0">
                <a:latin typeface="Perpetua" pitchFamily="18" charset="0"/>
              </a:rPr>
              <a:t> din Linz </a:t>
            </a:r>
            <a:r>
              <a:rPr lang="en-US" dirty="0" err="1" smtClean="0">
                <a:latin typeface="Perpetua" pitchFamily="18" charset="0"/>
              </a:rPr>
              <a:t>poartă</a:t>
            </a:r>
            <a:r>
              <a:rPr lang="en-US" dirty="0" smtClean="0">
                <a:latin typeface="Perpetua" pitchFamily="18" charset="0"/>
              </a:rPr>
              <a:t> </a:t>
            </a:r>
            <a:r>
              <a:rPr lang="en-US" dirty="0" err="1" smtClean="0">
                <a:latin typeface="Perpetua" pitchFamily="18" charset="0"/>
              </a:rPr>
              <a:t>numele</a:t>
            </a:r>
            <a:r>
              <a:rPr lang="en-US" dirty="0" smtClean="0">
                <a:latin typeface="Perpetua" pitchFamily="18" charset="0"/>
              </a:rPr>
              <a:t> de „Johannes-</a:t>
            </a:r>
            <a:r>
              <a:rPr lang="en-US" dirty="0" err="1" smtClean="0">
                <a:latin typeface="Perpetua" pitchFamily="18" charset="0"/>
              </a:rPr>
              <a:t>Kepler</a:t>
            </a:r>
            <a:r>
              <a:rPr lang="en-US" dirty="0" smtClean="0">
                <a:latin typeface="Perpetua" pitchFamily="18" charset="0"/>
              </a:rPr>
              <a:t>-</a:t>
            </a:r>
            <a:r>
              <a:rPr lang="en-US" dirty="0" err="1" smtClean="0">
                <a:latin typeface="Perpetua" pitchFamily="18" charset="0"/>
              </a:rPr>
              <a:t>Universität</a:t>
            </a:r>
            <a:r>
              <a:rPr lang="en-US" dirty="0" smtClean="0">
                <a:latin typeface="Perpetua" pitchFamily="18" charset="0"/>
              </a:rPr>
              <a:t>”.</a:t>
            </a:r>
          </a:p>
          <a:p>
            <a:pPr>
              <a:buNone/>
            </a:pPr>
            <a:r>
              <a:rPr lang="en-US" dirty="0" smtClean="0">
                <a:latin typeface="Perpetua" pitchFamily="18" charset="0"/>
              </a:rPr>
              <a:t> 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098" name="Picture 2" descr="C:\Documents and Settings\Auras\Desktop\descărca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04864"/>
            <a:ext cx="7200800" cy="4248473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8000">
    <p:checke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Bibliografie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 smtClean="0">
                <a:hlinkClick r:id="rId2"/>
              </a:rPr>
              <a:t>http://ro.wikipedia.org/wiki/Galileo_Galilei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u="sng" dirty="0" smtClean="0">
                <a:hlinkClick r:id="rId3"/>
              </a:rPr>
              <a:t>https://www.google.ro/search?q=poze+cu+keppler&amp;source=lnms&amp;tbm=isch&amp;sa=X&amp;ei=eDlUUqyROYTTswak24HwBg&amp;ved=0CAcQ_AUoAQ&amp;biw=1400&amp;bih=955&amp;dpr=1#nfpr=1&amp;q=kepler&amp;spell=1&amp;tbm=isch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u="sng" dirty="0" smtClean="0">
                <a:hlinkClick r:id="rId4"/>
              </a:rPr>
              <a:t>http://ro.wikipedia.org/wiki/Johannes_Kepler</a:t>
            </a:r>
            <a:endParaRPr lang="en-US" dirty="0"/>
          </a:p>
        </p:txBody>
      </p:sp>
    </p:spTree>
  </p:cSld>
  <p:clrMapOvr>
    <a:masterClrMapping/>
  </p:clrMapOvr>
  <p:transition spd="med" advClick="0" advTm="3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GALILEI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880" y="1600200"/>
            <a:ext cx="5472608" cy="391703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     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Galileo s-a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născut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la 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Pisa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din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actuala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Italie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,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fiind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primul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dintre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cei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șase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copii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ai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lui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 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Vincenzo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Galilei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,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celebru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cântăreț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din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lăută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și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 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muzician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teoretician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și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ai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soției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sale, Giulia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Ammannati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.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Deși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a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luat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în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serios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posibilitatea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de a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deveni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preot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, s-a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înscris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la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Universitatea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din Pisa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să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studieze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medicina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la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îndemnurile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tatălui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său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. Nu a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încheiat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studiile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medicale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,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începând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să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studieze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în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schimb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matematica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.</a:t>
            </a:r>
            <a:r>
              <a:rPr lang="en-US" sz="2600" u="sng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În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1589, a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început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să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lucreze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la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catedra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de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matematică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 de la Pisa.</a:t>
            </a:r>
          </a:p>
          <a:p>
            <a:pPr>
              <a:buNone/>
            </a:pPr>
            <a:endParaRPr lang="en-US" sz="2600" dirty="0">
              <a:latin typeface="Agency FB" pitchFamily="34" charset="0"/>
            </a:endParaRPr>
          </a:p>
        </p:txBody>
      </p:sp>
      <p:pic>
        <p:nvPicPr>
          <p:cNvPr id="1026" name="Picture 2" descr="C:\Documents and Settings\Auras\Desktop\170px-Galileo_Galilei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3024336" cy="496632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5000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507288" cy="3600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>
                <a:latin typeface="Colonna MT" pitchFamily="82" charset="0"/>
              </a:rPr>
              <a:t>                Galileo </a:t>
            </a:r>
            <a:r>
              <a:rPr lang="en-US" sz="2000" dirty="0">
                <a:latin typeface="Colonna MT" pitchFamily="82" charset="0"/>
              </a:rPr>
              <a:t>a </a:t>
            </a:r>
            <a:r>
              <a:rPr lang="en-US" sz="2000" dirty="0" err="1">
                <a:latin typeface="Colonna MT" pitchFamily="82" charset="0"/>
              </a:rPr>
              <a:t>făcut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descoperiri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semnificative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atât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în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domeniile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științei</a:t>
            </a:r>
            <a:r>
              <a:rPr lang="en-US" sz="2000" dirty="0">
                <a:latin typeface="Colonna MT" pitchFamily="82" charset="0"/>
              </a:rPr>
              <a:t> pure (de </a:t>
            </a:r>
            <a:r>
              <a:rPr lang="en-US" sz="2000" dirty="0" err="1">
                <a:latin typeface="Colonna MT" pitchFamily="82" charset="0"/>
              </a:rPr>
              <a:t>exemplu</a:t>
            </a:r>
            <a:r>
              <a:rPr lang="en-US" sz="2000" dirty="0">
                <a:latin typeface="Colonna MT" pitchFamily="82" charset="0"/>
              </a:rPr>
              <a:t>, </a:t>
            </a:r>
            <a:r>
              <a:rPr lang="en-US" sz="2000" dirty="0" err="1">
                <a:latin typeface="Colonna MT" pitchFamily="82" charset="0"/>
              </a:rPr>
              <a:t>astronomie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și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cinematica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mișcării</a:t>
            </a:r>
            <a:r>
              <a:rPr lang="en-US" sz="2000" dirty="0">
                <a:latin typeface="Colonna MT" pitchFamily="82" charset="0"/>
              </a:rPr>
              <a:t>) </a:t>
            </a:r>
            <a:r>
              <a:rPr lang="en-US" sz="2000" dirty="0" err="1">
                <a:latin typeface="Colonna MT" pitchFamily="82" charset="0"/>
              </a:rPr>
              <a:t>și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în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cele</a:t>
            </a:r>
            <a:r>
              <a:rPr lang="en-US" sz="2000" dirty="0">
                <a:latin typeface="Colonna MT" pitchFamily="82" charset="0"/>
              </a:rPr>
              <a:t> ale </a:t>
            </a:r>
            <a:r>
              <a:rPr lang="en-US" sz="2000" dirty="0" err="1">
                <a:latin typeface="Colonna MT" pitchFamily="82" charset="0"/>
              </a:rPr>
              <a:t>științei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aplicate</a:t>
            </a:r>
            <a:r>
              <a:rPr lang="en-US" sz="2000" dirty="0">
                <a:latin typeface="Colonna MT" pitchFamily="82" charset="0"/>
              </a:rPr>
              <a:t> (de </a:t>
            </a:r>
            <a:r>
              <a:rPr lang="en-US" sz="2000" dirty="0" err="1">
                <a:latin typeface="Colonna MT" pitchFamily="82" charset="0"/>
              </a:rPr>
              <a:t>exemplu</a:t>
            </a:r>
            <a:r>
              <a:rPr lang="en-US" sz="2000" dirty="0">
                <a:latin typeface="Colonna MT" pitchFamily="82" charset="0"/>
              </a:rPr>
              <a:t>, </a:t>
            </a:r>
            <a:r>
              <a:rPr lang="en-US" sz="2000" dirty="0" err="1">
                <a:latin typeface="Colonna MT" pitchFamily="82" charset="0"/>
              </a:rPr>
              <a:t>rezistența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materialelor</a:t>
            </a:r>
            <a:r>
              <a:rPr lang="en-US" sz="2000" dirty="0">
                <a:latin typeface="Colonna MT" pitchFamily="82" charset="0"/>
              </a:rPr>
              <a:t>, </a:t>
            </a:r>
            <a:r>
              <a:rPr lang="en-US" sz="2000" dirty="0" err="1">
                <a:latin typeface="Colonna MT" pitchFamily="82" charset="0"/>
              </a:rPr>
              <a:t>îmbunătățiri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aduse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telescopului</a:t>
            </a:r>
            <a:r>
              <a:rPr lang="en-US" sz="2000" dirty="0">
                <a:latin typeface="Colonna MT" pitchFamily="82" charset="0"/>
              </a:rPr>
              <a:t>). </a:t>
            </a:r>
            <a:r>
              <a:rPr lang="en-US" sz="2000" dirty="0" err="1">
                <a:latin typeface="Colonna MT" pitchFamily="82" charset="0"/>
              </a:rPr>
              <a:t>Printre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interesele</a:t>
            </a:r>
            <a:r>
              <a:rPr lang="en-US" sz="2000" dirty="0">
                <a:latin typeface="Colonna MT" pitchFamily="82" charset="0"/>
              </a:rPr>
              <a:t> sale multiple s-au </a:t>
            </a:r>
            <a:r>
              <a:rPr lang="en-US" sz="2000" dirty="0" err="1">
                <a:latin typeface="Colonna MT" pitchFamily="82" charset="0"/>
              </a:rPr>
              <a:t>numărat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studiul</a:t>
            </a:r>
            <a:r>
              <a:rPr lang="en-US" sz="2000" dirty="0">
                <a:latin typeface="Colonna MT" pitchFamily="82" charset="0"/>
              </a:rPr>
              <a:t> </a:t>
            </a:r>
            <a:r>
              <a:rPr lang="en-US" sz="2000" dirty="0" err="1" smtClean="0">
                <a:latin typeface="Colonna MT" pitchFamily="82" charset="0"/>
              </a:rPr>
              <a:t>astrologiei</a:t>
            </a:r>
            <a:r>
              <a:rPr lang="en-US" sz="2000" dirty="0" smtClean="0">
                <a:latin typeface="Colonna MT" pitchFamily="82" charset="0"/>
              </a:rPr>
              <a:t>, </a:t>
            </a:r>
            <a:r>
              <a:rPr lang="en-US" sz="2000" dirty="0">
                <a:latin typeface="Colonna MT" pitchFamily="82" charset="0"/>
              </a:rPr>
              <a:t>care, </a:t>
            </a:r>
            <a:r>
              <a:rPr lang="en-US" sz="2000" dirty="0" err="1">
                <a:latin typeface="Colonna MT" pitchFamily="82" charset="0"/>
              </a:rPr>
              <a:t>în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practica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disciplinară</a:t>
            </a:r>
            <a:r>
              <a:rPr lang="en-US" sz="2000" dirty="0">
                <a:latin typeface="Colonna MT" pitchFamily="82" charset="0"/>
              </a:rPr>
              <a:t> pre-</a:t>
            </a:r>
            <a:r>
              <a:rPr lang="en-US" sz="2000" dirty="0" err="1">
                <a:latin typeface="Colonna MT" pitchFamily="82" charset="0"/>
              </a:rPr>
              <a:t>modernă</a:t>
            </a:r>
            <a:r>
              <a:rPr lang="en-US" sz="2000" dirty="0">
                <a:latin typeface="Colonna MT" pitchFamily="82" charset="0"/>
              </a:rPr>
              <a:t> era </a:t>
            </a:r>
            <a:r>
              <a:rPr lang="en-US" sz="2000" dirty="0" err="1">
                <a:latin typeface="Colonna MT" pitchFamily="82" charset="0"/>
              </a:rPr>
              <a:t>văzută</a:t>
            </a:r>
            <a:r>
              <a:rPr lang="en-US" sz="2000" dirty="0">
                <a:latin typeface="Colonna MT" pitchFamily="82" charset="0"/>
              </a:rPr>
              <a:t> ca </a:t>
            </a:r>
            <a:r>
              <a:rPr lang="en-US" sz="2000" dirty="0" err="1">
                <a:latin typeface="Colonna MT" pitchFamily="82" charset="0"/>
              </a:rPr>
              <a:t>fiind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corelată</a:t>
            </a:r>
            <a:r>
              <a:rPr lang="en-US" sz="2000" dirty="0">
                <a:latin typeface="Colonna MT" pitchFamily="82" charset="0"/>
              </a:rPr>
              <a:t> cu </a:t>
            </a:r>
            <a:r>
              <a:rPr lang="en-US" sz="2000" dirty="0" err="1">
                <a:latin typeface="Colonna MT" pitchFamily="82" charset="0"/>
              </a:rPr>
              <a:t>matematica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și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 smtClean="0">
                <a:latin typeface="Colonna MT" pitchFamily="82" charset="0"/>
              </a:rPr>
              <a:t>astronomia</a:t>
            </a:r>
            <a:r>
              <a:rPr lang="en-US" sz="2000" dirty="0" smtClean="0">
                <a:latin typeface="Colonna MT" pitchFamily="82" charset="0"/>
              </a:rPr>
              <a:t>.</a:t>
            </a:r>
            <a:r>
              <a:rPr lang="en-US" sz="2000" baseline="30000" dirty="0">
                <a:latin typeface="Colonna MT" pitchFamily="82" charset="0"/>
              </a:rPr>
              <a:t> </a:t>
            </a:r>
            <a:r>
              <a:rPr lang="en-US" sz="2000" dirty="0" err="1" smtClean="0">
                <a:latin typeface="Colonna MT" pitchFamily="82" charset="0"/>
              </a:rPr>
              <a:t>Deși</a:t>
            </a:r>
            <a:r>
              <a:rPr lang="en-US" sz="2000" dirty="0">
                <a:latin typeface="Colonna MT" pitchFamily="82" charset="0"/>
              </a:rPr>
              <a:t> </a:t>
            </a:r>
            <a:r>
              <a:rPr lang="en-US" sz="2000" dirty="0" err="1" smtClean="0">
                <a:latin typeface="Colonna MT" pitchFamily="82" charset="0"/>
              </a:rPr>
              <a:t>romano-catolic</a:t>
            </a:r>
            <a:r>
              <a:rPr lang="en-US" sz="2000" dirty="0" smtClean="0">
                <a:latin typeface="Colonna MT" pitchFamily="82" charset="0"/>
              </a:rPr>
              <a:t> </a:t>
            </a:r>
            <a:r>
              <a:rPr lang="en-US" sz="2000" dirty="0" err="1" smtClean="0">
                <a:latin typeface="Colonna MT" pitchFamily="82" charset="0"/>
              </a:rPr>
              <a:t>credincios</a:t>
            </a:r>
            <a:r>
              <a:rPr lang="en-US" sz="2000" dirty="0" smtClean="0">
                <a:latin typeface="Colonna MT" pitchFamily="82" charset="0"/>
              </a:rPr>
              <a:t>,</a:t>
            </a:r>
            <a:r>
              <a:rPr lang="en-US" sz="2000" dirty="0">
                <a:latin typeface="Colonna MT" pitchFamily="82" charset="0"/>
              </a:rPr>
              <a:t> Galileo a </a:t>
            </a:r>
            <a:r>
              <a:rPr lang="en-US" sz="2000" dirty="0" err="1">
                <a:latin typeface="Colonna MT" pitchFamily="82" charset="0"/>
              </a:rPr>
              <a:t>avut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trei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copii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nelegitimi</a:t>
            </a:r>
            <a:r>
              <a:rPr lang="en-US" sz="2000" dirty="0">
                <a:latin typeface="Colonna MT" pitchFamily="82" charset="0"/>
              </a:rPr>
              <a:t> cu Marina </a:t>
            </a:r>
            <a:r>
              <a:rPr lang="en-US" sz="2000" dirty="0" err="1">
                <a:latin typeface="Colonna MT" pitchFamily="82" charset="0"/>
              </a:rPr>
              <a:t>Gamba</a:t>
            </a:r>
            <a:r>
              <a:rPr lang="en-US" sz="2000" dirty="0">
                <a:latin typeface="Colonna MT" pitchFamily="82" charset="0"/>
              </a:rPr>
              <a:t>. </a:t>
            </a:r>
            <a:r>
              <a:rPr lang="en-US" sz="2000" dirty="0" err="1">
                <a:latin typeface="Colonna MT" pitchFamily="82" charset="0"/>
              </a:rPr>
              <a:t>Ei</a:t>
            </a:r>
            <a:r>
              <a:rPr lang="en-US" sz="2000" dirty="0">
                <a:latin typeface="Colonna MT" pitchFamily="82" charset="0"/>
              </a:rPr>
              <a:t> au </a:t>
            </a:r>
            <a:r>
              <a:rPr lang="en-US" sz="2000" dirty="0" err="1">
                <a:latin typeface="Colonna MT" pitchFamily="82" charset="0"/>
              </a:rPr>
              <a:t>avut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două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fiice</a:t>
            </a:r>
            <a:r>
              <a:rPr lang="en-US" sz="2000" dirty="0">
                <a:latin typeface="Colonna MT" pitchFamily="82" charset="0"/>
              </a:rPr>
              <a:t>, </a:t>
            </a:r>
            <a:r>
              <a:rPr lang="en-US" sz="2000" dirty="0" smtClean="0">
                <a:latin typeface="Colonna MT" pitchFamily="82" charset="0"/>
              </a:rPr>
              <a:t>Virginia </a:t>
            </a:r>
            <a:r>
              <a:rPr lang="en-US" sz="2000" dirty="0" err="1">
                <a:latin typeface="Colonna MT" pitchFamily="82" charset="0"/>
              </a:rPr>
              <a:t>și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 smtClean="0">
                <a:latin typeface="Colonna MT" pitchFamily="82" charset="0"/>
              </a:rPr>
              <a:t>Livia</a:t>
            </a:r>
            <a:r>
              <a:rPr lang="en-US" sz="2000" dirty="0" smtClean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și</a:t>
            </a:r>
            <a:r>
              <a:rPr lang="en-US" sz="2000" dirty="0">
                <a:latin typeface="Colonna MT" pitchFamily="82" charset="0"/>
              </a:rPr>
              <a:t> un </a:t>
            </a:r>
            <a:r>
              <a:rPr lang="en-US" sz="2000" dirty="0" err="1">
                <a:latin typeface="Colonna MT" pitchFamily="82" charset="0"/>
              </a:rPr>
              <a:t>fiu</a:t>
            </a:r>
            <a:r>
              <a:rPr lang="en-US" sz="2000" dirty="0">
                <a:latin typeface="Colonna MT" pitchFamily="82" charset="0"/>
              </a:rPr>
              <a:t>, </a:t>
            </a:r>
            <a:r>
              <a:rPr lang="en-US" sz="2000" dirty="0" err="1" smtClean="0">
                <a:latin typeface="Colonna MT" pitchFamily="82" charset="0"/>
              </a:rPr>
              <a:t>Vincenzo</a:t>
            </a:r>
            <a:r>
              <a:rPr lang="en-US" sz="2000" dirty="0" smtClean="0">
                <a:latin typeface="Colonna MT" pitchFamily="82" charset="0"/>
              </a:rPr>
              <a:t>. </a:t>
            </a:r>
            <a:r>
              <a:rPr lang="en-US" sz="2000" dirty="0">
                <a:latin typeface="Colonna MT" pitchFamily="82" charset="0"/>
              </a:rPr>
              <a:t>Din </a:t>
            </a:r>
            <a:r>
              <a:rPr lang="en-US" sz="2000" dirty="0" err="1">
                <a:latin typeface="Colonna MT" pitchFamily="82" charset="0"/>
              </a:rPr>
              <a:t>cauza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nașterii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nelegitime</a:t>
            </a:r>
            <a:r>
              <a:rPr lang="en-US" sz="2000" dirty="0">
                <a:latin typeface="Colonna MT" pitchFamily="82" charset="0"/>
              </a:rPr>
              <a:t>, </a:t>
            </a:r>
            <a:r>
              <a:rPr lang="en-US" sz="2000" dirty="0" err="1">
                <a:latin typeface="Colonna MT" pitchFamily="82" charset="0"/>
              </a:rPr>
              <a:t>tatăl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lor</a:t>
            </a:r>
            <a:r>
              <a:rPr lang="en-US" sz="2000" dirty="0">
                <a:latin typeface="Colonna MT" pitchFamily="82" charset="0"/>
              </a:rPr>
              <a:t> a </a:t>
            </a:r>
            <a:r>
              <a:rPr lang="en-US" sz="2000" dirty="0" err="1">
                <a:latin typeface="Colonna MT" pitchFamily="82" charset="0"/>
              </a:rPr>
              <a:t>considerat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că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cele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două</a:t>
            </a:r>
            <a:r>
              <a:rPr lang="en-US" sz="2000" dirty="0">
                <a:latin typeface="Colonna MT" pitchFamily="82" charset="0"/>
              </a:rPr>
              <a:t> fete nu pot </a:t>
            </a:r>
            <a:r>
              <a:rPr lang="en-US" sz="2000" dirty="0" err="1">
                <a:latin typeface="Colonna MT" pitchFamily="82" charset="0"/>
              </a:rPr>
              <a:t>fi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măritate</a:t>
            </a:r>
            <a:r>
              <a:rPr lang="en-US" sz="2000" dirty="0">
                <a:latin typeface="Colonna MT" pitchFamily="82" charset="0"/>
              </a:rPr>
              <a:t>. </a:t>
            </a:r>
            <a:r>
              <a:rPr lang="en-US" sz="2000" dirty="0" err="1">
                <a:latin typeface="Colonna MT" pitchFamily="82" charset="0"/>
              </a:rPr>
              <a:t>Singura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lor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alternativă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demnă</a:t>
            </a:r>
            <a:r>
              <a:rPr lang="en-US" sz="2000" dirty="0">
                <a:latin typeface="Colonna MT" pitchFamily="82" charset="0"/>
              </a:rPr>
              <a:t> era </a:t>
            </a:r>
            <a:r>
              <a:rPr lang="en-US" sz="2000" dirty="0" err="1">
                <a:latin typeface="Colonna MT" pitchFamily="82" charset="0"/>
              </a:rPr>
              <a:t>viața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religioasă</a:t>
            </a:r>
            <a:r>
              <a:rPr lang="en-US" sz="2000" dirty="0">
                <a:latin typeface="Colonna MT" pitchFamily="82" charset="0"/>
              </a:rPr>
              <a:t>. </a:t>
            </a:r>
            <a:r>
              <a:rPr lang="en-US" sz="2000" dirty="0" err="1">
                <a:latin typeface="Colonna MT" pitchFamily="82" charset="0"/>
              </a:rPr>
              <a:t>Ambele</a:t>
            </a:r>
            <a:r>
              <a:rPr lang="en-US" sz="2000" dirty="0">
                <a:latin typeface="Colonna MT" pitchFamily="82" charset="0"/>
              </a:rPr>
              <a:t> au </a:t>
            </a:r>
            <a:r>
              <a:rPr lang="en-US" sz="2000" dirty="0" err="1">
                <a:latin typeface="Colonna MT" pitchFamily="82" charset="0"/>
              </a:rPr>
              <a:t>fost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trimise</a:t>
            </a:r>
            <a:r>
              <a:rPr lang="en-US" sz="2000" dirty="0">
                <a:latin typeface="Colonna MT" pitchFamily="82" charset="0"/>
              </a:rPr>
              <a:t> la </a:t>
            </a:r>
            <a:r>
              <a:rPr lang="en-US" sz="2000" dirty="0" err="1" smtClean="0">
                <a:latin typeface="Colonna MT" pitchFamily="82" charset="0"/>
              </a:rPr>
              <a:t>mănăstire</a:t>
            </a:r>
            <a:r>
              <a:rPr lang="en-US" sz="2000" dirty="0">
                <a:latin typeface="Colonna MT" pitchFamily="82" charset="0"/>
              </a:rPr>
              <a:t> </a:t>
            </a:r>
            <a:r>
              <a:rPr lang="en-US" sz="2000" dirty="0" err="1">
                <a:latin typeface="Colonna MT" pitchFamily="82" charset="0"/>
              </a:rPr>
              <a:t>și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și</a:t>
            </a:r>
            <a:r>
              <a:rPr lang="en-US" sz="2000" dirty="0">
                <a:latin typeface="Colonna MT" pitchFamily="82" charset="0"/>
              </a:rPr>
              <a:t>-au </a:t>
            </a:r>
            <a:r>
              <a:rPr lang="en-US" sz="2000" dirty="0" err="1">
                <a:latin typeface="Colonna MT" pitchFamily="82" charset="0"/>
              </a:rPr>
              <a:t>petrecut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acolo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toată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viața</a:t>
            </a:r>
            <a:r>
              <a:rPr lang="en-US" sz="2000" dirty="0">
                <a:latin typeface="Colonna MT" pitchFamily="82" charset="0"/>
              </a:rPr>
              <a:t>. </a:t>
            </a:r>
            <a:r>
              <a:rPr lang="en-US" sz="2000" dirty="0" err="1">
                <a:latin typeface="Colonna MT" pitchFamily="82" charset="0"/>
              </a:rPr>
              <a:t>Vincenzo</a:t>
            </a:r>
            <a:r>
              <a:rPr lang="en-US" sz="2000" dirty="0">
                <a:latin typeface="Colonna MT" pitchFamily="82" charset="0"/>
              </a:rPr>
              <a:t> a </a:t>
            </a:r>
            <a:r>
              <a:rPr lang="en-US" sz="2000" dirty="0" err="1">
                <a:latin typeface="Colonna MT" pitchFamily="82" charset="0"/>
              </a:rPr>
              <a:t>fost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legitimizat</a:t>
            </a:r>
            <a:r>
              <a:rPr lang="en-US" sz="2000" dirty="0">
                <a:latin typeface="Colonna MT" pitchFamily="82" charset="0"/>
              </a:rPr>
              <a:t> </a:t>
            </a:r>
            <a:r>
              <a:rPr lang="en-US" sz="2000" dirty="0" err="1">
                <a:latin typeface="Colonna MT" pitchFamily="82" charset="0"/>
              </a:rPr>
              <a:t>și</a:t>
            </a:r>
            <a:r>
              <a:rPr lang="en-US" sz="2000" dirty="0">
                <a:latin typeface="Colonna MT" pitchFamily="82" charset="0"/>
              </a:rPr>
              <a:t> s-a </a:t>
            </a:r>
            <a:r>
              <a:rPr lang="en-US" sz="2000" dirty="0" err="1">
                <a:latin typeface="Colonna MT" pitchFamily="82" charset="0"/>
              </a:rPr>
              <a:t>însurat</a:t>
            </a:r>
            <a:r>
              <a:rPr lang="en-US" sz="2000" dirty="0">
                <a:latin typeface="Colonna MT" pitchFamily="82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 advClick="0" advTm="25000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332656"/>
            <a:ext cx="3898776" cy="604664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Mormantul</a:t>
            </a:r>
            <a:r>
              <a:rPr lang="en-US" dirty="0" smtClean="0"/>
              <a:t> </a:t>
            </a:r>
            <a:r>
              <a:rPr lang="en-US" dirty="0" err="1" smtClean="0"/>
              <a:t>lui</a:t>
            </a:r>
            <a:r>
              <a:rPr lang="en-US" dirty="0" smtClean="0"/>
              <a:t> </a:t>
            </a:r>
            <a:r>
              <a:rPr lang="en-US" dirty="0" err="1" smtClean="0"/>
              <a:t>Galilei</a:t>
            </a:r>
            <a:endParaRPr lang="en-US" dirty="0"/>
          </a:p>
        </p:txBody>
      </p:sp>
      <p:pic>
        <p:nvPicPr>
          <p:cNvPr id="2050" name="Picture 2" descr="C:\Documents and Settings\Auras\Desktop\220px-Tomb_of_Galileo_Galile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96752"/>
            <a:ext cx="7272807" cy="504056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00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5936" y="1600200"/>
            <a:ext cx="4690864" cy="50691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                    </a:t>
            </a:r>
            <a:r>
              <a:rPr lang="en-US" sz="1800" i="1" dirty="0" err="1" smtClean="0"/>
              <a:t>În</a:t>
            </a:r>
            <a:r>
              <a:rPr lang="en-US" sz="1800" i="1" dirty="0" smtClean="0"/>
              <a:t> </a:t>
            </a:r>
            <a:r>
              <a:rPr lang="en-US" sz="1800" i="1" dirty="0"/>
              <a:t>1610, Galileo a </a:t>
            </a:r>
            <a:r>
              <a:rPr lang="en-US" sz="1800" i="1" dirty="0" err="1"/>
              <a:t>publicat</a:t>
            </a:r>
            <a:r>
              <a:rPr lang="en-US" sz="1800" i="1" dirty="0"/>
              <a:t> o </a:t>
            </a:r>
            <a:r>
              <a:rPr lang="en-US" sz="1800" i="1" dirty="0" err="1"/>
              <a:t>descriere</a:t>
            </a:r>
            <a:r>
              <a:rPr lang="en-US" sz="1800" i="1" dirty="0"/>
              <a:t> a </a:t>
            </a:r>
            <a:r>
              <a:rPr lang="en-US" sz="1800" i="1" dirty="0" err="1"/>
              <a:t>observațiilor</a:t>
            </a:r>
            <a:r>
              <a:rPr lang="en-US" sz="1800" i="1" dirty="0"/>
              <a:t> sale </a:t>
            </a:r>
            <a:r>
              <a:rPr lang="en-US" sz="1800" i="1" dirty="0" err="1"/>
              <a:t>telescopice</a:t>
            </a:r>
            <a:r>
              <a:rPr lang="en-US" sz="1800" i="1" dirty="0"/>
              <a:t> </a:t>
            </a:r>
            <a:r>
              <a:rPr lang="en-US" sz="1800" i="1" dirty="0" err="1"/>
              <a:t>asupra</a:t>
            </a:r>
            <a:r>
              <a:rPr lang="en-US" sz="1800" i="1" dirty="0"/>
              <a:t> </a:t>
            </a:r>
            <a:r>
              <a:rPr lang="en-US" sz="1800" i="1" dirty="0" err="1"/>
              <a:t>sateliților</a:t>
            </a:r>
            <a:r>
              <a:rPr lang="en-US" sz="1800" i="1" dirty="0"/>
              <a:t> </a:t>
            </a:r>
            <a:r>
              <a:rPr lang="en-US" sz="1800" i="1" dirty="0" err="1"/>
              <a:t>lui</a:t>
            </a:r>
            <a:r>
              <a:rPr lang="en-US" sz="1800" i="1" dirty="0"/>
              <a:t> Jupiter, </a:t>
            </a:r>
            <a:r>
              <a:rPr lang="en-US" sz="1800" i="1" dirty="0" err="1"/>
              <a:t>folosindu-și</a:t>
            </a:r>
            <a:r>
              <a:rPr lang="en-US" sz="1800" i="1" dirty="0"/>
              <a:t> </a:t>
            </a:r>
            <a:r>
              <a:rPr lang="en-US" sz="1800" i="1" dirty="0" err="1"/>
              <a:t>observațiile</a:t>
            </a:r>
            <a:r>
              <a:rPr lang="en-US" sz="1800" i="1" dirty="0"/>
              <a:t> ca argument </a:t>
            </a:r>
            <a:r>
              <a:rPr lang="en-US" sz="1800" i="1" dirty="0" err="1"/>
              <a:t>în</a:t>
            </a:r>
            <a:r>
              <a:rPr lang="en-US" sz="1800" i="1" dirty="0"/>
              <a:t> </a:t>
            </a:r>
            <a:r>
              <a:rPr lang="en-US" sz="1800" i="1" dirty="0" err="1"/>
              <a:t>favoarea</a:t>
            </a:r>
            <a:r>
              <a:rPr lang="en-US" sz="1800" i="1" dirty="0"/>
              <a:t> </a:t>
            </a:r>
            <a:r>
              <a:rPr lang="en-US" sz="1800" i="1" dirty="0" err="1"/>
              <a:t>teoriei</a:t>
            </a:r>
            <a:r>
              <a:rPr lang="en-US" sz="1800" i="1" dirty="0"/>
              <a:t> </a:t>
            </a:r>
            <a:r>
              <a:rPr lang="en-US" sz="1800" i="1" dirty="0" err="1"/>
              <a:t>copernicane</a:t>
            </a:r>
            <a:r>
              <a:rPr lang="en-US" sz="1800" i="1" dirty="0"/>
              <a:t> </a:t>
            </a:r>
            <a:r>
              <a:rPr lang="en-US" sz="1800" i="1" dirty="0" err="1"/>
              <a:t>heliocentrice</a:t>
            </a:r>
            <a:r>
              <a:rPr lang="en-US" sz="1800" i="1" dirty="0"/>
              <a:t> a </a:t>
            </a:r>
            <a:r>
              <a:rPr lang="en-US" sz="1800" i="1" dirty="0" err="1"/>
              <a:t>universului</a:t>
            </a:r>
            <a:r>
              <a:rPr lang="en-US" sz="1800" i="1" dirty="0"/>
              <a:t> ca </a:t>
            </a:r>
            <a:r>
              <a:rPr lang="en-US" sz="1800" i="1" dirty="0" err="1"/>
              <a:t>alternativă</a:t>
            </a:r>
            <a:r>
              <a:rPr lang="en-US" sz="1800" i="1" dirty="0"/>
              <a:t> la </a:t>
            </a:r>
            <a:r>
              <a:rPr lang="en-US" sz="1800" i="1" dirty="0" err="1"/>
              <a:t>teoriile</a:t>
            </a:r>
            <a:r>
              <a:rPr lang="en-US" sz="1800" i="1" dirty="0"/>
              <a:t> </a:t>
            </a:r>
            <a:r>
              <a:rPr lang="en-US" sz="1800" i="1" dirty="0" err="1"/>
              <a:t>geocentrice</a:t>
            </a:r>
            <a:r>
              <a:rPr lang="en-US" sz="1800" i="1" dirty="0"/>
              <a:t> </a:t>
            </a:r>
            <a:r>
              <a:rPr lang="en-US" sz="1800" i="1" dirty="0" err="1"/>
              <a:t>dominante</a:t>
            </a:r>
            <a:r>
              <a:rPr lang="en-US" sz="1800" i="1" dirty="0"/>
              <a:t> de </a:t>
            </a:r>
            <a:r>
              <a:rPr lang="en-US" sz="1800" i="1" dirty="0" err="1"/>
              <a:t>origine</a:t>
            </a:r>
            <a:r>
              <a:rPr lang="en-US" sz="1800" i="1" dirty="0"/>
              <a:t> </a:t>
            </a:r>
            <a:r>
              <a:rPr lang="en-US" sz="1800" i="1" dirty="0" err="1"/>
              <a:t>ptolemaică</a:t>
            </a:r>
            <a:r>
              <a:rPr lang="en-US" sz="1800" i="1" dirty="0"/>
              <a:t> </a:t>
            </a:r>
            <a:r>
              <a:rPr lang="en-US" sz="1800" i="1" dirty="0" err="1"/>
              <a:t>și</a:t>
            </a:r>
            <a:r>
              <a:rPr lang="en-US" sz="1800" i="1" dirty="0"/>
              <a:t> </a:t>
            </a:r>
            <a:r>
              <a:rPr lang="en-US" sz="1800" i="1" dirty="0" err="1"/>
              <a:t>aristoteliană</a:t>
            </a:r>
            <a:r>
              <a:rPr lang="en-US" sz="1800" i="1" dirty="0"/>
              <a:t>. </a:t>
            </a:r>
            <a:r>
              <a:rPr lang="en-US" sz="1800" i="1" dirty="0" err="1"/>
              <a:t>În</a:t>
            </a:r>
            <a:r>
              <a:rPr lang="en-US" sz="1800" i="1" dirty="0"/>
              <a:t> </a:t>
            </a:r>
            <a:r>
              <a:rPr lang="en-US" sz="1800" i="1" dirty="0" err="1"/>
              <a:t>anul</a:t>
            </a:r>
            <a:r>
              <a:rPr lang="en-US" sz="1800" i="1" dirty="0"/>
              <a:t> </a:t>
            </a:r>
            <a:r>
              <a:rPr lang="en-US" sz="1800" i="1" dirty="0" err="1"/>
              <a:t>următor</a:t>
            </a:r>
            <a:r>
              <a:rPr lang="en-US" sz="1800" i="1" dirty="0"/>
              <a:t>, Galileo a </a:t>
            </a:r>
            <a:r>
              <a:rPr lang="en-US" sz="1800" i="1" dirty="0" err="1"/>
              <a:t>vizitat</a:t>
            </a:r>
            <a:r>
              <a:rPr lang="en-US" sz="1800" i="1" dirty="0"/>
              <a:t> Roma </a:t>
            </a:r>
            <a:r>
              <a:rPr lang="en-US" sz="1800" i="1" dirty="0" err="1"/>
              <a:t>pentru</a:t>
            </a:r>
            <a:r>
              <a:rPr lang="en-US" sz="1800" i="1" dirty="0"/>
              <a:t> a-</a:t>
            </a:r>
            <a:r>
              <a:rPr lang="en-US" sz="1800" i="1" dirty="0" err="1"/>
              <a:t>și</a:t>
            </a:r>
            <a:r>
              <a:rPr lang="en-US" sz="1800" i="1" dirty="0"/>
              <a:t> </a:t>
            </a:r>
            <a:r>
              <a:rPr lang="en-US" sz="1800" i="1" dirty="0" err="1"/>
              <a:t>prezenta</a:t>
            </a:r>
            <a:r>
              <a:rPr lang="en-US" sz="1800" i="1" dirty="0"/>
              <a:t> </a:t>
            </a:r>
            <a:r>
              <a:rPr lang="en-US" sz="1800" i="1" dirty="0" err="1"/>
              <a:t>telescopul</a:t>
            </a:r>
            <a:r>
              <a:rPr lang="en-US" sz="1800" i="1" dirty="0"/>
              <a:t> </a:t>
            </a:r>
            <a:r>
              <a:rPr lang="en-US" sz="1800" i="1" dirty="0" err="1"/>
              <a:t>influenților</a:t>
            </a:r>
            <a:r>
              <a:rPr lang="en-US" sz="1800" i="1" dirty="0"/>
              <a:t> </a:t>
            </a:r>
            <a:r>
              <a:rPr lang="en-US" sz="1800" i="1" dirty="0" err="1"/>
              <a:t>filosofi</a:t>
            </a:r>
            <a:r>
              <a:rPr lang="en-US" sz="1800" i="1" dirty="0"/>
              <a:t> </a:t>
            </a:r>
            <a:r>
              <a:rPr lang="en-US" sz="1800" i="1" dirty="0" err="1"/>
              <a:t>și</a:t>
            </a:r>
            <a:r>
              <a:rPr lang="en-US" sz="1800" i="1" dirty="0"/>
              <a:t> </a:t>
            </a:r>
            <a:r>
              <a:rPr lang="en-US" sz="1800" i="1" dirty="0" err="1"/>
              <a:t>matematicieni</a:t>
            </a:r>
            <a:r>
              <a:rPr lang="en-US" sz="1800" i="1" dirty="0"/>
              <a:t> </a:t>
            </a:r>
            <a:r>
              <a:rPr lang="en-US" sz="1800" i="1" dirty="0" err="1"/>
              <a:t>iezuiți</a:t>
            </a:r>
            <a:r>
              <a:rPr lang="en-US" sz="1800" i="1" dirty="0"/>
              <a:t> de la </a:t>
            </a:r>
            <a:r>
              <a:rPr lang="en-US" sz="1800" i="1" dirty="0" err="1"/>
              <a:t>Collegio</a:t>
            </a:r>
            <a:r>
              <a:rPr lang="en-US" sz="1800" i="1" dirty="0"/>
              <a:t> Romano, </a:t>
            </a:r>
            <a:r>
              <a:rPr lang="en-US" sz="1800" i="1" dirty="0" err="1"/>
              <a:t>și</a:t>
            </a:r>
            <a:r>
              <a:rPr lang="en-US" sz="1800" i="1" dirty="0"/>
              <a:t> </a:t>
            </a:r>
            <a:r>
              <a:rPr lang="en-US" sz="1800" i="1" dirty="0" err="1"/>
              <a:t>pentru</a:t>
            </a:r>
            <a:r>
              <a:rPr lang="en-US" sz="1800" i="1" dirty="0"/>
              <a:t> a-</a:t>
            </a:r>
            <a:r>
              <a:rPr lang="en-US" sz="1800" i="1" dirty="0" err="1"/>
              <a:t>i</a:t>
            </a:r>
            <a:r>
              <a:rPr lang="en-US" sz="1800" i="1" dirty="0"/>
              <a:t> </a:t>
            </a:r>
            <a:r>
              <a:rPr lang="en-US" sz="1800" i="1" dirty="0" err="1"/>
              <a:t>lăsa</a:t>
            </a:r>
            <a:r>
              <a:rPr lang="en-US" sz="1800" i="1" dirty="0"/>
              <a:t> </a:t>
            </a:r>
            <a:r>
              <a:rPr lang="en-US" sz="1800" i="1" dirty="0" err="1"/>
              <a:t>să</a:t>
            </a:r>
            <a:r>
              <a:rPr lang="en-US" sz="1800" i="1" dirty="0"/>
              <a:t> </a:t>
            </a:r>
            <a:r>
              <a:rPr lang="en-US" sz="1800" i="1" dirty="0" err="1"/>
              <a:t>vadă</a:t>
            </a:r>
            <a:r>
              <a:rPr lang="en-US" sz="1800" i="1" dirty="0"/>
              <a:t> cu </a:t>
            </a:r>
            <a:r>
              <a:rPr lang="en-US" sz="1800" i="1" dirty="0" err="1"/>
              <a:t>ochi</a:t>
            </a:r>
            <a:r>
              <a:rPr lang="en-US" sz="1800" i="1" dirty="0"/>
              <a:t> </a:t>
            </a:r>
            <a:r>
              <a:rPr lang="en-US" sz="1800" i="1" dirty="0" err="1"/>
              <a:t>lor</a:t>
            </a:r>
            <a:r>
              <a:rPr lang="en-US" sz="1800" i="1" dirty="0"/>
              <a:t> </a:t>
            </a:r>
            <a:r>
              <a:rPr lang="en-US" sz="1800" i="1" dirty="0" err="1"/>
              <a:t>realitatea</a:t>
            </a:r>
            <a:r>
              <a:rPr lang="en-US" sz="1800" i="1" dirty="0"/>
              <a:t> </a:t>
            </a:r>
            <a:r>
              <a:rPr lang="en-US" sz="1800" i="1" dirty="0" err="1"/>
              <a:t>celor</a:t>
            </a:r>
            <a:r>
              <a:rPr lang="en-US" sz="1800" i="1" dirty="0"/>
              <a:t> </a:t>
            </a:r>
            <a:r>
              <a:rPr lang="en-US" sz="1800" i="1" dirty="0" err="1"/>
              <a:t>patru</a:t>
            </a:r>
            <a:r>
              <a:rPr lang="en-US" sz="1800" i="1" dirty="0"/>
              <a:t> </a:t>
            </a:r>
            <a:r>
              <a:rPr lang="en-US" sz="1800" i="1" dirty="0" err="1"/>
              <a:t>sateliți</a:t>
            </a:r>
            <a:r>
              <a:rPr lang="en-US" sz="1800" i="1" dirty="0"/>
              <a:t> </a:t>
            </a:r>
            <a:r>
              <a:rPr lang="en-US" sz="1800" i="1" dirty="0" err="1"/>
              <a:t>ai</a:t>
            </a:r>
            <a:r>
              <a:rPr lang="en-US" sz="1800" i="1" dirty="0"/>
              <a:t> </a:t>
            </a:r>
            <a:r>
              <a:rPr lang="en-US" sz="1800" i="1" dirty="0" err="1"/>
              <a:t>lui</a:t>
            </a:r>
            <a:r>
              <a:rPr lang="en-US" sz="1800" i="1" dirty="0"/>
              <a:t> </a:t>
            </a:r>
            <a:r>
              <a:rPr lang="en-US" sz="1800" i="1" dirty="0" err="1" smtClean="0"/>
              <a:t>Jupiter.În</a:t>
            </a:r>
            <a:r>
              <a:rPr lang="en-US" sz="1800" i="1" dirty="0" smtClean="0"/>
              <a:t> </a:t>
            </a:r>
            <a:r>
              <a:rPr lang="en-US" sz="1800" i="1" dirty="0" err="1"/>
              <a:t>timpul</a:t>
            </a:r>
            <a:r>
              <a:rPr lang="en-US" sz="1800" i="1" dirty="0"/>
              <a:t> </a:t>
            </a:r>
            <a:r>
              <a:rPr lang="en-US" sz="1800" i="1" dirty="0" err="1"/>
              <a:t>șederii</a:t>
            </a:r>
            <a:r>
              <a:rPr lang="en-US" sz="1800" i="1" dirty="0"/>
              <a:t> la Roma a </a:t>
            </a:r>
            <a:r>
              <a:rPr lang="en-US" sz="1800" i="1" dirty="0" err="1"/>
              <a:t>devinit</a:t>
            </a:r>
            <a:r>
              <a:rPr lang="en-US" sz="1800" i="1" dirty="0"/>
              <a:t> </a:t>
            </a:r>
            <a:r>
              <a:rPr lang="en-US" sz="1800" i="1" dirty="0" err="1"/>
              <a:t>membru</a:t>
            </a:r>
            <a:r>
              <a:rPr lang="en-US" sz="1800" i="1" dirty="0"/>
              <a:t> al </a:t>
            </a:r>
            <a:r>
              <a:rPr lang="en-US" sz="1800" i="1" dirty="0" smtClean="0"/>
              <a:t>Academia </a:t>
            </a:r>
            <a:r>
              <a:rPr lang="en-US" sz="1800" i="1" dirty="0" err="1"/>
              <a:t>dei</a:t>
            </a:r>
            <a:r>
              <a:rPr lang="en-US" sz="1800" i="1" dirty="0"/>
              <a:t> </a:t>
            </a:r>
            <a:r>
              <a:rPr lang="en-US" sz="1800" i="1" dirty="0" err="1" smtClean="0"/>
              <a:t>Lincei</a:t>
            </a:r>
            <a:r>
              <a:rPr lang="en-US" sz="1800" i="1" dirty="0" smtClean="0"/>
              <a:t>.</a:t>
            </a:r>
            <a:endParaRPr lang="en-US" sz="1800" i="1" dirty="0"/>
          </a:p>
        </p:txBody>
      </p:sp>
      <p:pic>
        <p:nvPicPr>
          <p:cNvPr id="3074" name="Picture 2" descr="C:\Documents and Settings\Auras\Desktop\220px-Galileo_facing_the_Roman_Inquisi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" y="692696"/>
            <a:ext cx="3897635" cy="561662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5000"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5976" y="404664"/>
            <a:ext cx="4608512" cy="60486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Tw Cen MT Condensed Extra Bold" pitchFamily="34" charset="0"/>
              </a:rPr>
              <a:t>             </a:t>
            </a:r>
            <a:r>
              <a:rPr lang="en-US" dirty="0" err="1" smtClean="0">
                <a:latin typeface="Tw Cen MT Condensed Extra Bold" pitchFamily="34" charset="0"/>
              </a:rPr>
              <a:t>În</a:t>
            </a:r>
            <a:r>
              <a:rPr lang="en-US" dirty="0" smtClean="0">
                <a:latin typeface="Tw Cen MT Condensed Extra Bold" pitchFamily="34" charset="0"/>
              </a:rPr>
              <a:t> </a:t>
            </a:r>
            <a:r>
              <a:rPr lang="en-US" dirty="0">
                <a:latin typeface="Tw Cen MT Condensed Extra Bold" pitchFamily="34" charset="0"/>
              </a:rPr>
              <a:t>1612, </a:t>
            </a:r>
            <a:r>
              <a:rPr lang="en-US" dirty="0" err="1">
                <a:latin typeface="Tw Cen MT Condensed Extra Bold" pitchFamily="34" charset="0"/>
              </a:rPr>
              <a:t>opoziția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față</a:t>
            </a:r>
            <a:r>
              <a:rPr lang="en-US" dirty="0">
                <a:latin typeface="Tw Cen MT Condensed Extra Bold" pitchFamily="34" charset="0"/>
              </a:rPr>
              <a:t> de </a:t>
            </a:r>
            <a:r>
              <a:rPr lang="en-US" dirty="0" err="1">
                <a:latin typeface="Tw Cen MT Condensed Extra Bold" pitchFamily="34" charset="0"/>
              </a:rPr>
              <a:t>teoria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heliocentrică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susținută</a:t>
            </a:r>
            <a:r>
              <a:rPr lang="en-US" dirty="0">
                <a:latin typeface="Tw Cen MT Condensed Extra Bold" pitchFamily="34" charset="0"/>
              </a:rPr>
              <a:t> de Galileo a </a:t>
            </a:r>
            <a:r>
              <a:rPr lang="en-US" dirty="0" err="1">
                <a:latin typeface="Tw Cen MT Condensed Extra Bold" pitchFamily="34" charset="0"/>
              </a:rPr>
              <a:t>crescut</a:t>
            </a:r>
            <a:r>
              <a:rPr lang="en-US" dirty="0">
                <a:latin typeface="Tw Cen MT Condensed Extra Bold" pitchFamily="34" charset="0"/>
              </a:rPr>
              <a:t>. </a:t>
            </a:r>
            <a:r>
              <a:rPr lang="en-US" dirty="0" err="1">
                <a:latin typeface="Tw Cen MT Condensed Extra Bold" pitchFamily="34" charset="0"/>
              </a:rPr>
              <a:t>În</a:t>
            </a:r>
            <a:r>
              <a:rPr lang="en-US" dirty="0">
                <a:latin typeface="Tw Cen MT Condensed Extra Bold" pitchFamily="34" charset="0"/>
              </a:rPr>
              <a:t> 1614, </a:t>
            </a:r>
            <a:r>
              <a:rPr lang="en-US" dirty="0" err="1" smtClean="0">
                <a:latin typeface="Tw Cen MT Condensed Extra Bold" pitchFamily="34" charset="0"/>
              </a:rPr>
              <a:t>Părintele</a:t>
            </a:r>
            <a:r>
              <a:rPr lang="en-US" dirty="0">
                <a:latin typeface="Tw Cen MT Condensed Extra Bold" pitchFamily="34" charset="0"/>
              </a:rPr>
              <a:t> </a:t>
            </a:r>
            <a:r>
              <a:rPr lang="en-US" dirty="0" err="1">
                <a:latin typeface="Tw Cen MT Condensed Extra Bold" pitchFamily="34" charset="0"/>
              </a:rPr>
              <a:t>Tommaso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 smtClean="0">
                <a:latin typeface="Tw Cen MT Condensed Extra Bold" pitchFamily="34" charset="0"/>
              </a:rPr>
              <a:t>Caccini</a:t>
            </a:r>
            <a:r>
              <a:rPr lang="en-US" dirty="0">
                <a:latin typeface="Tw Cen MT Condensed Extra Bold" pitchFamily="34" charset="0"/>
              </a:rPr>
              <a:t> </a:t>
            </a:r>
            <a:r>
              <a:rPr lang="en-US" dirty="0" smtClean="0">
                <a:latin typeface="Tw Cen MT Condensed Extra Bold" pitchFamily="34" charset="0"/>
              </a:rPr>
              <a:t>a </a:t>
            </a:r>
            <a:r>
              <a:rPr lang="en-US" dirty="0" err="1">
                <a:latin typeface="Tw Cen MT Condensed Extra Bold" pitchFamily="34" charset="0"/>
              </a:rPr>
              <a:t>denunțat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părerile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lui</a:t>
            </a:r>
            <a:r>
              <a:rPr lang="en-US" dirty="0">
                <a:latin typeface="Tw Cen MT Condensed Extra Bold" pitchFamily="34" charset="0"/>
              </a:rPr>
              <a:t> Galileo </a:t>
            </a:r>
            <a:r>
              <a:rPr lang="en-US" dirty="0" err="1">
                <a:latin typeface="Tw Cen MT Condensed Extra Bold" pitchFamily="34" charset="0"/>
              </a:rPr>
              <a:t>privind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mișcarea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Pământului</a:t>
            </a:r>
            <a:r>
              <a:rPr lang="en-US" dirty="0">
                <a:latin typeface="Tw Cen MT Condensed Extra Bold" pitchFamily="34" charset="0"/>
              </a:rPr>
              <a:t>, </a:t>
            </a:r>
            <a:r>
              <a:rPr lang="en-US" dirty="0" err="1">
                <a:latin typeface="Tw Cen MT Condensed Extra Bold" pitchFamily="34" charset="0"/>
              </a:rPr>
              <a:t>considerându</a:t>
            </a:r>
            <a:r>
              <a:rPr lang="en-US" dirty="0">
                <a:latin typeface="Tw Cen MT Condensed Extra Bold" pitchFamily="34" charset="0"/>
              </a:rPr>
              <a:t>-le </a:t>
            </a:r>
            <a:r>
              <a:rPr lang="en-US" dirty="0" err="1">
                <a:latin typeface="Tw Cen MT Condensed Extra Bold" pitchFamily="34" charset="0"/>
              </a:rPr>
              <a:t>periculoase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și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apropiate</a:t>
            </a:r>
            <a:r>
              <a:rPr lang="en-US" dirty="0">
                <a:latin typeface="Tw Cen MT Condensed Extra Bold" pitchFamily="34" charset="0"/>
              </a:rPr>
              <a:t> de </a:t>
            </a:r>
            <a:r>
              <a:rPr lang="en-US" dirty="0" err="1" smtClean="0">
                <a:latin typeface="Tw Cen MT Condensed Extra Bold" pitchFamily="34" charset="0"/>
              </a:rPr>
              <a:t>erezie</a:t>
            </a:r>
            <a:r>
              <a:rPr lang="en-US" dirty="0" smtClean="0">
                <a:latin typeface="Tw Cen MT Condensed Extra Bold" pitchFamily="34" charset="0"/>
              </a:rPr>
              <a:t>. </a:t>
            </a:r>
            <a:r>
              <a:rPr lang="en-US" dirty="0">
                <a:latin typeface="Tw Cen MT Condensed Extra Bold" pitchFamily="34" charset="0"/>
              </a:rPr>
              <a:t>Galileo a </a:t>
            </a:r>
            <a:r>
              <a:rPr lang="en-US" dirty="0" err="1">
                <a:latin typeface="Tw Cen MT Condensed Extra Bold" pitchFamily="34" charset="0"/>
              </a:rPr>
              <a:t>mers</a:t>
            </a:r>
            <a:r>
              <a:rPr lang="en-US" dirty="0">
                <a:latin typeface="Tw Cen MT Condensed Extra Bold" pitchFamily="34" charset="0"/>
              </a:rPr>
              <a:t> la Roma </a:t>
            </a:r>
            <a:r>
              <a:rPr lang="en-US" dirty="0" err="1">
                <a:latin typeface="Tw Cen MT Condensed Extra Bold" pitchFamily="34" charset="0"/>
              </a:rPr>
              <a:t>să</a:t>
            </a:r>
            <a:r>
              <a:rPr lang="en-US" dirty="0">
                <a:latin typeface="Tw Cen MT Condensed Extra Bold" pitchFamily="34" charset="0"/>
              </a:rPr>
              <a:t> se </a:t>
            </a:r>
            <a:r>
              <a:rPr lang="en-US" dirty="0" err="1">
                <a:latin typeface="Tw Cen MT Condensed Extra Bold" pitchFamily="34" charset="0"/>
              </a:rPr>
              <a:t>apere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împotriva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acestor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 smtClean="0">
                <a:latin typeface="Tw Cen MT Condensed Extra Bold" pitchFamily="34" charset="0"/>
              </a:rPr>
              <a:t>acuzații</a:t>
            </a:r>
            <a:r>
              <a:rPr lang="en-US" dirty="0" smtClean="0">
                <a:latin typeface="Tw Cen MT Condensed Extra Bold" pitchFamily="34" charset="0"/>
              </a:rPr>
              <a:t>.</a:t>
            </a:r>
            <a:r>
              <a:rPr lang="en-US" dirty="0">
                <a:latin typeface="Tw Cen MT Condensed Extra Bold" pitchFamily="34" charset="0"/>
              </a:rPr>
              <a:t> </a:t>
            </a:r>
            <a:r>
              <a:rPr lang="en-US" dirty="0" err="1">
                <a:latin typeface="Tw Cen MT Condensed Extra Bold" pitchFamily="34" charset="0"/>
              </a:rPr>
              <a:t>În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anii</a:t>
            </a:r>
            <a:r>
              <a:rPr lang="en-US" dirty="0">
                <a:latin typeface="Tw Cen MT Condensed Extra Bold" pitchFamily="34" charset="0"/>
              </a:rPr>
              <a:t> 1621 </a:t>
            </a:r>
            <a:r>
              <a:rPr lang="en-US" dirty="0" err="1">
                <a:latin typeface="Tw Cen MT Condensed Extra Bold" pitchFamily="34" charset="0"/>
              </a:rPr>
              <a:t>și</a:t>
            </a:r>
            <a:r>
              <a:rPr lang="en-US" dirty="0">
                <a:latin typeface="Tw Cen MT Condensed Extra Bold" pitchFamily="34" charset="0"/>
              </a:rPr>
              <a:t> 1622 Galileo </a:t>
            </a:r>
            <a:r>
              <a:rPr lang="en-US" dirty="0" err="1">
                <a:latin typeface="Tw Cen MT Condensed Extra Bold" pitchFamily="34" charset="0"/>
              </a:rPr>
              <a:t>și</a:t>
            </a:r>
            <a:r>
              <a:rPr lang="en-US" dirty="0">
                <a:latin typeface="Tw Cen MT Condensed Extra Bold" pitchFamily="34" charset="0"/>
              </a:rPr>
              <a:t>-a </a:t>
            </a:r>
            <a:r>
              <a:rPr lang="en-US" dirty="0" err="1">
                <a:latin typeface="Tw Cen MT Condensed Extra Bold" pitchFamily="34" charset="0"/>
              </a:rPr>
              <a:t>scris</a:t>
            </a:r>
            <a:r>
              <a:rPr lang="en-US" dirty="0">
                <a:latin typeface="Tw Cen MT Condensed Extra Bold" pitchFamily="34" charset="0"/>
              </a:rPr>
              <a:t> prima carte, </a:t>
            </a:r>
            <a:r>
              <a:rPr lang="en-US" i="1" dirty="0">
                <a:latin typeface="Tw Cen MT Condensed Extra Bold" pitchFamily="34" charset="0"/>
              </a:rPr>
              <a:t>Il </a:t>
            </a:r>
            <a:r>
              <a:rPr lang="en-US" i="1" dirty="0" err="1">
                <a:latin typeface="Tw Cen MT Condensed Extra Bold" pitchFamily="34" charset="0"/>
              </a:rPr>
              <a:t>Saggiatore</a:t>
            </a:r>
            <a:r>
              <a:rPr lang="en-US" dirty="0">
                <a:latin typeface="Tw Cen MT Condensed Extra Bold" pitchFamily="34" charset="0"/>
              </a:rPr>
              <a:t>, care a </a:t>
            </a:r>
            <a:r>
              <a:rPr lang="en-US" dirty="0" err="1">
                <a:latin typeface="Tw Cen MT Condensed Extra Bold" pitchFamily="34" charset="0"/>
              </a:rPr>
              <a:t>fost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aprobată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și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publicată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în</a:t>
            </a:r>
            <a:r>
              <a:rPr lang="en-US" dirty="0">
                <a:latin typeface="Tw Cen MT Condensed Extra Bold" pitchFamily="34" charset="0"/>
              </a:rPr>
              <a:t> 1623. </a:t>
            </a:r>
            <a:r>
              <a:rPr lang="en-US" dirty="0" err="1">
                <a:latin typeface="Tw Cen MT Condensed Extra Bold" pitchFamily="34" charset="0"/>
              </a:rPr>
              <a:t>În</a:t>
            </a:r>
            <a:r>
              <a:rPr lang="en-US" dirty="0">
                <a:latin typeface="Tw Cen MT Condensed Extra Bold" pitchFamily="34" charset="0"/>
              </a:rPr>
              <a:t> 1630, s-a </a:t>
            </a:r>
            <a:r>
              <a:rPr lang="en-US" dirty="0" err="1">
                <a:latin typeface="Tw Cen MT Condensed Extra Bold" pitchFamily="34" charset="0"/>
              </a:rPr>
              <a:t>întors</a:t>
            </a:r>
            <a:r>
              <a:rPr lang="en-US" dirty="0">
                <a:latin typeface="Tw Cen MT Condensed Extra Bold" pitchFamily="34" charset="0"/>
              </a:rPr>
              <a:t> la Roma </a:t>
            </a:r>
            <a:r>
              <a:rPr lang="en-US" dirty="0" err="1">
                <a:latin typeface="Tw Cen MT Condensed Extra Bold" pitchFamily="34" charset="0"/>
              </a:rPr>
              <a:t>pentru</a:t>
            </a:r>
            <a:r>
              <a:rPr lang="en-US" dirty="0">
                <a:latin typeface="Tw Cen MT Condensed Extra Bold" pitchFamily="34" charset="0"/>
              </a:rPr>
              <a:t> a </a:t>
            </a:r>
            <a:r>
              <a:rPr lang="en-US" dirty="0" err="1">
                <a:latin typeface="Tw Cen MT Condensed Extra Bold" pitchFamily="34" charset="0"/>
              </a:rPr>
              <a:t>cere</a:t>
            </a:r>
            <a:r>
              <a:rPr lang="en-US" dirty="0">
                <a:latin typeface="Tw Cen MT Condensed Extra Bold" pitchFamily="34" charset="0"/>
              </a:rPr>
              <a:t> o </a:t>
            </a:r>
            <a:r>
              <a:rPr lang="en-US" dirty="0" err="1">
                <a:latin typeface="Tw Cen MT Condensed Extra Bold" pitchFamily="34" charset="0"/>
              </a:rPr>
              <a:t>licență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pentru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tipărirea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lucrării</a:t>
            </a:r>
            <a:r>
              <a:rPr lang="en-US" dirty="0">
                <a:latin typeface="Tw Cen MT Condensed Extra Bold" pitchFamily="34" charset="0"/>
              </a:rPr>
              <a:t> </a:t>
            </a:r>
            <a:r>
              <a:rPr lang="en-US" i="1" dirty="0">
                <a:latin typeface="Tw Cen MT Condensed Extra Bold" pitchFamily="34" charset="0"/>
              </a:rPr>
              <a:t>Dialog </a:t>
            </a:r>
            <a:r>
              <a:rPr lang="en-US" i="1" dirty="0" err="1">
                <a:latin typeface="Tw Cen MT Condensed Extra Bold" pitchFamily="34" charset="0"/>
              </a:rPr>
              <a:t>despre</a:t>
            </a:r>
            <a:r>
              <a:rPr lang="en-US" i="1" dirty="0">
                <a:latin typeface="Tw Cen MT Condensed Extra Bold" pitchFamily="34" charset="0"/>
              </a:rPr>
              <a:t> </a:t>
            </a:r>
            <a:r>
              <a:rPr lang="en-US" i="1" dirty="0" err="1">
                <a:latin typeface="Tw Cen MT Condensed Extra Bold" pitchFamily="34" charset="0"/>
              </a:rPr>
              <a:t>cele</a:t>
            </a:r>
            <a:r>
              <a:rPr lang="en-US" i="1" dirty="0">
                <a:latin typeface="Tw Cen MT Condensed Extra Bold" pitchFamily="34" charset="0"/>
              </a:rPr>
              <a:t> </a:t>
            </a:r>
            <a:r>
              <a:rPr lang="en-US" i="1" dirty="0" err="1">
                <a:latin typeface="Tw Cen MT Condensed Extra Bold" pitchFamily="34" charset="0"/>
              </a:rPr>
              <a:t>două</a:t>
            </a:r>
            <a:r>
              <a:rPr lang="en-US" i="1" dirty="0">
                <a:latin typeface="Tw Cen MT Condensed Extra Bold" pitchFamily="34" charset="0"/>
              </a:rPr>
              <a:t> </a:t>
            </a:r>
            <a:r>
              <a:rPr lang="en-US" i="1" dirty="0" err="1">
                <a:latin typeface="Tw Cen MT Condensed Extra Bold" pitchFamily="34" charset="0"/>
              </a:rPr>
              <a:t>sisteme</a:t>
            </a:r>
            <a:r>
              <a:rPr lang="en-US" i="1" dirty="0">
                <a:latin typeface="Tw Cen MT Condensed Extra Bold" pitchFamily="34" charset="0"/>
              </a:rPr>
              <a:t> </a:t>
            </a:r>
            <a:r>
              <a:rPr lang="en-US" i="1" dirty="0" err="1">
                <a:latin typeface="Tw Cen MT Condensed Extra Bold" pitchFamily="34" charset="0"/>
              </a:rPr>
              <a:t>principale</a:t>
            </a:r>
            <a:r>
              <a:rPr lang="en-US" i="1" dirty="0">
                <a:latin typeface="Tw Cen MT Condensed Extra Bold" pitchFamily="34" charset="0"/>
              </a:rPr>
              <a:t> ale </a:t>
            </a:r>
            <a:r>
              <a:rPr lang="en-US" i="1" dirty="0" err="1">
                <a:latin typeface="Tw Cen MT Condensed Extra Bold" pitchFamily="34" charset="0"/>
              </a:rPr>
              <a:t>lumii</a:t>
            </a:r>
            <a:r>
              <a:rPr lang="en-US" dirty="0">
                <a:latin typeface="Tw Cen MT Condensed Extra Bold" pitchFamily="34" charset="0"/>
              </a:rPr>
              <a:t>, </a:t>
            </a:r>
            <a:r>
              <a:rPr lang="en-US" dirty="0" err="1">
                <a:latin typeface="Tw Cen MT Condensed Extra Bold" pitchFamily="34" charset="0"/>
              </a:rPr>
              <a:t>publicată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în</a:t>
            </a:r>
            <a:r>
              <a:rPr lang="en-US" dirty="0">
                <a:latin typeface="Tw Cen MT Condensed Extra Bold" pitchFamily="34" charset="0"/>
              </a:rPr>
              <a:t> </a:t>
            </a:r>
            <a:r>
              <a:rPr lang="en-US" dirty="0" err="1" smtClean="0">
                <a:latin typeface="Tw Cen MT Condensed Extra Bold" pitchFamily="34" charset="0"/>
              </a:rPr>
              <a:t>Florența</a:t>
            </a:r>
            <a:r>
              <a:rPr lang="en-US" dirty="0" smtClean="0">
                <a:latin typeface="Tw Cen MT Condensed Extra Bold" pitchFamily="34" charset="0"/>
              </a:rPr>
              <a:t> </a:t>
            </a:r>
            <a:r>
              <a:rPr lang="en-US" dirty="0" err="1" smtClean="0">
                <a:latin typeface="Tw Cen MT Condensed Extra Bold" pitchFamily="34" charset="0"/>
              </a:rPr>
              <a:t>în</a:t>
            </a:r>
            <a:r>
              <a:rPr lang="en-US" dirty="0" smtClean="0">
                <a:latin typeface="Tw Cen MT Condensed Extra Bold" pitchFamily="34" charset="0"/>
              </a:rPr>
              <a:t> </a:t>
            </a:r>
            <a:r>
              <a:rPr lang="en-US" dirty="0">
                <a:latin typeface="Tw Cen MT Condensed Extra Bold" pitchFamily="34" charset="0"/>
              </a:rPr>
              <a:t>1632. </a:t>
            </a:r>
            <a:r>
              <a:rPr lang="en-US" dirty="0" err="1">
                <a:latin typeface="Tw Cen MT Condensed Extra Bold" pitchFamily="34" charset="0"/>
              </a:rPr>
              <a:t>În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luna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octombrie</a:t>
            </a:r>
            <a:r>
              <a:rPr lang="en-US" dirty="0">
                <a:latin typeface="Tw Cen MT Condensed Extra Bold" pitchFamily="34" charset="0"/>
              </a:rPr>
              <a:t> a </a:t>
            </a:r>
            <a:r>
              <a:rPr lang="en-US" dirty="0" err="1">
                <a:latin typeface="Tw Cen MT Condensed Extra Bold" pitchFamily="34" charset="0"/>
              </a:rPr>
              <a:t>acelui</a:t>
            </a:r>
            <a:r>
              <a:rPr lang="en-US" dirty="0">
                <a:latin typeface="Tw Cen MT Condensed Extra Bold" pitchFamily="34" charset="0"/>
              </a:rPr>
              <a:t> an, </a:t>
            </a:r>
            <a:r>
              <a:rPr lang="en-US" dirty="0" err="1">
                <a:latin typeface="Tw Cen MT Condensed Extra Bold" pitchFamily="34" charset="0"/>
              </a:rPr>
              <a:t>însă</a:t>
            </a:r>
            <a:r>
              <a:rPr lang="en-US" dirty="0">
                <a:latin typeface="Tw Cen MT Condensed Extra Bold" pitchFamily="34" charset="0"/>
              </a:rPr>
              <a:t>, </a:t>
            </a:r>
            <a:r>
              <a:rPr lang="en-US" dirty="0" err="1">
                <a:latin typeface="Tw Cen MT Condensed Extra Bold" pitchFamily="34" charset="0"/>
              </a:rPr>
              <a:t>i</a:t>
            </a:r>
            <a:r>
              <a:rPr lang="en-US" dirty="0">
                <a:latin typeface="Tw Cen MT Condensed Extra Bold" pitchFamily="34" charset="0"/>
              </a:rPr>
              <a:t> s-a </a:t>
            </a:r>
            <a:r>
              <a:rPr lang="en-US" dirty="0" err="1">
                <a:latin typeface="Tw Cen MT Condensed Extra Bold" pitchFamily="34" charset="0"/>
              </a:rPr>
              <a:t>ordonat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să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apară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în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fața</a:t>
            </a:r>
            <a:r>
              <a:rPr lang="en-US" dirty="0">
                <a:latin typeface="Tw Cen MT Condensed Extra Bold" pitchFamily="34" charset="0"/>
              </a:rPr>
              <a:t> </a:t>
            </a:r>
            <a:r>
              <a:rPr lang="en-US" dirty="0" err="1">
                <a:latin typeface="Tw Cen MT Condensed Extra Bold" pitchFamily="34" charset="0"/>
              </a:rPr>
              <a:t>Sfântului</a:t>
            </a:r>
            <a:r>
              <a:rPr lang="en-US" dirty="0">
                <a:latin typeface="Tw Cen MT Condensed Extra Bold" pitchFamily="34" charset="0"/>
              </a:rPr>
              <a:t> </a:t>
            </a:r>
            <a:r>
              <a:rPr lang="en-US" dirty="0" err="1">
                <a:latin typeface="Tw Cen MT Condensed Extra Bold" pitchFamily="34" charset="0"/>
              </a:rPr>
              <a:t>Oficiu</a:t>
            </a:r>
            <a:r>
              <a:rPr lang="en-US" dirty="0">
                <a:latin typeface="Tw Cen MT Condensed Extra Bold" pitchFamily="34" charset="0"/>
              </a:rPr>
              <a:t> din Roma.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099" name="Picture 3" descr="C:\Documents and Settings\Auras\Desktop\220px-Tito_Lessi_-_Galileo_and_Vivia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4248472" cy="576064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5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912" y="332656"/>
            <a:ext cx="5256584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>
                <a:latin typeface="French Script MT" pitchFamily="66" charset="0"/>
              </a:rPr>
              <a:t>           Galileo </a:t>
            </a:r>
            <a:r>
              <a:rPr lang="en-US" sz="2600" dirty="0" err="1">
                <a:latin typeface="French Script MT" pitchFamily="66" charset="0"/>
              </a:rPr>
              <a:t>Galilei</a:t>
            </a:r>
            <a:r>
              <a:rPr lang="en-US" sz="2600" dirty="0">
                <a:latin typeface="French Script MT" pitchFamily="66" charset="0"/>
              </a:rPr>
              <a:t> a </a:t>
            </a:r>
            <a:r>
              <a:rPr lang="en-US" sz="2600" dirty="0" err="1">
                <a:latin typeface="French Script MT" pitchFamily="66" charset="0"/>
              </a:rPr>
              <a:t>fost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judecat</a:t>
            </a:r>
            <a:r>
              <a:rPr lang="en-US" sz="2600" dirty="0">
                <a:latin typeface="French Script MT" pitchFamily="66" charset="0"/>
              </a:rPr>
              <a:t> de un tribunal laic care l-a </a:t>
            </a:r>
            <a:r>
              <a:rPr lang="en-US" sz="2600" dirty="0" err="1">
                <a:latin typeface="French Script MT" pitchFamily="66" charset="0"/>
              </a:rPr>
              <a:t>excomunicat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și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condamnat</a:t>
            </a:r>
            <a:r>
              <a:rPr lang="en-US" sz="2600" dirty="0">
                <a:latin typeface="French Script MT" pitchFamily="66" charset="0"/>
              </a:rPr>
              <a:t> la </a:t>
            </a:r>
            <a:r>
              <a:rPr lang="en-US" sz="2600" dirty="0" err="1">
                <a:latin typeface="French Script MT" pitchFamily="66" charset="0"/>
              </a:rPr>
              <a:t>închisoare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pe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 smtClean="0">
                <a:latin typeface="French Script MT" pitchFamily="66" charset="0"/>
              </a:rPr>
              <a:t>viață</a:t>
            </a:r>
            <a:r>
              <a:rPr lang="en-US" sz="2600" dirty="0" smtClean="0">
                <a:latin typeface="French Script MT" pitchFamily="66" charset="0"/>
              </a:rPr>
              <a:t>. Galileo </a:t>
            </a:r>
            <a:r>
              <a:rPr lang="en-US" sz="2600" dirty="0">
                <a:latin typeface="French Script MT" pitchFamily="66" charset="0"/>
              </a:rPr>
              <a:t>a </a:t>
            </a:r>
            <a:r>
              <a:rPr lang="en-US" sz="2600" dirty="0" err="1">
                <a:latin typeface="French Script MT" pitchFamily="66" charset="0"/>
              </a:rPr>
              <a:t>fost</a:t>
            </a:r>
            <a:r>
              <a:rPr lang="en-US" sz="2600" dirty="0">
                <a:latin typeface="French Script MT" pitchFamily="66" charset="0"/>
              </a:rPr>
              <a:t> pus sub </a:t>
            </a:r>
            <a:r>
              <a:rPr lang="en-US" sz="2600" dirty="0" err="1">
                <a:latin typeface="French Script MT" pitchFamily="66" charset="0"/>
              </a:rPr>
              <a:t>arest</a:t>
            </a:r>
            <a:r>
              <a:rPr lang="en-US" sz="2600" dirty="0">
                <a:latin typeface="French Script MT" pitchFamily="66" charset="0"/>
              </a:rPr>
              <a:t> la </a:t>
            </a:r>
            <a:r>
              <a:rPr lang="en-US" sz="2600" dirty="0" err="1">
                <a:latin typeface="French Script MT" pitchFamily="66" charset="0"/>
              </a:rPr>
              <a:t>domiciliu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și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mișcările</a:t>
            </a:r>
            <a:r>
              <a:rPr lang="en-US" sz="2600" dirty="0">
                <a:latin typeface="French Script MT" pitchFamily="66" charset="0"/>
              </a:rPr>
              <a:t> sale au </a:t>
            </a:r>
            <a:r>
              <a:rPr lang="en-US" sz="2600" dirty="0" err="1">
                <a:latin typeface="French Script MT" pitchFamily="66" charset="0"/>
              </a:rPr>
              <a:t>fost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restricționate</a:t>
            </a:r>
            <a:r>
              <a:rPr lang="en-US" sz="2600" dirty="0">
                <a:latin typeface="French Script MT" pitchFamily="66" charset="0"/>
              </a:rPr>
              <a:t> de </a:t>
            </a:r>
            <a:r>
              <a:rPr lang="en-US" sz="2600" dirty="0" err="1">
                <a:latin typeface="French Script MT" pitchFamily="66" charset="0"/>
              </a:rPr>
              <a:t>Papă</a:t>
            </a:r>
            <a:r>
              <a:rPr lang="en-US" sz="2600" dirty="0">
                <a:latin typeface="French Script MT" pitchFamily="66" charset="0"/>
              </a:rPr>
              <a:t>. </a:t>
            </a:r>
            <a:r>
              <a:rPr lang="en-US" sz="2600" dirty="0" err="1">
                <a:latin typeface="French Script MT" pitchFamily="66" charset="0"/>
              </a:rPr>
              <a:t>După</a:t>
            </a:r>
            <a:r>
              <a:rPr lang="en-US" sz="2600" dirty="0">
                <a:latin typeface="French Script MT" pitchFamily="66" charset="0"/>
              </a:rPr>
              <a:t> 1634 a stat la casa </a:t>
            </a:r>
            <a:r>
              <a:rPr lang="en-US" sz="2600" dirty="0" err="1">
                <a:latin typeface="French Script MT" pitchFamily="66" charset="0"/>
              </a:rPr>
              <a:t>sa</a:t>
            </a:r>
            <a:r>
              <a:rPr lang="en-US" sz="2600" dirty="0">
                <a:latin typeface="French Script MT" pitchFamily="66" charset="0"/>
              </a:rPr>
              <a:t> de la </a:t>
            </a:r>
            <a:r>
              <a:rPr lang="en-US" sz="2600" dirty="0" err="1">
                <a:latin typeface="French Script MT" pitchFamily="66" charset="0"/>
              </a:rPr>
              <a:t>țară</a:t>
            </a:r>
            <a:r>
              <a:rPr lang="en-US" sz="2600" dirty="0">
                <a:latin typeface="French Script MT" pitchFamily="66" charset="0"/>
              </a:rPr>
              <a:t> din </a:t>
            </a:r>
            <a:r>
              <a:rPr lang="en-US" sz="2600" dirty="0" err="1">
                <a:latin typeface="French Script MT" pitchFamily="66" charset="0"/>
              </a:rPr>
              <a:t>Arcetri</a:t>
            </a:r>
            <a:r>
              <a:rPr lang="en-US" sz="2600" dirty="0">
                <a:latin typeface="French Script MT" pitchFamily="66" charset="0"/>
              </a:rPr>
              <a:t>, </a:t>
            </a:r>
            <a:r>
              <a:rPr lang="en-US" sz="2600" dirty="0" err="1">
                <a:latin typeface="French Script MT" pitchFamily="66" charset="0"/>
              </a:rPr>
              <a:t>lângă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Florența</a:t>
            </a:r>
            <a:r>
              <a:rPr lang="en-US" sz="2600" dirty="0">
                <a:latin typeface="French Script MT" pitchFamily="66" charset="0"/>
              </a:rPr>
              <a:t>. A orbit </a:t>
            </a:r>
            <a:r>
              <a:rPr lang="en-US" sz="2600" dirty="0" err="1">
                <a:latin typeface="French Script MT" pitchFamily="66" charset="0"/>
              </a:rPr>
              <a:t>complet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în</a:t>
            </a:r>
            <a:r>
              <a:rPr lang="en-US" sz="2600" dirty="0">
                <a:latin typeface="French Script MT" pitchFamily="66" charset="0"/>
              </a:rPr>
              <a:t> 1638 </a:t>
            </a:r>
            <a:r>
              <a:rPr lang="en-US" sz="2600" dirty="0" err="1">
                <a:latin typeface="French Script MT" pitchFamily="66" charset="0"/>
              </a:rPr>
              <a:t>și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suferea</a:t>
            </a:r>
            <a:r>
              <a:rPr lang="en-US" sz="2600" dirty="0">
                <a:latin typeface="French Script MT" pitchFamily="66" charset="0"/>
              </a:rPr>
              <a:t> de </a:t>
            </a:r>
            <a:r>
              <a:rPr lang="en-US" sz="2600" dirty="0" err="1">
                <a:latin typeface="French Script MT" pitchFamily="66" charset="0"/>
              </a:rPr>
              <a:t>hernie</a:t>
            </a:r>
            <a:r>
              <a:rPr lang="en-US" sz="2600" dirty="0">
                <a:latin typeface="French Script MT" pitchFamily="66" charset="0"/>
              </a:rPr>
              <a:t> </a:t>
            </a:r>
            <a:r>
              <a:rPr lang="en-US" sz="2600" dirty="0" err="1">
                <a:latin typeface="French Script MT" pitchFamily="66" charset="0"/>
              </a:rPr>
              <a:t>și</a:t>
            </a:r>
            <a:r>
              <a:rPr lang="en-US" sz="2600" dirty="0">
                <a:latin typeface="French Script MT" pitchFamily="66" charset="0"/>
              </a:rPr>
              <a:t> </a:t>
            </a:r>
            <a:r>
              <a:rPr lang="en-US" sz="2600" dirty="0" err="1">
                <a:latin typeface="French Script MT" pitchFamily="66" charset="0"/>
              </a:rPr>
              <a:t>insomnie</a:t>
            </a:r>
            <a:r>
              <a:rPr lang="en-US" sz="2600" dirty="0">
                <a:latin typeface="French Script MT" pitchFamily="66" charset="0"/>
              </a:rPr>
              <a:t>, </a:t>
            </a:r>
            <a:r>
              <a:rPr lang="en-US" sz="2600" dirty="0" err="1">
                <a:latin typeface="French Script MT" pitchFamily="66" charset="0"/>
              </a:rPr>
              <a:t>astfel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că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i</a:t>
            </a:r>
            <a:r>
              <a:rPr lang="en-US" sz="2600" dirty="0">
                <a:latin typeface="French Script MT" pitchFamily="66" charset="0"/>
              </a:rPr>
              <a:t> s-a </a:t>
            </a:r>
            <a:r>
              <a:rPr lang="en-US" sz="2600" dirty="0" err="1">
                <a:latin typeface="French Script MT" pitchFamily="66" charset="0"/>
              </a:rPr>
              <a:t>permis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să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călătorească</a:t>
            </a:r>
            <a:r>
              <a:rPr lang="en-US" sz="2600" dirty="0">
                <a:latin typeface="French Script MT" pitchFamily="66" charset="0"/>
              </a:rPr>
              <a:t> la </a:t>
            </a:r>
            <a:r>
              <a:rPr lang="en-US" sz="2600" dirty="0" err="1">
                <a:latin typeface="French Script MT" pitchFamily="66" charset="0"/>
              </a:rPr>
              <a:t>Florența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pentru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consultații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medicale</a:t>
            </a:r>
            <a:r>
              <a:rPr lang="en-US" sz="2600" dirty="0">
                <a:latin typeface="French Script MT" pitchFamily="66" charset="0"/>
              </a:rPr>
              <a:t>. A </a:t>
            </a:r>
            <a:r>
              <a:rPr lang="en-US" sz="2600" dirty="0" err="1">
                <a:latin typeface="French Script MT" pitchFamily="66" charset="0"/>
              </a:rPr>
              <a:t>continuat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să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primească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oaspeți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până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în</a:t>
            </a:r>
            <a:r>
              <a:rPr lang="en-US" sz="2600" dirty="0">
                <a:latin typeface="French Script MT" pitchFamily="66" charset="0"/>
              </a:rPr>
              <a:t> 1642, </a:t>
            </a:r>
            <a:r>
              <a:rPr lang="en-US" sz="2600" dirty="0" err="1">
                <a:latin typeface="French Script MT" pitchFamily="66" charset="0"/>
              </a:rPr>
              <a:t>când</a:t>
            </a:r>
            <a:r>
              <a:rPr lang="en-US" sz="2600" dirty="0">
                <a:latin typeface="French Script MT" pitchFamily="66" charset="0"/>
              </a:rPr>
              <a:t> a </a:t>
            </a:r>
            <a:r>
              <a:rPr lang="en-US" sz="2600" dirty="0" err="1">
                <a:latin typeface="French Script MT" pitchFamily="66" charset="0"/>
              </a:rPr>
              <a:t>murit</a:t>
            </a:r>
            <a:r>
              <a:rPr lang="en-US" sz="2600" dirty="0">
                <a:latin typeface="French Script MT" pitchFamily="66" charset="0"/>
              </a:rPr>
              <a:t>, </a:t>
            </a:r>
            <a:r>
              <a:rPr lang="en-US" sz="2600" dirty="0" err="1">
                <a:latin typeface="French Script MT" pitchFamily="66" charset="0"/>
              </a:rPr>
              <a:t>după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ce</a:t>
            </a:r>
            <a:r>
              <a:rPr lang="en-US" sz="2600" dirty="0">
                <a:latin typeface="French Script MT" pitchFamily="66" charset="0"/>
              </a:rPr>
              <a:t> a </a:t>
            </a:r>
            <a:r>
              <a:rPr lang="en-US" sz="2600" dirty="0" err="1">
                <a:latin typeface="French Script MT" pitchFamily="66" charset="0"/>
              </a:rPr>
              <a:t>suferit</a:t>
            </a:r>
            <a:r>
              <a:rPr lang="en-US" sz="2600" dirty="0">
                <a:latin typeface="French Script MT" pitchFamily="66" charset="0"/>
              </a:rPr>
              <a:t> de </a:t>
            </a:r>
            <a:r>
              <a:rPr lang="en-US" sz="2600" dirty="0" err="1">
                <a:latin typeface="French Script MT" pitchFamily="66" charset="0"/>
              </a:rPr>
              <a:t>febră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și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palpitații</a:t>
            </a:r>
            <a:r>
              <a:rPr lang="en-US" sz="2600" dirty="0" smtClean="0">
                <a:latin typeface="French Script MT" pitchFamily="66" charset="0"/>
              </a:rPr>
              <a:t>.</a:t>
            </a:r>
            <a:r>
              <a:rPr lang="en-US" sz="2600" dirty="0">
                <a:latin typeface="French Script MT" pitchFamily="66" charset="0"/>
              </a:rPr>
              <a:t> </a:t>
            </a:r>
            <a:r>
              <a:rPr lang="en-US" sz="2600" dirty="0" err="1">
                <a:latin typeface="French Script MT" pitchFamily="66" charset="0"/>
              </a:rPr>
              <a:t>Mormântul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său</a:t>
            </a:r>
            <a:r>
              <a:rPr lang="en-US" sz="2600" dirty="0">
                <a:latin typeface="French Script MT" pitchFamily="66" charset="0"/>
              </a:rPr>
              <a:t> se </a:t>
            </a:r>
            <a:r>
              <a:rPr lang="en-US" sz="2600" dirty="0" err="1">
                <a:latin typeface="French Script MT" pitchFamily="66" charset="0"/>
              </a:rPr>
              <a:t>află</a:t>
            </a:r>
            <a:r>
              <a:rPr lang="en-US" sz="2600" dirty="0">
                <a:latin typeface="French Script MT" pitchFamily="66" charset="0"/>
              </a:rPr>
              <a:t> </a:t>
            </a:r>
            <a:r>
              <a:rPr lang="en-US" sz="2600" dirty="0" err="1">
                <a:latin typeface="French Script MT" pitchFamily="66" charset="0"/>
              </a:rPr>
              <a:t>în</a:t>
            </a:r>
            <a:r>
              <a:rPr lang="en-US" sz="2600" dirty="0">
                <a:latin typeface="French Script MT" pitchFamily="66" charset="0"/>
              </a:rPr>
              <a:t> basilica "Santa Croce" din </a:t>
            </a:r>
            <a:r>
              <a:rPr lang="en-US" sz="2600" dirty="0" err="1">
                <a:latin typeface="French Script MT" pitchFamily="66" charset="0"/>
              </a:rPr>
              <a:t>Florența</a:t>
            </a:r>
            <a:r>
              <a:rPr lang="en-US" sz="2600" dirty="0">
                <a:latin typeface="French Script MT" pitchFamily="66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 descr="C:\Documents and Settings\Auras\Desktop\Galil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3816424" cy="583264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2000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880" y="476672"/>
            <a:ext cx="5400600" cy="619268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Eras Medium ITC" pitchFamily="34" charset="0"/>
              </a:rPr>
              <a:t>               </a:t>
            </a:r>
            <a:r>
              <a:rPr lang="en-US" dirty="0" err="1" smtClean="0">
                <a:latin typeface="Eras Medium ITC" pitchFamily="34" charset="0"/>
              </a:rPr>
              <a:t>Tatăl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lui</a:t>
            </a:r>
            <a:r>
              <a:rPr lang="en-US" dirty="0" smtClean="0">
                <a:latin typeface="Eras Medium ITC" pitchFamily="34" charset="0"/>
              </a:rPr>
              <a:t> Galileo, </a:t>
            </a:r>
            <a:r>
              <a:rPr lang="en-US" dirty="0" err="1" smtClean="0">
                <a:latin typeface="Eras Medium ITC" pitchFamily="34" charset="0"/>
              </a:rPr>
              <a:t>Vincenzo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Galilei</a:t>
            </a:r>
            <a:r>
              <a:rPr lang="en-US" dirty="0" smtClean="0">
                <a:latin typeface="Eras Medium ITC" pitchFamily="34" charset="0"/>
              </a:rPr>
              <a:t>, </a:t>
            </a:r>
            <a:r>
              <a:rPr lang="en-US" dirty="0" err="1" smtClean="0">
                <a:latin typeface="Eras Medium ITC" pitchFamily="34" charset="0"/>
              </a:rPr>
              <a:t>muzician</a:t>
            </a:r>
            <a:r>
              <a:rPr lang="en-US" dirty="0" smtClean="0">
                <a:latin typeface="Eras Medium ITC" pitchFamily="34" charset="0"/>
              </a:rPr>
              <a:t>, </a:t>
            </a:r>
            <a:r>
              <a:rPr lang="en-US" dirty="0" err="1" smtClean="0">
                <a:latin typeface="Eras Medium ITC" pitchFamily="34" charset="0"/>
              </a:rPr>
              <a:t>făcuse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experimente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prin</a:t>
            </a:r>
            <a:r>
              <a:rPr lang="en-US" dirty="0" smtClean="0">
                <a:latin typeface="Eras Medium ITC" pitchFamily="34" charset="0"/>
              </a:rPr>
              <a:t> care a </a:t>
            </a:r>
            <a:r>
              <a:rPr lang="en-US" dirty="0" err="1" smtClean="0">
                <a:latin typeface="Eras Medium ITC" pitchFamily="34" charset="0"/>
              </a:rPr>
              <a:t>stabilit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poate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cea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mai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veche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relație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neliniară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cunoscută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în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fizică</a:t>
            </a:r>
            <a:r>
              <a:rPr lang="en-US" dirty="0" smtClean="0">
                <a:latin typeface="Eras Medium ITC" pitchFamily="34" charset="0"/>
              </a:rPr>
              <a:t>: </a:t>
            </a:r>
            <a:r>
              <a:rPr lang="en-US" dirty="0" err="1" smtClean="0">
                <a:latin typeface="Eras Medium ITC" pitchFamily="34" charset="0"/>
              </a:rPr>
              <a:t>pentru</a:t>
            </a:r>
            <a:r>
              <a:rPr lang="en-US" dirty="0" smtClean="0">
                <a:latin typeface="Eras Medium ITC" pitchFamily="34" charset="0"/>
              </a:rPr>
              <a:t> o </a:t>
            </a:r>
            <a:r>
              <a:rPr lang="en-US" dirty="0" err="1" smtClean="0">
                <a:latin typeface="Eras Medium ITC" pitchFamily="34" charset="0"/>
              </a:rPr>
              <a:t>coardă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întinsă</a:t>
            </a:r>
            <a:r>
              <a:rPr lang="en-US" dirty="0" smtClean="0">
                <a:latin typeface="Eras Medium ITC" pitchFamily="34" charset="0"/>
              </a:rPr>
              <a:t>, </a:t>
            </a:r>
            <a:r>
              <a:rPr lang="en-US" dirty="0" err="1" smtClean="0">
                <a:latin typeface="Eras Medium ITC" pitchFamily="34" charset="0"/>
              </a:rPr>
              <a:t>înălțimea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sunetului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este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proporțională</a:t>
            </a:r>
            <a:r>
              <a:rPr lang="en-US" dirty="0" smtClean="0">
                <a:latin typeface="Eras Medium ITC" pitchFamily="34" charset="0"/>
              </a:rPr>
              <a:t> cu </a:t>
            </a:r>
            <a:r>
              <a:rPr lang="en-US" dirty="0" err="1" smtClean="0">
                <a:latin typeface="Eras Medium ITC" pitchFamily="34" charset="0"/>
              </a:rPr>
              <a:t>rădăcina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pătrată</a:t>
            </a:r>
            <a:r>
              <a:rPr lang="en-US" dirty="0" smtClean="0">
                <a:latin typeface="Eras Medium ITC" pitchFamily="34" charset="0"/>
              </a:rPr>
              <a:t> a </a:t>
            </a:r>
            <a:r>
              <a:rPr lang="en-US" dirty="0" err="1" smtClean="0">
                <a:latin typeface="Eras Medium ITC" pitchFamily="34" charset="0"/>
              </a:rPr>
              <a:t>tensiunii</a:t>
            </a:r>
            <a:r>
              <a:rPr lang="en-US" dirty="0" smtClean="0">
                <a:latin typeface="Eras Medium ITC" pitchFamily="34" charset="0"/>
              </a:rPr>
              <a:t>. </a:t>
            </a:r>
            <a:r>
              <a:rPr lang="en-US" dirty="0" err="1" smtClean="0">
                <a:latin typeface="Eras Medium ITC" pitchFamily="34" charset="0"/>
              </a:rPr>
              <a:t>Aceste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observații</a:t>
            </a:r>
            <a:r>
              <a:rPr lang="en-US" dirty="0" smtClean="0">
                <a:latin typeface="Eras Medium ITC" pitchFamily="34" charset="0"/>
              </a:rPr>
              <a:t> se </a:t>
            </a:r>
            <a:r>
              <a:rPr lang="en-US" dirty="0" err="1" smtClean="0">
                <a:latin typeface="Eras Medium ITC" pitchFamily="34" charset="0"/>
              </a:rPr>
              <a:t>încadrau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în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contextul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tradiției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pitagoreice</a:t>
            </a:r>
            <a:r>
              <a:rPr lang="en-US" dirty="0" smtClean="0">
                <a:latin typeface="Eras Medium ITC" pitchFamily="34" charset="0"/>
              </a:rPr>
              <a:t> a </a:t>
            </a:r>
            <a:r>
              <a:rPr lang="en-US" dirty="0" err="1" smtClean="0">
                <a:latin typeface="Eras Medium ITC" pitchFamily="34" charset="0"/>
              </a:rPr>
              <a:t>muzicii</a:t>
            </a:r>
            <a:r>
              <a:rPr lang="en-US" dirty="0" smtClean="0">
                <a:latin typeface="Eras Medium ITC" pitchFamily="34" charset="0"/>
              </a:rPr>
              <a:t>, </a:t>
            </a:r>
            <a:r>
              <a:rPr lang="en-US" dirty="0" err="1" smtClean="0">
                <a:latin typeface="Eras Medium ITC" pitchFamily="34" charset="0"/>
              </a:rPr>
              <a:t>bine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cunoscută</a:t>
            </a:r>
            <a:r>
              <a:rPr lang="en-US" dirty="0" smtClean="0">
                <a:latin typeface="Eras Medium ITC" pitchFamily="34" charset="0"/>
              </a:rPr>
              <a:t> de </a:t>
            </a:r>
            <a:r>
              <a:rPr lang="en-US" dirty="0" err="1" smtClean="0">
                <a:latin typeface="Eras Medium ITC" pitchFamily="34" charset="0"/>
              </a:rPr>
              <a:t>fabricanții</a:t>
            </a:r>
            <a:r>
              <a:rPr lang="en-US" dirty="0" smtClean="0">
                <a:latin typeface="Eras Medium ITC" pitchFamily="34" charset="0"/>
              </a:rPr>
              <a:t> de </a:t>
            </a:r>
            <a:r>
              <a:rPr lang="en-US" dirty="0" err="1" smtClean="0">
                <a:latin typeface="Eras Medium ITC" pitchFamily="34" charset="0"/>
              </a:rPr>
              <a:t>instrumente</a:t>
            </a:r>
            <a:r>
              <a:rPr lang="en-US" dirty="0" smtClean="0">
                <a:latin typeface="Eras Medium ITC" pitchFamily="34" charset="0"/>
              </a:rPr>
              <a:t>, </a:t>
            </a:r>
            <a:r>
              <a:rPr lang="en-US" dirty="0" err="1" smtClean="0">
                <a:latin typeface="Eras Medium ITC" pitchFamily="34" charset="0"/>
              </a:rPr>
              <a:t>și</a:t>
            </a:r>
            <a:r>
              <a:rPr lang="en-US" dirty="0" smtClean="0">
                <a:latin typeface="Eras Medium ITC" pitchFamily="34" charset="0"/>
              </a:rPr>
              <a:t> care </a:t>
            </a:r>
            <a:r>
              <a:rPr lang="en-US" dirty="0" err="1" smtClean="0">
                <a:latin typeface="Eras Medium ITC" pitchFamily="34" charset="0"/>
              </a:rPr>
              <a:t>includeau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și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faptul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că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împărțirea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unei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coarde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într</a:t>
            </a:r>
            <a:r>
              <a:rPr lang="en-US" dirty="0" smtClean="0">
                <a:latin typeface="Eras Medium ITC" pitchFamily="34" charset="0"/>
              </a:rPr>
              <a:t>-un </a:t>
            </a:r>
            <a:r>
              <a:rPr lang="en-US" dirty="0" err="1" smtClean="0">
                <a:latin typeface="Eras Medium ITC" pitchFamily="34" charset="0"/>
              </a:rPr>
              <a:t>număr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întreg</a:t>
            </a:r>
            <a:r>
              <a:rPr lang="en-US" dirty="0" smtClean="0">
                <a:latin typeface="Eras Medium ITC" pitchFamily="34" charset="0"/>
              </a:rPr>
              <a:t> produce o </a:t>
            </a:r>
            <a:r>
              <a:rPr lang="en-US" dirty="0" err="1" smtClean="0">
                <a:latin typeface="Eras Medium ITC" pitchFamily="34" charset="0"/>
              </a:rPr>
              <a:t>scară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armonică</a:t>
            </a:r>
            <a:r>
              <a:rPr lang="en-US" dirty="0" smtClean="0">
                <a:latin typeface="Eras Medium ITC" pitchFamily="34" charset="0"/>
              </a:rPr>
              <a:t>. </a:t>
            </a:r>
            <a:r>
              <a:rPr lang="en-US" dirty="0" err="1" smtClean="0">
                <a:latin typeface="Eras Medium ITC" pitchFamily="34" charset="0"/>
              </a:rPr>
              <a:t>Puțină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matematică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legase</a:t>
            </a:r>
            <a:r>
              <a:rPr lang="en-US" dirty="0" smtClean="0">
                <a:latin typeface="Eras Medium ITC" pitchFamily="34" charset="0"/>
              </a:rPr>
              <a:t> de </a:t>
            </a:r>
            <a:r>
              <a:rPr lang="en-US" dirty="0" err="1" smtClean="0">
                <a:latin typeface="Eras Medium ITC" pitchFamily="34" charset="0"/>
              </a:rPr>
              <a:t>multă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vreme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muzica</a:t>
            </a:r>
            <a:r>
              <a:rPr lang="en-US" dirty="0" smtClean="0">
                <a:latin typeface="Eras Medium ITC" pitchFamily="34" charset="0"/>
              </a:rPr>
              <a:t> de </a:t>
            </a:r>
            <a:r>
              <a:rPr lang="en-US" dirty="0" err="1" smtClean="0">
                <a:latin typeface="Eras Medium ITC" pitchFamily="34" charset="0"/>
              </a:rPr>
              <a:t>fizică</a:t>
            </a:r>
            <a:r>
              <a:rPr lang="en-US" dirty="0" smtClean="0">
                <a:latin typeface="Eras Medium ITC" pitchFamily="34" charset="0"/>
              </a:rPr>
              <a:t>, </a:t>
            </a:r>
            <a:r>
              <a:rPr lang="en-US" dirty="0" err="1" smtClean="0">
                <a:latin typeface="Eras Medium ITC" pitchFamily="34" charset="0"/>
              </a:rPr>
              <a:t>iar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tânărul</a:t>
            </a:r>
            <a:r>
              <a:rPr lang="en-US" dirty="0" smtClean="0">
                <a:latin typeface="Eras Medium ITC" pitchFamily="34" charset="0"/>
              </a:rPr>
              <a:t> Galileo a </a:t>
            </a:r>
            <a:r>
              <a:rPr lang="en-US" dirty="0" err="1" smtClean="0">
                <a:latin typeface="Eras Medium ITC" pitchFamily="34" charset="0"/>
              </a:rPr>
              <a:t>văzut</a:t>
            </a:r>
            <a:r>
              <a:rPr lang="en-US" dirty="0" smtClean="0">
                <a:latin typeface="Eras Medium ITC" pitchFamily="34" charset="0"/>
              </a:rPr>
              <a:t> cum </a:t>
            </a:r>
            <a:r>
              <a:rPr lang="en-US" dirty="0" err="1" smtClean="0">
                <a:latin typeface="Eras Medium ITC" pitchFamily="34" charset="0"/>
              </a:rPr>
              <a:t>observațiile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tatălui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său</a:t>
            </a:r>
            <a:r>
              <a:rPr lang="en-US" dirty="0" smtClean="0">
                <a:latin typeface="Eras Medium ITC" pitchFamily="34" charset="0"/>
              </a:rPr>
              <a:t> au </a:t>
            </a:r>
            <a:r>
              <a:rPr lang="en-US" dirty="0" err="1" smtClean="0">
                <a:latin typeface="Eras Medium ITC" pitchFamily="34" charset="0"/>
              </a:rPr>
              <a:t>dezvoltat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această</a:t>
            </a:r>
            <a:r>
              <a:rPr lang="en-US" dirty="0" smtClean="0">
                <a:latin typeface="Eras Medium ITC" pitchFamily="34" charset="0"/>
              </a:rPr>
              <a:t> </a:t>
            </a:r>
            <a:r>
              <a:rPr lang="en-US" dirty="0" err="1" smtClean="0">
                <a:latin typeface="Eras Medium ITC" pitchFamily="34" charset="0"/>
              </a:rPr>
              <a:t>tradiție</a:t>
            </a:r>
            <a:endParaRPr lang="en-US" dirty="0">
              <a:latin typeface="Eras Medium ITC" pitchFamily="34" charset="0"/>
            </a:endParaRPr>
          </a:p>
        </p:txBody>
      </p:sp>
      <p:pic>
        <p:nvPicPr>
          <p:cNvPr id="6146" name="Picture 2" descr="C:\Documents and Settings\Auras\Desktop\220px-Galileo.script.arp.600pix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3528392" cy="6048672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2000"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0" y="1600200"/>
            <a:ext cx="4834880" cy="47091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            Galileo </a:t>
            </a:r>
            <a:r>
              <a:rPr lang="en-US" dirty="0" err="1" smtClean="0">
                <a:latin typeface="Comic Sans MS" pitchFamily="66" charset="0"/>
              </a:rPr>
              <a:t>este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poate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primul</a:t>
            </a:r>
            <a:r>
              <a:rPr lang="en-US" dirty="0" smtClean="0">
                <a:latin typeface="Comic Sans MS" pitchFamily="66" charset="0"/>
              </a:rPr>
              <a:t> care a </a:t>
            </a:r>
            <a:r>
              <a:rPr lang="en-US" dirty="0" err="1" smtClean="0">
                <a:latin typeface="Comic Sans MS" pitchFamily="66" charset="0"/>
              </a:rPr>
              <a:t>afirmat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răspicat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că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legile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naturii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sunt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matematice</a:t>
            </a:r>
            <a:r>
              <a:rPr lang="en-US" dirty="0" smtClean="0">
                <a:latin typeface="Comic Sans MS" pitchFamily="66" charset="0"/>
              </a:rPr>
              <a:t>. </a:t>
            </a:r>
            <a:r>
              <a:rPr lang="en-US" dirty="0" err="1" smtClean="0">
                <a:latin typeface="Comic Sans MS" pitchFamily="66" charset="0"/>
              </a:rPr>
              <a:t>În</a:t>
            </a:r>
            <a:r>
              <a:rPr lang="en-US" dirty="0" smtClean="0">
                <a:latin typeface="Comic Sans MS" pitchFamily="66" charset="0"/>
              </a:rPr>
              <a:t> Il </a:t>
            </a:r>
            <a:r>
              <a:rPr lang="en-US" dirty="0" err="1" smtClean="0">
                <a:latin typeface="Comic Sans MS" pitchFamily="66" charset="0"/>
              </a:rPr>
              <a:t>Saggiatore</a:t>
            </a:r>
            <a:r>
              <a:rPr lang="en-US" dirty="0" smtClean="0">
                <a:latin typeface="Comic Sans MS" pitchFamily="66" charset="0"/>
              </a:rPr>
              <a:t>, el </a:t>
            </a:r>
            <a:r>
              <a:rPr lang="en-US" dirty="0" err="1" smtClean="0">
                <a:latin typeface="Comic Sans MS" pitchFamily="66" charset="0"/>
              </a:rPr>
              <a:t>scria</a:t>
            </a:r>
            <a:r>
              <a:rPr lang="en-US" dirty="0" smtClean="0">
                <a:latin typeface="Comic Sans MS" pitchFamily="66" charset="0"/>
              </a:rPr>
              <a:t> „</a:t>
            </a:r>
            <a:r>
              <a:rPr lang="en-US" dirty="0" err="1" smtClean="0">
                <a:latin typeface="Comic Sans MS" pitchFamily="66" charset="0"/>
              </a:rPr>
              <a:t>Filosofia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scrisă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în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această</a:t>
            </a:r>
            <a:r>
              <a:rPr lang="en-US" dirty="0" smtClean="0">
                <a:latin typeface="Comic Sans MS" pitchFamily="66" charset="0"/>
              </a:rPr>
              <a:t> mare carte, </a:t>
            </a:r>
            <a:r>
              <a:rPr lang="en-US" dirty="0" err="1" smtClean="0">
                <a:latin typeface="Comic Sans MS" pitchFamily="66" charset="0"/>
              </a:rPr>
              <a:t>universul</a:t>
            </a:r>
            <a:r>
              <a:rPr lang="en-US" dirty="0" smtClean="0">
                <a:latin typeface="Comic Sans MS" pitchFamily="66" charset="0"/>
              </a:rPr>
              <a:t> ... </a:t>
            </a:r>
            <a:r>
              <a:rPr lang="en-US" dirty="0" err="1" smtClean="0">
                <a:latin typeface="Comic Sans MS" pitchFamily="66" charset="0"/>
              </a:rPr>
              <a:t>este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scris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în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limba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matematicii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iar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personajele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sunt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triunghiuri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cercuri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și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figuri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geometrice</a:t>
            </a:r>
            <a:r>
              <a:rPr lang="en-US" dirty="0" smtClean="0">
                <a:latin typeface="Comic Sans MS" pitchFamily="66" charset="0"/>
              </a:rPr>
              <a:t>; ... 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  Conform </a:t>
            </a:r>
            <a:r>
              <a:rPr lang="en-US" dirty="0" err="1" smtClean="0">
                <a:latin typeface="Comic Sans MS" pitchFamily="66" charset="0"/>
              </a:rPr>
              <a:t>lui</a:t>
            </a:r>
            <a:r>
              <a:rPr lang="en-US" dirty="0" smtClean="0">
                <a:latin typeface="Comic Sans MS" pitchFamily="66" charset="0"/>
              </a:rPr>
              <a:t> Stephen Hawking, Galileo </a:t>
            </a:r>
            <a:r>
              <a:rPr lang="en-US" dirty="0" err="1" smtClean="0">
                <a:latin typeface="Comic Sans MS" pitchFamily="66" charset="0"/>
              </a:rPr>
              <a:t>poartă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mai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mult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decât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oricine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responsabilitatea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pentru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nașterea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științei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moderne</a:t>
            </a:r>
            <a:r>
              <a:rPr lang="en-US" dirty="0" smtClean="0">
                <a:latin typeface="Comic Sans MS" pitchFamily="66" charset="0"/>
              </a:rPr>
              <a:t>, </a:t>
            </a:r>
            <a:r>
              <a:rPr lang="en-US" dirty="0" err="1" smtClean="0">
                <a:latin typeface="Comic Sans MS" pitchFamily="66" charset="0"/>
              </a:rPr>
              <a:t>iar</a:t>
            </a:r>
            <a:r>
              <a:rPr lang="en-US" dirty="0" smtClean="0">
                <a:latin typeface="Comic Sans MS" pitchFamily="66" charset="0"/>
              </a:rPr>
              <a:t> Albert Einstein l-a </a:t>
            </a:r>
            <a:r>
              <a:rPr lang="en-US" dirty="0" err="1" smtClean="0">
                <a:latin typeface="Comic Sans MS" pitchFamily="66" charset="0"/>
              </a:rPr>
              <a:t>intitulat</a:t>
            </a:r>
            <a:r>
              <a:rPr lang="en-US" dirty="0" smtClean="0">
                <a:latin typeface="Comic Sans MS" pitchFamily="66" charset="0"/>
              </a:rPr>
              <a:t> „</a:t>
            </a:r>
            <a:r>
              <a:rPr lang="en-US" dirty="0" err="1" smtClean="0">
                <a:latin typeface="Comic Sans MS" pitchFamily="66" charset="0"/>
              </a:rPr>
              <a:t>părintele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științei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moderne</a:t>
            </a:r>
            <a:r>
              <a:rPr lang="en-US" dirty="0" smtClean="0">
                <a:latin typeface="Comic Sans MS" pitchFamily="66" charset="0"/>
              </a:rPr>
              <a:t>”.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7170" name="Picture 2" descr="C:\Documents and Settings\Auras\Desktop\225px-Galileo.arp.300pi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3960440" cy="525658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9000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76</TotalTime>
  <Words>288</Words>
  <Application>Microsoft Office PowerPoint</Application>
  <PresentationFormat>On-screen Show (4:3)</PresentationFormat>
  <Paragraphs>30</Paragraphs>
  <Slides>14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Apex</vt:lpstr>
      <vt:lpstr>Slide 1</vt:lpstr>
      <vt:lpstr>GALILEI</vt:lpstr>
      <vt:lpstr>Slide 3</vt:lpstr>
      <vt:lpstr>Slide 4</vt:lpstr>
      <vt:lpstr>Slide 5</vt:lpstr>
      <vt:lpstr>Slide 6</vt:lpstr>
      <vt:lpstr>Slide 7</vt:lpstr>
      <vt:lpstr>Slide 8</vt:lpstr>
      <vt:lpstr>Slide 9</vt:lpstr>
      <vt:lpstr>KEPPLER</vt:lpstr>
      <vt:lpstr>Slide 11</vt:lpstr>
      <vt:lpstr>Slide 12</vt:lpstr>
      <vt:lpstr>Slide 13</vt:lpstr>
      <vt:lpstr>Bibliografie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Corporate Edition</dc:creator>
  <cp:lastModifiedBy>Corporate Edition</cp:lastModifiedBy>
  <cp:revision>10</cp:revision>
  <dcterms:created xsi:type="dcterms:W3CDTF">2013-10-08T15:37:32Z</dcterms:created>
  <dcterms:modified xsi:type="dcterms:W3CDTF">2013-10-08T18:39:11Z</dcterms:modified>
</cp:coreProperties>
</file>