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74" r:id="rId3"/>
    <p:sldId id="257" r:id="rId4"/>
    <p:sldId id="262" r:id="rId5"/>
    <p:sldId id="260" r:id="rId6"/>
    <p:sldId id="261" r:id="rId7"/>
    <p:sldId id="267" r:id="rId8"/>
    <p:sldId id="263" r:id="rId9"/>
    <p:sldId id="266" r:id="rId10"/>
    <p:sldId id="264" r:id="rId11"/>
    <p:sldId id="268" r:id="rId12"/>
    <p:sldId id="265" r:id="rId13"/>
    <p:sldId id="269" r:id="rId14"/>
    <p:sldId id="270"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varScale="1">
        <p:scale>
          <a:sx n="68" d="100"/>
          <a:sy n="68"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AE628-2C37-4CF5-B401-EFD9EF06126F}" type="datetimeFigureOut">
              <a:rPr lang="en-US" smtClean="0"/>
              <a:pPr/>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AF779-6496-4FBB-97EC-CD9EA0B12402}" type="slidenum">
              <a:rPr lang="en-US" smtClean="0"/>
              <a:pPr/>
              <a:t>‹#›</a:t>
            </a:fld>
            <a:endParaRPr lang="en-US"/>
          </a:p>
        </p:txBody>
      </p:sp>
    </p:spTree>
    <p:extLst>
      <p:ext uri="{BB962C8B-B14F-4D97-AF65-F5344CB8AC3E}">
        <p14:creationId xmlns="" xmlns:p14="http://schemas.microsoft.com/office/powerpoint/2010/main" val="41939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AF779-6496-4FBB-97EC-CD9EA0B12402}" type="slidenum">
              <a:rPr lang="en-US" smtClean="0"/>
              <a:pPr/>
              <a:t>1</a:t>
            </a:fld>
            <a:endParaRPr lang="en-US"/>
          </a:p>
        </p:txBody>
      </p:sp>
    </p:spTree>
    <p:extLst>
      <p:ext uri="{BB962C8B-B14F-4D97-AF65-F5344CB8AC3E}">
        <p14:creationId xmlns="" xmlns:p14="http://schemas.microsoft.com/office/powerpoint/2010/main" val="375864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AF779-6496-4FBB-97EC-CD9EA0B12402}" type="slidenum">
              <a:rPr lang="en-US" smtClean="0"/>
              <a:pPr/>
              <a:t>15</a:t>
            </a:fld>
            <a:endParaRPr lang="en-US"/>
          </a:p>
        </p:txBody>
      </p:sp>
    </p:spTree>
    <p:extLst>
      <p:ext uri="{BB962C8B-B14F-4D97-AF65-F5344CB8AC3E}">
        <p14:creationId xmlns="" xmlns:p14="http://schemas.microsoft.com/office/powerpoint/2010/main" val="200434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2C24AB-5F49-486F-94C9-4048CEEEBD7A}"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57F65-302F-4D81-9447-1A9ED3068BFA}"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C24AB-5F49-486F-94C9-4048CEEEBD7A}"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57F65-302F-4D81-9447-1A9ED3068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2C24AB-5F49-486F-94C9-4048CEEEBD7A}"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57F65-302F-4D81-9447-1A9ED3068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2C24AB-5F49-486F-94C9-4048CEEEBD7A}"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57F65-302F-4D81-9447-1A9ED3068BF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C24AB-5F49-486F-94C9-4048CEEEBD7A}"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57F65-302F-4D81-9447-1A9ED3068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2C24AB-5F49-486F-94C9-4048CEEEBD7A}"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57F65-302F-4D81-9447-1A9ED3068BF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2C24AB-5F49-486F-94C9-4048CEEEBD7A}"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57F65-302F-4D81-9447-1A9ED3068BF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2C24AB-5F49-486F-94C9-4048CEEEBD7A}"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57F65-302F-4D81-9447-1A9ED3068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C24AB-5F49-486F-94C9-4048CEEEBD7A}"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57F65-302F-4D81-9447-1A9ED3068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C24AB-5F49-486F-94C9-4048CEEEBD7A}"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57F65-302F-4D81-9447-1A9ED3068BF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C24AB-5F49-486F-94C9-4048CEEEBD7A}"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57F65-302F-4D81-9447-1A9ED3068BF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82C24AB-5F49-486F-94C9-4048CEEEBD7A}" type="datetimeFigureOut">
              <a:rPr lang="en-US" smtClean="0"/>
              <a:pPr/>
              <a:t>2/26/2018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8D57F65-302F-4D81-9447-1A9ED3068B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jpeg"/><Relationship Id="rId7"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jpeg"/><Relationship Id="rId7" Type="http://schemas.openxmlformats.org/officeDocument/2006/relationships/image" Target="../media/image5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0.jpeg"/><Relationship Id="rId7"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4354333"/>
            <a:ext cx="7200800" cy="1584176"/>
          </a:xfrm>
        </p:spPr>
        <p:txBody>
          <a:bodyPr>
            <a:noAutofit/>
          </a:bodyPr>
          <a:lstStyle/>
          <a:p>
            <a:pPr algn="ctr"/>
            <a:r>
              <a:rPr lang="ro-RO" sz="2800" b="1" i="1" dirty="0" smtClean="0">
                <a:solidFill>
                  <a:schemeClr val="tx2"/>
                </a:solidFill>
                <a:latin typeface="Arial" pitchFamily="34" charset="0"/>
                <a:cs typeface="Arial" pitchFamily="34" charset="0"/>
              </a:rPr>
              <a:t>Îndrumător: NEAGU MIHAELA</a:t>
            </a:r>
          </a:p>
          <a:p>
            <a:pPr algn="ctr"/>
            <a:r>
              <a:rPr lang="ro-RO" sz="2800" b="1" i="1" dirty="0" smtClean="0">
                <a:solidFill>
                  <a:schemeClr val="tx2"/>
                </a:solidFill>
                <a:latin typeface="Arial" pitchFamily="34" charset="0"/>
                <a:cs typeface="Arial" pitchFamily="34" charset="0"/>
              </a:rPr>
              <a:t>Liceul Pedagogic </a:t>
            </a:r>
            <a:r>
              <a:rPr lang="en-US" sz="2800" b="1" i="1" dirty="0" smtClean="0">
                <a:solidFill>
                  <a:schemeClr val="tx2"/>
                </a:solidFill>
                <a:latin typeface="Arial" pitchFamily="34" charset="0"/>
                <a:cs typeface="Arial" pitchFamily="34" charset="0"/>
              </a:rPr>
              <a:t>“</a:t>
            </a:r>
            <a:r>
              <a:rPr lang="ro-RO" sz="2800" b="1" i="1" dirty="0" smtClean="0">
                <a:solidFill>
                  <a:schemeClr val="tx2"/>
                </a:solidFill>
                <a:latin typeface="Arial" pitchFamily="34" charset="0"/>
                <a:cs typeface="Arial" pitchFamily="34" charset="0"/>
              </a:rPr>
              <a:t>Matei Basarab</a:t>
            </a:r>
            <a:r>
              <a:rPr lang="en-US" sz="2800" b="1" i="1" dirty="0" smtClean="0">
                <a:solidFill>
                  <a:schemeClr val="tx2"/>
                </a:solidFill>
                <a:latin typeface="Arial" pitchFamily="34" charset="0"/>
                <a:cs typeface="Arial" pitchFamily="34" charset="0"/>
              </a:rPr>
              <a:t>“</a:t>
            </a:r>
            <a:endParaRPr lang="ro-RO" sz="2800" b="1" i="1" dirty="0" smtClean="0">
              <a:solidFill>
                <a:schemeClr val="tx2"/>
              </a:solidFill>
              <a:latin typeface="Arial" pitchFamily="34" charset="0"/>
              <a:cs typeface="Arial" pitchFamily="34" charset="0"/>
            </a:endParaRPr>
          </a:p>
          <a:p>
            <a:pPr algn="ctr"/>
            <a:r>
              <a:rPr lang="ro-RO" sz="2800" b="1" i="1" dirty="0" smtClean="0">
                <a:solidFill>
                  <a:schemeClr val="tx2"/>
                </a:solidFill>
                <a:latin typeface="Arial" pitchFamily="34" charset="0"/>
                <a:cs typeface="Arial" pitchFamily="34" charset="0"/>
              </a:rPr>
              <a:t>Slobozia, Jud. Ialomița</a:t>
            </a:r>
            <a:endParaRPr lang="en-US" sz="2800" b="1" i="1" dirty="0">
              <a:solidFill>
                <a:schemeClr val="tx2"/>
              </a:solidFill>
              <a:latin typeface="Arial" pitchFamily="34" charset="0"/>
              <a:cs typeface="Arial" pitchFamily="34" charset="0"/>
            </a:endParaRPr>
          </a:p>
        </p:txBody>
      </p:sp>
      <p:pic>
        <p:nvPicPr>
          <p:cNvPr id="7" name="Picture 6" descr="C:\Users\User01\Desktop\1_leu.jpg"/>
          <p:cNvPicPr/>
          <p:nvPr/>
        </p:nvPicPr>
        <p:blipFill>
          <a:blip r:embed="rId3" cstate="print"/>
          <a:srcRect/>
          <a:stretch>
            <a:fillRect/>
          </a:stretch>
        </p:blipFill>
        <p:spPr bwMode="auto">
          <a:xfrm>
            <a:off x="7839075" y="6067425"/>
            <a:ext cx="1304925" cy="790575"/>
          </a:xfrm>
          <a:prstGeom prst="rect">
            <a:avLst/>
          </a:prstGeom>
          <a:noFill/>
          <a:ln w="9525">
            <a:noFill/>
            <a:miter lim="800000"/>
            <a:headEnd/>
            <a:tailEnd/>
          </a:ln>
        </p:spPr>
      </p:pic>
      <p:pic>
        <p:nvPicPr>
          <p:cNvPr id="6" name="Picture 5" descr="C:\Users\User01\Desktop\158px-Flag_of_Romania.svg.png"/>
          <p:cNvPicPr/>
          <p:nvPr/>
        </p:nvPicPr>
        <p:blipFill>
          <a:blip r:embed="rId4" cstate="print"/>
          <a:srcRect/>
          <a:stretch>
            <a:fillRect/>
          </a:stretch>
        </p:blipFill>
        <p:spPr bwMode="auto">
          <a:xfrm>
            <a:off x="7639050" y="0"/>
            <a:ext cx="1504950" cy="936103"/>
          </a:xfrm>
          <a:prstGeom prst="rect">
            <a:avLst/>
          </a:prstGeom>
          <a:noFill/>
          <a:ln w="9525">
            <a:noFill/>
            <a:miter lim="800000"/>
            <a:headEnd/>
            <a:tailEnd/>
          </a:ln>
        </p:spPr>
      </p:pic>
      <p:pic>
        <p:nvPicPr>
          <p:cNvPr id="9" name="Picture 8" descr="C:\Users\User01\Desktop\euro.jpg"/>
          <p:cNvPicPr/>
          <p:nvPr/>
        </p:nvPicPr>
        <p:blipFill>
          <a:blip r:embed="rId5" cstate="print"/>
          <a:srcRect/>
          <a:stretch>
            <a:fillRect/>
          </a:stretch>
        </p:blipFill>
        <p:spPr bwMode="auto">
          <a:xfrm>
            <a:off x="0" y="5973182"/>
            <a:ext cx="857250" cy="866775"/>
          </a:xfrm>
          <a:prstGeom prst="rect">
            <a:avLst/>
          </a:prstGeom>
          <a:noFill/>
          <a:ln w="9525">
            <a:noFill/>
            <a:miter lim="800000"/>
            <a:headEnd/>
            <a:tailEnd/>
          </a:ln>
        </p:spPr>
      </p:pic>
      <p:pic>
        <p:nvPicPr>
          <p:cNvPr id="8" name="Picture 7" descr="C:\Users\User01\Desktop\Semnificatia ascunsa a steagului Uniunii Europene.gif"/>
          <p:cNvPicPr/>
          <p:nvPr/>
        </p:nvPicPr>
        <p:blipFill>
          <a:blip r:embed="rId6" cstate="print"/>
          <a:srcRect/>
          <a:stretch>
            <a:fillRect/>
          </a:stretch>
        </p:blipFill>
        <p:spPr bwMode="auto">
          <a:xfrm>
            <a:off x="0" y="5755"/>
            <a:ext cx="1476375" cy="1085850"/>
          </a:xfrm>
          <a:prstGeom prst="rect">
            <a:avLst/>
          </a:prstGeom>
          <a:noFill/>
          <a:ln w="9525">
            <a:noFill/>
            <a:miter lim="800000"/>
            <a:headEnd/>
            <a:tailEnd/>
          </a:ln>
        </p:spPr>
      </p:pic>
      <p:sp>
        <p:nvSpPr>
          <p:cNvPr id="10" name="TextBox 9"/>
          <p:cNvSpPr txBox="1"/>
          <p:nvPr/>
        </p:nvSpPr>
        <p:spPr>
          <a:xfrm>
            <a:off x="857250" y="2780928"/>
            <a:ext cx="7171134"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o-RO" sz="4000" b="1" dirty="0" smtClean="0">
                <a:latin typeface="Arial" pitchFamily="34" charset="0"/>
                <a:cs typeface="Arial" pitchFamily="34" charset="0"/>
              </a:rPr>
              <a:t>D</a:t>
            </a:r>
            <a:r>
              <a:rPr lang="en-US" sz="4000" b="1" dirty="0" smtClean="0">
                <a:latin typeface="Arial" pitchFamily="34" charset="0"/>
                <a:cs typeface="Arial" pitchFamily="34" charset="0"/>
              </a:rPr>
              <a:t>ESCOPERIM VALOARE</a:t>
            </a:r>
            <a:r>
              <a:rPr lang="ro-RO" sz="4000" b="1" dirty="0" smtClean="0">
                <a:latin typeface="Arial" pitchFamily="34" charset="0"/>
                <a:cs typeface="Arial" pitchFamily="34" charset="0"/>
              </a:rPr>
              <a:t>A</a:t>
            </a:r>
            <a:r>
              <a:rPr lang="en-US" sz="4000" b="1" dirty="0" smtClean="0">
                <a:latin typeface="Arial" pitchFamily="34" charset="0"/>
                <a:cs typeface="Arial" pitchFamily="34" charset="0"/>
              </a:rPr>
              <a:t> BANILOR</a:t>
            </a:r>
            <a:r>
              <a:rPr lang="ro-RO" sz="4000" b="1" dirty="0" smtClean="0">
                <a:latin typeface="Arial" pitchFamily="34" charset="0"/>
                <a:cs typeface="Arial" pitchFamily="34" charset="0"/>
              </a:rPr>
              <a:t>!</a:t>
            </a:r>
            <a:endParaRPr lang="en-US" sz="4000" b="1" dirty="0">
              <a:latin typeface="Arial" pitchFamily="34" charset="0"/>
              <a:cs typeface="Arial" pitchFamily="34" charset="0"/>
            </a:endParaRPr>
          </a:p>
        </p:txBody>
      </p:sp>
      <p:pic>
        <p:nvPicPr>
          <p:cNvPr id="11" name="Picture 10" descr="C:\Users\User01\Desktop\Cutia cu surpize\IMG_20160325_105110.jpg"/>
          <p:cNvPicPr/>
          <p:nvPr/>
        </p:nvPicPr>
        <p:blipFill>
          <a:blip r:embed="rId7" cstate="print"/>
          <a:srcRect/>
          <a:stretch>
            <a:fillRect/>
          </a:stretch>
        </p:blipFill>
        <p:spPr bwMode="auto">
          <a:xfrm>
            <a:off x="2699792" y="188640"/>
            <a:ext cx="3528392" cy="244827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88024" y="788504"/>
            <a:ext cx="4182128" cy="5759152"/>
          </a:xfrm>
        </p:spPr>
        <p:txBody>
          <a:bodyPr>
            <a:normAutofit/>
          </a:bodyPr>
          <a:lstStyle/>
          <a:p>
            <a:pPr algn="just">
              <a:buNone/>
            </a:pPr>
            <a:r>
              <a:rPr lang="en-US" sz="2000" b="1" dirty="0" err="1" smtClean="0">
                <a:solidFill>
                  <a:srgbClr val="002060"/>
                </a:solidFill>
                <a:latin typeface="Arial" pitchFamily="34" charset="0"/>
                <a:cs typeface="Arial" pitchFamily="34" charset="0"/>
              </a:rPr>
              <a:t>Activitatea</a:t>
            </a:r>
            <a:r>
              <a:rPr lang="en-US" sz="2000" b="1" dirty="0" smtClean="0">
                <a:solidFill>
                  <a:srgbClr val="002060"/>
                </a:solidFill>
                <a:latin typeface="Arial" pitchFamily="34" charset="0"/>
                <a:cs typeface="Arial" pitchFamily="34" charset="0"/>
              </a:rPr>
              <a:t> </a:t>
            </a:r>
            <a:r>
              <a:rPr lang="ro-RO" sz="2000" b="1" dirty="0" smtClean="0">
                <a:solidFill>
                  <a:srgbClr val="002060"/>
                </a:solidFill>
                <a:latin typeface="Arial" pitchFamily="34" charset="0"/>
                <a:cs typeface="Arial" pitchFamily="34" charset="0"/>
              </a:rPr>
              <a:t> 4</a:t>
            </a:r>
            <a:endParaRPr lang="ro-RO" sz="2000" b="1" dirty="0">
              <a:solidFill>
                <a:srgbClr val="002060"/>
              </a:solidFill>
              <a:latin typeface="Arial" pitchFamily="34" charset="0"/>
              <a:cs typeface="Arial" pitchFamily="34" charset="0"/>
            </a:endParaRPr>
          </a:p>
          <a:p>
            <a:pPr algn="just">
              <a:buNone/>
            </a:pPr>
            <a:r>
              <a:rPr lang="en-US" sz="2000" b="1" dirty="0" err="1" smtClean="0">
                <a:solidFill>
                  <a:srgbClr val="002060"/>
                </a:solidFill>
                <a:latin typeface="Arial" pitchFamily="34" charset="0"/>
                <a:cs typeface="Arial" pitchFamily="34" charset="0"/>
              </a:rPr>
              <a:t>Titlul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activitatii</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Vizităm banca!</a:t>
            </a:r>
            <a:r>
              <a:rPr lang="en-US" sz="2000" dirty="0" smtClean="0">
                <a:solidFill>
                  <a:srgbClr val="002060"/>
                </a:solidFill>
                <a:latin typeface="Arial" pitchFamily="34" charset="0"/>
                <a:cs typeface="Arial" pitchFamily="34" charset="0"/>
              </a:rPr>
              <a:t>“</a:t>
            </a:r>
          </a:p>
          <a:p>
            <a:pPr marL="45720" indent="0" algn="just">
              <a:buNone/>
            </a:pPr>
            <a:r>
              <a:rPr lang="en-US" sz="2000" b="1" dirty="0" smtClean="0">
                <a:solidFill>
                  <a:srgbClr val="002060"/>
                </a:solidFill>
                <a:latin typeface="Arial" pitchFamily="34" charset="0"/>
                <a:cs typeface="Arial" pitchFamily="34" charset="0"/>
              </a:rPr>
              <a:t>Data:</a:t>
            </a:r>
            <a:r>
              <a:rPr lang="ro-RO" sz="2000" b="1" dirty="0" smtClean="0">
                <a:solidFill>
                  <a:srgbClr val="002060"/>
                </a:solidFill>
                <a:latin typeface="Arial" pitchFamily="34" charset="0"/>
                <a:cs typeface="Arial" pitchFamily="34" charset="0"/>
              </a:rPr>
              <a:t> 1 aprilie 2016</a:t>
            </a:r>
            <a:endParaRPr lang="en-US" sz="2000" b="1"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Locul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desf</a:t>
            </a:r>
            <a:r>
              <a:rPr lang="ro-RO" sz="2000" b="1" dirty="0" smtClean="0">
                <a:solidFill>
                  <a:srgbClr val="002060"/>
                </a:solidFill>
                <a:latin typeface="Arial" pitchFamily="34" charset="0"/>
                <a:cs typeface="Arial" pitchFamily="34" charset="0"/>
              </a:rPr>
              <a:t>ăș</a:t>
            </a:r>
            <a:r>
              <a:rPr lang="en-US" sz="2000" b="1" dirty="0" err="1" smtClean="0">
                <a:solidFill>
                  <a:srgbClr val="002060"/>
                </a:solidFill>
                <a:latin typeface="Arial" pitchFamily="34" charset="0"/>
                <a:cs typeface="Arial" pitchFamily="34" charset="0"/>
              </a:rPr>
              <a:t>ur</a:t>
            </a:r>
            <a:r>
              <a:rPr lang="ro-RO" sz="2000" b="1" dirty="0" smtClean="0">
                <a:solidFill>
                  <a:srgbClr val="002060"/>
                </a:solidFill>
                <a:latin typeface="Arial" pitchFamily="34" charset="0"/>
                <a:cs typeface="Arial" pitchFamily="34" charset="0"/>
              </a:rPr>
              <a:t>ă</a:t>
            </a:r>
            <a:r>
              <a:rPr lang="en-US" sz="2000" b="1" dirty="0" err="1" smtClean="0">
                <a:solidFill>
                  <a:srgbClr val="002060"/>
                </a:solidFill>
                <a:latin typeface="Arial" pitchFamily="34" charset="0"/>
                <a:cs typeface="Arial" pitchFamily="34" charset="0"/>
              </a:rPr>
              <a:t>rii</a:t>
            </a:r>
            <a:r>
              <a:rPr lang="en-US" sz="2000" dirty="0" smtClean="0">
                <a:solidFill>
                  <a:srgbClr val="002060"/>
                </a:solidFill>
                <a:latin typeface="Arial" pitchFamily="34" charset="0"/>
                <a:cs typeface="Arial" pitchFamily="34" charset="0"/>
              </a:rPr>
              <a:t>:</a:t>
            </a:r>
            <a:r>
              <a:rPr lang="ro-RO" sz="2000" dirty="0" smtClean="0">
                <a:solidFill>
                  <a:srgbClr val="002060"/>
                </a:solidFill>
                <a:latin typeface="Arial" pitchFamily="34" charset="0"/>
                <a:cs typeface="Arial" pitchFamily="34" charset="0"/>
              </a:rPr>
              <a:t> Sediul Băncii Raiffeisen –sucursala Slobozia</a:t>
            </a:r>
            <a:endParaRPr lang="en-US" sz="2000"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Participan</a:t>
            </a:r>
            <a:r>
              <a:rPr lang="ro-RO" sz="2000" b="1" dirty="0" smtClean="0">
                <a:solidFill>
                  <a:srgbClr val="002060"/>
                </a:solidFill>
                <a:latin typeface="Arial" pitchFamily="34" charset="0"/>
                <a:cs typeface="Arial" pitchFamily="34" charset="0"/>
              </a:rPr>
              <a:t>ți</a:t>
            </a:r>
            <a:r>
              <a:rPr lang="en-US" sz="2000" b="1" dirty="0" smtClean="0">
                <a:solidFill>
                  <a:srgbClr val="002060"/>
                </a:solidFill>
                <a:latin typeface="Arial" pitchFamily="34" charset="0"/>
                <a:cs typeface="Arial" pitchFamily="34" charset="0"/>
              </a:rPr>
              <a:t>:</a:t>
            </a:r>
            <a:r>
              <a:rPr lang="en-US" sz="2000" dirty="0" smtClean="0">
                <a:solidFill>
                  <a:srgbClr val="002060"/>
                </a:solidFill>
                <a:latin typeface="Arial" pitchFamily="34" charset="0"/>
                <a:cs typeface="Arial" pitchFamily="34" charset="0"/>
              </a:rPr>
              <a:t> 26 de </a:t>
            </a:r>
            <a:r>
              <a:rPr lang="en-US" sz="2000" dirty="0" err="1" smtClean="0">
                <a:solidFill>
                  <a:srgbClr val="002060"/>
                </a:solidFill>
                <a:latin typeface="Arial" pitchFamily="34" charset="0"/>
                <a:cs typeface="Arial" pitchFamily="34" charset="0"/>
              </a:rPr>
              <a:t>elevi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ai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clasei</a:t>
            </a:r>
            <a:r>
              <a:rPr lang="en-US" sz="2000" dirty="0" smtClean="0">
                <a:solidFill>
                  <a:srgbClr val="002060"/>
                </a:solidFill>
                <a:latin typeface="Arial" pitchFamily="34" charset="0"/>
                <a:cs typeface="Arial" pitchFamily="34" charset="0"/>
              </a:rPr>
              <a:t> a IV- a </a:t>
            </a:r>
            <a:r>
              <a:rPr lang="en-US" sz="2000" dirty="0" err="1" smtClean="0">
                <a:solidFill>
                  <a:srgbClr val="002060"/>
                </a:solidFill>
                <a:latin typeface="Arial" pitchFamily="34" charset="0"/>
                <a:cs typeface="Arial" pitchFamily="34" charset="0"/>
              </a:rPr>
              <a:t>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prof</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pentru</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err="1" smtClean="0">
                <a:solidFill>
                  <a:srgbClr val="002060"/>
                </a:solidFill>
                <a:latin typeface="Arial" pitchFamily="34" charset="0"/>
                <a:cs typeface="Arial" pitchFamily="34" charset="0"/>
              </a:rPr>
              <a:t>nv</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primar</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Neagu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Mihaela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Potecaru</a:t>
            </a:r>
            <a:r>
              <a:rPr lang="en-US" sz="2000" dirty="0" smtClean="0">
                <a:solidFill>
                  <a:srgbClr val="002060"/>
                </a:solidFill>
                <a:latin typeface="Arial" pitchFamily="34" charset="0"/>
                <a:cs typeface="Arial" pitchFamily="34" charset="0"/>
              </a:rPr>
              <a:t> Cristina Maria </a:t>
            </a:r>
            <a:r>
              <a:rPr lang="en-US" sz="2000" dirty="0" err="1" smtClean="0">
                <a:solidFill>
                  <a:srgbClr val="002060"/>
                </a:solidFill>
                <a:latin typeface="Arial" pitchFamily="34" charset="0"/>
                <a:cs typeface="Arial" pitchFamily="34" charset="0"/>
              </a:rPr>
              <a:t>si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Dinu</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Ș</a:t>
            </a:r>
            <a:r>
              <a:rPr lang="en-US" sz="2000" dirty="0" err="1" smtClean="0">
                <a:solidFill>
                  <a:srgbClr val="002060"/>
                </a:solidFill>
                <a:latin typeface="Arial" pitchFamily="34" charset="0"/>
                <a:cs typeface="Arial" pitchFamily="34" charset="0"/>
              </a:rPr>
              <a:t>tefania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Andreea-eleve</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smtClean="0">
                <a:solidFill>
                  <a:srgbClr val="002060"/>
                </a:solidFill>
                <a:latin typeface="Arial" pitchFamily="34" charset="0"/>
                <a:cs typeface="Arial" pitchFamily="34" charset="0"/>
              </a:rPr>
              <a:t>n </a:t>
            </a:r>
            <a:r>
              <a:rPr lang="en-US" sz="2000" dirty="0" err="1" smtClean="0">
                <a:solidFill>
                  <a:srgbClr val="002060"/>
                </a:solidFill>
                <a:latin typeface="Arial" pitchFamily="34" charset="0"/>
                <a:cs typeface="Arial" pitchFamily="34" charset="0"/>
              </a:rPr>
              <a:t>clasa</a:t>
            </a:r>
            <a:r>
              <a:rPr lang="en-US" sz="2000" dirty="0" smtClean="0">
                <a:solidFill>
                  <a:srgbClr val="002060"/>
                </a:solidFill>
                <a:latin typeface="Arial" pitchFamily="34" charset="0"/>
                <a:cs typeface="Arial" pitchFamily="34" charset="0"/>
              </a:rPr>
              <a:t> a XI-a A, </a:t>
            </a:r>
            <a:r>
              <a:rPr lang="en-US" sz="2000" dirty="0" err="1" smtClean="0">
                <a:solidFill>
                  <a:srgbClr val="002060"/>
                </a:solidFill>
                <a:latin typeface="Arial" pitchFamily="34" charset="0"/>
                <a:cs typeface="Arial" pitchFamily="34" charset="0"/>
              </a:rPr>
              <a:t>profil</a:t>
            </a:r>
            <a:r>
              <a:rPr lang="en-US" sz="2000" dirty="0" smtClean="0">
                <a:solidFill>
                  <a:srgbClr val="002060"/>
                </a:solidFill>
                <a:latin typeface="Arial" pitchFamily="34" charset="0"/>
                <a:cs typeface="Arial" pitchFamily="34" charset="0"/>
              </a:rPr>
              <a:t>  pedagogic, </a:t>
            </a:r>
            <a:r>
              <a:rPr lang="en-US" sz="2000" dirty="0" err="1" smtClean="0">
                <a:solidFill>
                  <a:srgbClr val="002060"/>
                </a:solidFill>
                <a:latin typeface="Arial" pitchFamily="34" charset="0"/>
                <a:cs typeface="Arial" pitchFamily="34" charset="0"/>
              </a:rPr>
              <a:t>specializarea</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err="1" smtClean="0">
                <a:solidFill>
                  <a:srgbClr val="002060"/>
                </a:solidFill>
                <a:latin typeface="Arial" pitchFamily="34" charset="0"/>
                <a:cs typeface="Arial" pitchFamily="34" charset="0"/>
              </a:rPr>
              <a:t>nv</a:t>
            </a:r>
            <a:r>
              <a:rPr lang="ro-RO" sz="2000" dirty="0" smtClean="0">
                <a:solidFill>
                  <a:srgbClr val="002060"/>
                </a:solidFill>
                <a:latin typeface="Arial" pitchFamily="34" charset="0"/>
                <a:cs typeface="Arial" pitchFamily="34" charset="0"/>
              </a:rPr>
              <a:t>ățăt</a:t>
            </a:r>
            <a:r>
              <a:rPr lang="en-US" sz="2000" dirty="0" smtClean="0">
                <a:solidFill>
                  <a:srgbClr val="002060"/>
                </a:solidFill>
                <a:latin typeface="Arial" pitchFamily="34" charset="0"/>
                <a:cs typeface="Arial" pitchFamily="34" charset="0"/>
              </a:rPr>
              <a:t>or-</a:t>
            </a:r>
            <a:r>
              <a:rPr lang="en-US" sz="2000" dirty="0" err="1" smtClean="0">
                <a:solidFill>
                  <a:srgbClr val="002060"/>
                </a:solidFill>
                <a:latin typeface="Arial" pitchFamily="34" charset="0"/>
                <a:cs typeface="Arial" pitchFamily="34" charset="0"/>
              </a:rPr>
              <a:t>educatoare</a:t>
            </a:r>
            <a:r>
              <a:rPr lang="en-US" sz="2000" dirty="0" smtClean="0">
                <a:solidFill>
                  <a:srgbClr val="002060"/>
                </a:solidFill>
                <a:latin typeface="Arial" pitchFamily="34" charset="0"/>
                <a:cs typeface="Arial" pitchFamily="34" charset="0"/>
              </a:rPr>
              <a:t>.</a:t>
            </a:r>
          </a:p>
          <a:p>
            <a:pPr marL="45720" indent="0" algn="just">
              <a:buNone/>
            </a:pPr>
            <a:r>
              <a:rPr lang="en-US" sz="2000" b="1" dirty="0" err="1" smtClean="0">
                <a:solidFill>
                  <a:srgbClr val="002060"/>
                </a:solidFill>
                <a:latin typeface="Arial" pitchFamily="34" charset="0"/>
                <a:cs typeface="Arial" pitchFamily="34" charset="0"/>
              </a:rPr>
              <a:t>Parteneri</a:t>
            </a:r>
            <a:r>
              <a:rPr lang="ro-RO" sz="2000" b="1"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 Banca Raiffeisen-sucursala Slobozia</a:t>
            </a:r>
            <a:endParaRPr lang="en-US" sz="2000" dirty="0" smtClean="0">
              <a:solidFill>
                <a:srgbClr val="002060"/>
              </a:solidFill>
              <a:latin typeface="Arial" pitchFamily="34" charset="0"/>
              <a:cs typeface="Arial" pitchFamily="34" charset="0"/>
            </a:endParaRPr>
          </a:p>
          <a:p>
            <a:endParaRPr lang="en-US" sz="2000" dirty="0">
              <a:solidFill>
                <a:srgbClr val="002060"/>
              </a:solidFill>
              <a:latin typeface="Arial" pitchFamily="34" charset="0"/>
              <a:cs typeface="Arial" pitchFamily="34" charset="0"/>
            </a:endParaRPr>
          </a:p>
        </p:txBody>
      </p:sp>
      <p:pic>
        <p:nvPicPr>
          <p:cNvPr id="4" name="Picture 3" descr="C:\Users\User01\Desktop\euro.jpg"/>
          <p:cNvPicPr/>
          <p:nvPr/>
        </p:nvPicPr>
        <p:blipFill>
          <a:blip r:embed="rId2" cstate="print"/>
          <a:srcRect/>
          <a:stretch>
            <a:fillRect/>
          </a:stretch>
        </p:blipFill>
        <p:spPr bwMode="auto">
          <a:xfrm>
            <a:off x="1" y="6237312"/>
            <a:ext cx="827583" cy="620688"/>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100393" y="6237312"/>
            <a:ext cx="1043607" cy="620688"/>
          </a:xfrm>
          <a:prstGeom prst="rect">
            <a:avLst/>
          </a:prstGeom>
          <a:noFill/>
          <a:ln w="9525">
            <a:noFill/>
            <a:miter lim="800000"/>
            <a:headEnd/>
            <a:tailEnd/>
          </a:ln>
        </p:spPr>
      </p:pic>
      <p:pic>
        <p:nvPicPr>
          <p:cNvPr id="6" name="Picture 5" descr="C:\Users\User01\Desktop\Sigla_Raiffeisen-Bank.jpg"/>
          <p:cNvPicPr/>
          <p:nvPr/>
        </p:nvPicPr>
        <p:blipFill>
          <a:blip r:embed="rId4" cstate="print"/>
          <a:srcRect/>
          <a:stretch>
            <a:fillRect/>
          </a:stretch>
        </p:blipFill>
        <p:spPr bwMode="auto">
          <a:xfrm>
            <a:off x="8164608" y="0"/>
            <a:ext cx="979392" cy="216024"/>
          </a:xfrm>
          <a:prstGeom prst="rect">
            <a:avLst/>
          </a:prstGeom>
          <a:noFill/>
          <a:ln w="9525">
            <a:noFill/>
            <a:miter lim="800000"/>
            <a:headEnd/>
            <a:tailEnd/>
          </a:ln>
        </p:spPr>
      </p:pic>
      <p:sp>
        <p:nvSpPr>
          <p:cNvPr id="7" name="Title 1"/>
          <p:cNvSpPr>
            <a:spLocks noGrp="1"/>
          </p:cNvSpPr>
          <p:nvPr/>
        </p:nvSpPr>
        <p:spPr>
          <a:xfrm>
            <a:off x="370504" y="0"/>
            <a:ext cx="7772400" cy="720080"/>
          </a:xfrm>
          <a:prstGeom prst="rect">
            <a:avLst/>
          </a:prstGeom>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indent="0" algn="l">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ACTIVITĂȚI</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8" name="Picture 7" descr="C:\Users\User01\Desktop\Banca\IMG_20160401_113954.jpg"/>
          <p:cNvPicPr/>
          <p:nvPr/>
        </p:nvPicPr>
        <p:blipFill>
          <a:blip r:embed="rId5" cstate="print"/>
          <a:srcRect/>
          <a:stretch>
            <a:fillRect/>
          </a:stretch>
        </p:blipFill>
        <p:spPr bwMode="auto">
          <a:xfrm rot="20999493">
            <a:off x="434336" y="1124744"/>
            <a:ext cx="2016224" cy="2592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C:\Users\User01\Desktop\Banca\IMG_20160401_111554.jpg"/>
          <p:cNvPicPr/>
          <p:nvPr/>
        </p:nvPicPr>
        <p:blipFill>
          <a:blip r:embed="rId6" cstate="print"/>
          <a:srcRect/>
          <a:stretch>
            <a:fillRect/>
          </a:stretch>
        </p:blipFill>
        <p:spPr bwMode="auto">
          <a:xfrm rot="971101">
            <a:off x="2300251" y="1950739"/>
            <a:ext cx="2164067" cy="26076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descr="C:\Users\User01\Desktop\Banca\IMG_20160401_112544.jpg"/>
          <p:cNvPicPr/>
          <p:nvPr/>
        </p:nvPicPr>
        <p:blipFill>
          <a:blip r:embed="rId7" cstate="print"/>
          <a:srcRect/>
          <a:stretch>
            <a:fillRect/>
          </a:stretch>
        </p:blipFill>
        <p:spPr bwMode="auto">
          <a:xfrm>
            <a:off x="520043" y="4149080"/>
            <a:ext cx="2781140" cy="20882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7844" y="2179626"/>
            <a:ext cx="1911421" cy="461665"/>
          </a:xfrm>
          <a:prstGeom prst="rect">
            <a:avLst/>
          </a:prstGeom>
          <a:noFill/>
        </p:spPr>
        <p:txBody>
          <a:bodyPr wrap="none" rtlCol="0">
            <a:spAutoFit/>
          </a:bodyPr>
          <a:lstStyle/>
          <a:p>
            <a:r>
              <a:rPr lang="ro-RO" sz="2400" dirty="0" smtClean="0"/>
              <a:t>ÎN VIZITĂ LA</a:t>
            </a:r>
            <a:endParaRPr lang="en-US" sz="2400" dirty="0"/>
          </a:p>
        </p:txBody>
      </p:sp>
      <p:pic>
        <p:nvPicPr>
          <p:cNvPr id="3" name="Picture 2" descr="C:\Users\User01\Desktop\euro.jpg"/>
          <p:cNvPicPr/>
          <p:nvPr/>
        </p:nvPicPr>
        <p:blipFill>
          <a:blip r:embed="rId2" cstate="print"/>
          <a:srcRect/>
          <a:stretch>
            <a:fillRect/>
          </a:stretch>
        </p:blipFill>
        <p:spPr bwMode="auto">
          <a:xfrm>
            <a:off x="0" y="6237312"/>
            <a:ext cx="971600" cy="657700"/>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100393" y="6237312"/>
            <a:ext cx="1043607" cy="620688"/>
          </a:xfrm>
          <a:prstGeom prst="rect">
            <a:avLst/>
          </a:prstGeom>
          <a:noFill/>
          <a:ln w="9525">
            <a:noFill/>
            <a:miter lim="800000"/>
            <a:headEnd/>
            <a:tailEnd/>
          </a:ln>
        </p:spPr>
      </p:pic>
      <p:pic>
        <p:nvPicPr>
          <p:cNvPr id="6" name="Picture 5" descr="C:\Users\User01\Desktop\Sigla_Raiffeisen-Bank.jpg"/>
          <p:cNvPicPr/>
          <p:nvPr/>
        </p:nvPicPr>
        <p:blipFill>
          <a:blip r:embed="rId4" cstate="print"/>
          <a:srcRect/>
          <a:stretch>
            <a:fillRect/>
          </a:stretch>
        </p:blipFill>
        <p:spPr bwMode="auto">
          <a:xfrm>
            <a:off x="4264135" y="2692612"/>
            <a:ext cx="2592288" cy="504056"/>
          </a:xfrm>
          <a:prstGeom prst="rect">
            <a:avLst/>
          </a:prstGeom>
          <a:noFill/>
          <a:ln w="9525">
            <a:noFill/>
            <a:miter lim="800000"/>
            <a:headEnd/>
            <a:tailEnd/>
          </a:ln>
        </p:spPr>
      </p:pic>
      <p:pic>
        <p:nvPicPr>
          <p:cNvPr id="9" name="Picture 8" descr="C:\Users\User01\Desktop\Banca\IMG_20160401_105650.jpg"/>
          <p:cNvPicPr/>
          <p:nvPr/>
        </p:nvPicPr>
        <p:blipFill>
          <a:blip r:embed="rId5" cstate="print"/>
          <a:srcRect/>
          <a:stretch>
            <a:fillRect/>
          </a:stretch>
        </p:blipFill>
        <p:spPr bwMode="auto">
          <a:xfrm>
            <a:off x="7050425" y="161328"/>
            <a:ext cx="1868041" cy="1935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Users\User01\Desktop\Banca\IMG_20160401_105558.jpg"/>
          <p:cNvPicPr/>
          <p:nvPr/>
        </p:nvPicPr>
        <p:blipFill>
          <a:blip r:embed="rId6" cstate="print"/>
          <a:srcRect/>
          <a:stretch>
            <a:fillRect/>
          </a:stretch>
        </p:blipFill>
        <p:spPr bwMode="auto">
          <a:xfrm>
            <a:off x="7009875" y="2165424"/>
            <a:ext cx="1878438" cy="2055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C:\Users\User01\Desktop\Banca\IMG_20160401_110808.jpg"/>
          <p:cNvPicPr/>
          <p:nvPr/>
        </p:nvPicPr>
        <p:blipFill>
          <a:blip r:embed="rId7" cstate="print"/>
          <a:srcRect/>
          <a:stretch>
            <a:fillRect/>
          </a:stretch>
        </p:blipFill>
        <p:spPr bwMode="auto">
          <a:xfrm>
            <a:off x="7042244" y="4339183"/>
            <a:ext cx="1846069" cy="1924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C:\Users\User01\Desktop\Banca\IMG_20160401_112447.jpg"/>
          <p:cNvPicPr/>
          <p:nvPr/>
        </p:nvPicPr>
        <p:blipFill>
          <a:blip r:embed="rId8" cstate="print"/>
          <a:srcRect/>
          <a:stretch>
            <a:fillRect/>
          </a:stretch>
        </p:blipFill>
        <p:spPr bwMode="auto">
          <a:xfrm>
            <a:off x="4407240" y="4365104"/>
            <a:ext cx="2449183"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C:\Users\User01\Desktop\Banca\IMG_20160401_113643.jpg"/>
          <p:cNvPicPr/>
          <p:nvPr/>
        </p:nvPicPr>
        <p:blipFill>
          <a:blip r:embed="rId9" cstate="print"/>
          <a:srcRect/>
          <a:stretch>
            <a:fillRect/>
          </a:stretch>
        </p:blipFill>
        <p:spPr bwMode="auto">
          <a:xfrm>
            <a:off x="4408151" y="190482"/>
            <a:ext cx="2448272"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4922123" y="3319021"/>
            <a:ext cx="1276311" cy="369332"/>
          </a:xfrm>
          <a:prstGeom prst="rect">
            <a:avLst/>
          </a:prstGeom>
          <a:noFill/>
        </p:spPr>
        <p:txBody>
          <a:bodyPr wrap="none" rtlCol="0">
            <a:spAutoFit/>
          </a:bodyPr>
          <a:lstStyle/>
          <a:p>
            <a:r>
              <a:rPr lang="ro-RO" dirty="0" smtClean="0"/>
              <a:t>SLOBOZIA</a:t>
            </a:r>
            <a:endParaRPr lang="en-US" dirty="0"/>
          </a:p>
        </p:txBody>
      </p:sp>
      <p:sp>
        <p:nvSpPr>
          <p:cNvPr id="2" name="Rectangle 1"/>
          <p:cNvSpPr/>
          <p:nvPr/>
        </p:nvSpPr>
        <p:spPr>
          <a:xfrm>
            <a:off x="20471" y="101541"/>
            <a:ext cx="4243663" cy="6740307"/>
          </a:xfrm>
          <a:prstGeom prst="rect">
            <a:avLst/>
          </a:prstGeom>
        </p:spPr>
        <p:txBody>
          <a:bodyPr wrap="square">
            <a:spAutoFit/>
          </a:bodyPr>
          <a:lstStyle/>
          <a:p>
            <a:pPr algn="just"/>
            <a:r>
              <a:rPr lang="en-US" b="1" dirty="0" err="1">
                <a:solidFill>
                  <a:srgbClr val="002060"/>
                </a:solidFill>
                <a:latin typeface="Arial" pitchFamily="34" charset="0"/>
                <a:cs typeface="Arial" pitchFamily="34" charset="0"/>
              </a:rPr>
              <a:t>Descrierea</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activit</a:t>
            </a:r>
            <a:r>
              <a:rPr lang="ro-RO" b="1" dirty="0">
                <a:solidFill>
                  <a:srgbClr val="002060"/>
                </a:solidFill>
                <a:latin typeface="Arial" pitchFamily="34" charset="0"/>
                <a:cs typeface="Arial" pitchFamily="34" charset="0"/>
              </a:rPr>
              <a:t>ăț</a:t>
            </a:r>
            <a:r>
              <a:rPr lang="en-US" b="1" dirty="0">
                <a:solidFill>
                  <a:srgbClr val="002060"/>
                </a:solidFill>
                <a:latin typeface="Arial" pitchFamily="34" charset="0"/>
                <a:cs typeface="Arial" pitchFamily="34" charset="0"/>
              </a:rPr>
              <a:t>ii:</a:t>
            </a:r>
            <a:r>
              <a:rPr lang="ro-RO" b="1" dirty="0">
                <a:solidFill>
                  <a:srgbClr val="002060"/>
                </a:solidFill>
                <a:latin typeface="Arial" pitchFamily="34" charset="0"/>
                <a:cs typeface="Arial" pitchFamily="34" charset="0"/>
              </a:rPr>
              <a:t> </a:t>
            </a:r>
            <a:endParaRPr lang="ro-RO" b="1" dirty="0" smtClean="0">
              <a:solidFill>
                <a:srgbClr val="002060"/>
              </a:solidFill>
              <a:latin typeface="Arial" pitchFamily="34" charset="0"/>
              <a:cs typeface="Arial" pitchFamily="34" charset="0"/>
            </a:endParaRPr>
          </a:p>
          <a:p>
            <a:pPr algn="just"/>
            <a:r>
              <a:rPr lang="ro-RO" dirty="0" smtClean="0">
                <a:solidFill>
                  <a:srgbClr val="002060"/>
                </a:solidFill>
                <a:latin typeface="Arial" pitchFamily="34" charset="0"/>
                <a:cs typeface="Arial" pitchFamily="34" charset="0"/>
              </a:rPr>
              <a:t>Elevii </a:t>
            </a:r>
            <a:r>
              <a:rPr lang="ro-RO" dirty="0">
                <a:solidFill>
                  <a:srgbClr val="002060"/>
                </a:solidFill>
                <a:latin typeface="Arial" pitchFamily="34" charset="0"/>
                <a:cs typeface="Arial" pitchFamily="34" charset="0"/>
              </a:rPr>
              <a:t>au  aflat multe noțiuni despre operațiunile ce se pot efectua într-o bancă. Vizitarea băncii le-a lămurit multe aspecte legate de operațiunile bancare, despre dobânda Robor și Euribor, despre plata electronica, despre card, unde se pot face plăți cu cardul. Toate aceste aspecte le-au fost lămurite de consilierul clienți al băncii, Manea Dan. Le-a fost prezentat și bancomatul care se folosește doar pentru scoaterea de bani din cont, dar și cea mai nouă generație de bancomat care </a:t>
            </a:r>
            <a:r>
              <a:rPr lang="ro-RO" dirty="0" smtClean="0">
                <a:solidFill>
                  <a:srgbClr val="002060"/>
                </a:solidFill>
                <a:latin typeface="Arial" pitchFamily="34" charset="0"/>
                <a:cs typeface="Arial" pitchFamily="34" charset="0"/>
              </a:rPr>
              <a:t>face </a:t>
            </a:r>
            <a:r>
              <a:rPr lang="ro-RO" dirty="0">
                <a:solidFill>
                  <a:srgbClr val="002060"/>
                </a:solidFill>
                <a:latin typeface="Arial" pitchFamily="34" charset="0"/>
                <a:cs typeface="Arial" pitchFamily="34" charset="0"/>
              </a:rPr>
              <a:t>foarte multe aplicații.Elevii au fost încântați de tot ceea ce au aflat despre rolul băncii în viața oamenilor.</a:t>
            </a:r>
            <a:endParaRPr lang="en-US" dirty="0">
              <a:solidFill>
                <a:srgbClr val="002060"/>
              </a:solidFill>
              <a:latin typeface="Arial" pitchFamily="34" charset="0"/>
              <a:cs typeface="Arial" pitchFamily="34" charset="0"/>
            </a:endParaRPr>
          </a:p>
          <a:p>
            <a:pPr algn="just"/>
            <a:r>
              <a:rPr lang="en-US" b="1" dirty="0" err="1">
                <a:solidFill>
                  <a:srgbClr val="002060"/>
                </a:solidFill>
                <a:latin typeface="Arial" pitchFamily="34" charset="0"/>
                <a:cs typeface="Arial" pitchFamily="34" charset="0"/>
              </a:rPr>
              <a:t>Responsabili</a:t>
            </a:r>
            <a:r>
              <a:rPr lang="en-US" b="1"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err="1">
                <a:solidFill>
                  <a:srgbClr val="002060"/>
                </a:solidFill>
                <a:latin typeface="Arial" pitchFamily="34" charset="0"/>
                <a:cs typeface="Arial" pitchFamily="34" charset="0"/>
              </a:rPr>
              <a:t>nv</a:t>
            </a:r>
            <a:r>
              <a:rPr lang="ro-RO" dirty="0">
                <a:solidFill>
                  <a:srgbClr val="002060"/>
                </a:solidFill>
                <a:latin typeface="Arial" pitchFamily="34" charset="0"/>
                <a:cs typeface="Arial" pitchFamily="34" charset="0"/>
              </a:rPr>
              <a:t>ăță</a:t>
            </a:r>
            <a:r>
              <a:rPr lang="en-US" dirty="0" err="1">
                <a:solidFill>
                  <a:srgbClr val="002060"/>
                </a:solidFill>
                <a:latin typeface="Arial" pitchFamily="34" charset="0"/>
                <a:cs typeface="Arial" pitchFamily="34" charset="0"/>
              </a:rPr>
              <a:t>torul</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clasei</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Manea Dan, consilier bancar la Banca Reiffeisen-sucursala Slobozia</a:t>
            </a:r>
            <a:endParaRPr lang="en-US" dirty="0">
              <a:solidFill>
                <a:srgbClr val="002060"/>
              </a:solidFill>
              <a:latin typeface="Arial" pitchFamily="34" charset="0"/>
              <a:cs typeface="Arial" pitchFamily="34" charset="0"/>
            </a:endParaRPr>
          </a:p>
          <a:p>
            <a:pPr algn="just"/>
            <a:r>
              <a:rPr lang="en-US" b="1" dirty="0" err="1">
                <a:solidFill>
                  <a:srgbClr val="002060"/>
                </a:solidFill>
                <a:latin typeface="Arial" pitchFamily="34" charset="0"/>
                <a:cs typeface="Arial" pitchFamily="34" charset="0"/>
              </a:rPr>
              <a:t>Beneficiari</a:t>
            </a:r>
            <a:r>
              <a:rPr lang="en-US" b="1"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elevii</a:t>
            </a:r>
            <a:r>
              <a:rPr lang="ro-RO" dirty="0">
                <a:solidFill>
                  <a:srgbClr val="002060"/>
                </a:solidFill>
                <a:latin typeface="Arial" pitchFamily="34" charset="0"/>
                <a:cs typeface="Arial" pitchFamily="34" charset="0"/>
              </a:rPr>
              <a:t> clasei a IV-a A</a:t>
            </a:r>
            <a:endParaRPr lang="en-US" dirty="0">
              <a:solidFill>
                <a:srgbClr val="002060"/>
              </a:solidFill>
              <a:latin typeface="Arial" pitchFamily="34" charset="0"/>
              <a:cs typeface="Arial" pitchFamily="34" charset="0"/>
            </a:endParaRPr>
          </a:p>
          <a:p>
            <a:pPr algn="just"/>
            <a:r>
              <a:rPr lang="en-US" b="1" dirty="0" err="1">
                <a:solidFill>
                  <a:srgbClr val="002060"/>
                </a:solidFill>
                <a:latin typeface="Arial" pitchFamily="34" charset="0"/>
                <a:cs typeface="Arial" pitchFamily="34" charset="0"/>
              </a:rPr>
              <a:t>Modalit</a:t>
            </a:r>
            <a:r>
              <a:rPr lang="ro-RO" b="1" dirty="0">
                <a:solidFill>
                  <a:srgbClr val="002060"/>
                </a:solidFill>
                <a:latin typeface="Arial" pitchFamily="34" charset="0"/>
                <a:cs typeface="Arial" pitchFamily="34" charset="0"/>
              </a:rPr>
              <a:t>ăț</a:t>
            </a:r>
            <a:r>
              <a:rPr lang="en-US" b="1" dirty="0">
                <a:solidFill>
                  <a:srgbClr val="002060"/>
                </a:solidFill>
                <a:latin typeface="Arial" pitchFamily="34" charset="0"/>
                <a:cs typeface="Arial" pitchFamily="34" charset="0"/>
              </a:rPr>
              <a:t>i de </a:t>
            </a:r>
            <a:r>
              <a:rPr lang="en-US" b="1" dirty="0" err="1">
                <a:solidFill>
                  <a:srgbClr val="002060"/>
                </a:solidFill>
                <a:latin typeface="Arial" pitchFamily="34" charset="0"/>
                <a:cs typeface="Arial" pitchFamily="34" charset="0"/>
              </a:rPr>
              <a:t>monitorizare</a:t>
            </a:r>
            <a:r>
              <a:rPr lang="en-US" b="1" dirty="0">
                <a:solidFill>
                  <a:srgbClr val="002060"/>
                </a:solidFill>
                <a:latin typeface="Arial" pitchFamily="34" charset="0"/>
                <a:cs typeface="Arial" pitchFamily="34" charset="0"/>
              </a:rPr>
              <a:t> </a:t>
            </a:r>
            <a:r>
              <a:rPr lang="ro-RO" b="1" dirty="0">
                <a:solidFill>
                  <a:srgbClr val="002060"/>
                </a:solidFill>
                <a:latin typeface="Arial" pitchFamily="34" charset="0"/>
                <a:cs typeface="Arial" pitchFamily="34" charset="0"/>
              </a:rPr>
              <a:t>și</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evaluare</a:t>
            </a:r>
            <a:r>
              <a:rPr lang="en-US" b="1" dirty="0" smtClean="0">
                <a:solidFill>
                  <a:srgbClr val="002060"/>
                </a:solidFill>
                <a:latin typeface="Arial" pitchFamily="34" charset="0"/>
                <a:cs typeface="Arial" pitchFamily="34" charset="0"/>
              </a:rPr>
              <a:t>:</a:t>
            </a:r>
            <a:r>
              <a:rPr lang="ro-RO" b="1" dirty="0" smtClean="0">
                <a:solidFill>
                  <a:srgbClr val="002060"/>
                </a:solidFill>
                <a:latin typeface="Arial" pitchFamily="34" charset="0"/>
                <a:cs typeface="Arial" pitchFamily="34" charset="0"/>
              </a:rPr>
              <a:t> </a:t>
            </a:r>
            <a:r>
              <a:rPr lang="ro-RO" dirty="0" smtClean="0">
                <a:solidFill>
                  <a:srgbClr val="002060"/>
                </a:solidFill>
                <a:latin typeface="Arial" pitchFamily="34" charset="0"/>
                <a:cs typeface="Arial" pitchFamily="34" charset="0"/>
              </a:rPr>
              <a:t>interviuri de grup semistructurate</a:t>
            </a:r>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2973" y="980728"/>
            <a:ext cx="3888432" cy="5759152"/>
          </a:xfrm>
        </p:spPr>
        <p:txBody>
          <a:bodyPr>
            <a:normAutofit/>
          </a:bodyPr>
          <a:lstStyle/>
          <a:p>
            <a:pPr algn="just">
              <a:buNone/>
            </a:pPr>
            <a:r>
              <a:rPr lang="en-US" sz="1800" b="1" dirty="0" err="1" smtClean="0">
                <a:solidFill>
                  <a:srgbClr val="002060"/>
                </a:solidFill>
                <a:latin typeface="Arial" pitchFamily="34" charset="0"/>
                <a:cs typeface="Arial" pitchFamily="34" charset="0"/>
              </a:rPr>
              <a:t>Activitatea</a:t>
            </a:r>
            <a:r>
              <a:rPr lang="en-US" sz="1800" b="1" dirty="0" smtClean="0">
                <a:solidFill>
                  <a:srgbClr val="002060"/>
                </a:solidFill>
                <a:latin typeface="Arial" pitchFamily="34" charset="0"/>
                <a:cs typeface="Arial" pitchFamily="34" charset="0"/>
              </a:rPr>
              <a:t> </a:t>
            </a:r>
            <a:r>
              <a:rPr lang="ro-RO" sz="1800" b="1" dirty="0" smtClean="0">
                <a:solidFill>
                  <a:srgbClr val="002060"/>
                </a:solidFill>
                <a:latin typeface="Arial" pitchFamily="34" charset="0"/>
                <a:cs typeface="Arial" pitchFamily="34" charset="0"/>
              </a:rPr>
              <a:t> 5</a:t>
            </a:r>
            <a:endParaRPr lang="en-US" sz="1800" b="1" dirty="0" smtClean="0">
              <a:solidFill>
                <a:srgbClr val="002060"/>
              </a:solidFill>
              <a:latin typeface="Arial" pitchFamily="34" charset="0"/>
              <a:cs typeface="Arial" pitchFamily="34" charset="0"/>
            </a:endParaRPr>
          </a:p>
          <a:p>
            <a:pPr marL="45720" indent="0" algn="just">
              <a:buNone/>
            </a:pPr>
            <a:r>
              <a:rPr lang="en-US" sz="1800" b="1" dirty="0" err="1" smtClean="0">
                <a:solidFill>
                  <a:srgbClr val="002060"/>
                </a:solidFill>
                <a:latin typeface="Arial" pitchFamily="34" charset="0"/>
                <a:cs typeface="Arial" pitchFamily="34" charset="0"/>
              </a:rPr>
              <a:t>Titlul</a:t>
            </a:r>
            <a:r>
              <a:rPr lang="en-US" sz="1800" b="1" dirty="0" smtClean="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activitatii</a:t>
            </a:r>
            <a:r>
              <a:rPr lang="en-US" sz="1800" dirty="0" smtClean="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Educația financiară prin ochi de copil!</a:t>
            </a:r>
            <a:r>
              <a:rPr lang="en-US" sz="1800" dirty="0" smtClean="0">
                <a:solidFill>
                  <a:srgbClr val="002060"/>
                </a:solidFill>
                <a:latin typeface="Arial" pitchFamily="34" charset="0"/>
                <a:cs typeface="Arial" pitchFamily="34" charset="0"/>
              </a:rPr>
              <a:t>“</a:t>
            </a:r>
          </a:p>
          <a:p>
            <a:pPr marL="45720" indent="0" algn="just">
              <a:buNone/>
            </a:pPr>
            <a:r>
              <a:rPr lang="en-US" sz="1800" b="1" dirty="0" smtClean="0">
                <a:solidFill>
                  <a:srgbClr val="002060"/>
                </a:solidFill>
                <a:latin typeface="Arial" pitchFamily="34" charset="0"/>
                <a:cs typeface="Arial" pitchFamily="34" charset="0"/>
              </a:rPr>
              <a:t>Data:</a:t>
            </a:r>
            <a:r>
              <a:rPr lang="ro-RO" sz="1800" b="1" dirty="0" smtClean="0">
                <a:solidFill>
                  <a:srgbClr val="002060"/>
                </a:solidFill>
                <a:latin typeface="Arial" pitchFamily="34" charset="0"/>
                <a:cs typeface="Arial" pitchFamily="34" charset="0"/>
              </a:rPr>
              <a:t> 7 aprilie 2016</a:t>
            </a:r>
            <a:endParaRPr lang="en-US" sz="1800" b="1" dirty="0" smtClean="0">
              <a:solidFill>
                <a:srgbClr val="002060"/>
              </a:solidFill>
              <a:latin typeface="Arial" pitchFamily="34" charset="0"/>
              <a:cs typeface="Arial" pitchFamily="34" charset="0"/>
            </a:endParaRPr>
          </a:p>
          <a:p>
            <a:pPr marL="45720" indent="0" algn="just">
              <a:buNone/>
            </a:pPr>
            <a:r>
              <a:rPr lang="en-US" sz="1800" b="1" dirty="0" err="1" smtClean="0">
                <a:solidFill>
                  <a:srgbClr val="002060"/>
                </a:solidFill>
                <a:latin typeface="Arial" pitchFamily="34" charset="0"/>
                <a:cs typeface="Arial" pitchFamily="34" charset="0"/>
              </a:rPr>
              <a:t>Locul</a:t>
            </a:r>
            <a:r>
              <a:rPr lang="en-US" sz="1800" b="1" dirty="0" smtClean="0">
                <a:solidFill>
                  <a:srgbClr val="002060"/>
                </a:solidFill>
                <a:latin typeface="Arial" pitchFamily="34" charset="0"/>
                <a:cs typeface="Arial" pitchFamily="34" charset="0"/>
              </a:rPr>
              <a:t> </a:t>
            </a:r>
            <a:r>
              <a:rPr lang="en-US" sz="1800" b="1" dirty="0" err="1" smtClean="0">
                <a:solidFill>
                  <a:srgbClr val="002060"/>
                </a:solidFill>
                <a:latin typeface="Arial" pitchFamily="34" charset="0"/>
                <a:cs typeface="Arial" pitchFamily="34" charset="0"/>
              </a:rPr>
              <a:t>desf</a:t>
            </a:r>
            <a:r>
              <a:rPr lang="ro-RO" sz="1800" b="1" dirty="0" smtClean="0">
                <a:solidFill>
                  <a:srgbClr val="002060"/>
                </a:solidFill>
                <a:latin typeface="Arial" pitchFamily="34" charset="0"/>
                <a:cs typeface="Arial" pitchFamily="34" charset="0"/>
              </a:rPr>
              <a:t>ăș</a:t>
            </a:r>
            <a:r>
              <a:rPr lang="en-US" sz="1800" b="1" dirty="0" err="1" smtClean="0">
                <a:solidFill>
                  <a:srgbClr val="002060"/>
                </a:solidFill>
                <a:latin typeface="Arial" pitchFamily="34" charset="0"/>
                <a:cs typeface="Arial" pitchFamily="34" charset="0"/>
              </a:rPr>
              <a:t>ur</a:t>
            </a:r>
            <a:r>
              <a:rPr lang="ro-RO" sz="1800" b="1" dirty="0" smtClean="0">
                <a:solidFill>
                  <a:srgbClr val="002060"/>
                </a:solidFill>
                <a:latin typeface="Arial" pitchFamily="34" charset="0"/>
                <a:cs typeface="Arial" pitchFamily="34" charset="0"/>
              </a:rPr>
              <a:t>ă</a:t>
            </a:r>
            <a:r>
              <a:rPr lang="en-US" sz="1800" b="1" dirty="0" err="1" smtClean="0">
                <a:solidFill>
                  <a:srgbClr val="002060"/>
                </a:solidFill>
                <a:latin typeface="Arial" pitchFamily="34" charset="0"/>
                <a:cs typeface="Arial" pitchFamily="34" charset="0"/>
              </a:rPr>
              <a:t>rii</a:t>
            </a:r>
            <a:r>
              <a:rPr lang="en-US" sz="1800" dirty="0" smtClean="0">
                <a:solidFill>
                  <a:srgbClr val="002060"/>
                </a:solidFill>
                <a:latin typeface="Arial" pitchFamily="34" charset="0"/>
                <a:cs typeface="Arial" pitchFamily="34" charset="0"/>
              </a:rPr>
              <a:t>:</a:t>
            </a:r>
            <a:r>
              <a:rPr lang="ro-RO"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Sala</a:t>
            </a:r>
            <a:r>
              <a:rPr lang="en-US" sz="1800" dirty="0" smtClean="0">
                <a:solidFill>
                  <a:srgbClr val="002060"/>
                </a:solidFill>
                <a:latin typeface="Arial" pitchFamily="34" charset="0"/>
                <a:cs typeface="Arial" pitchFamily="34" charset="0"/>
              </a:rPr>
              <a:t> de </a:t>
            </a:r>
            <a:r>
              <a:rPr lang="en-US" sz="1800" dirty="0" err="1" smtClean="0">
                <a:solidFill>
                  <a:srgbClr val="002060"/>
                </a:solidFill>
                <a:latin typeface="Arial" pitchFamily="34" charset="0"/>
                <a:cs typeface="Arial" pitchFamily="34" charset="0"/>
              </a:rPr>
              <a:t>clas</a:t>
            </a:r>
            <a:r>
              <a:rPr lang="ro-RO" sz="1800" dirty="0" smtClean="0">
                <a:solidFill>
                  <a:srgbClr val="002060"/>
                </a:solidFill>
                <a:latin typeface="Arial" pitchFamily="34" charset="0"/>
                <a:cs typeface="Arial" pitchFamily="34" charset="0"/>
              </a:rPr>
              <a:t>ă</a:t>
            </a:r>
            <a:r>
              <a:rPr lang="en-US" sz="1800" dirty="0" smtClean="0">
                <a:solidFill>
                  <a:srgbClr val="002060"/>
                </a:solidFill>
                <a:latin typeface="Arial" pitchFamily="34" charset="0"/>
                <a:cs typeface="Arial" pitchFamily="34" charset="0"/>
              </a:rPr>
              <a:t>  din </a:t>
            </a:r>
            <a:r>
              <a:rPr lang="en-US" sz="1800" dirty="0" err="1" smtClean="0">
                <a:solidFill>
                  <a:srgbClr val="002060"/>
                </a:solidFill>
                <a:latin typeface="Arial" pitchFamily="34" charset="0"/>
                <a:cs typeface="Arial" pitchFamily="34" charset="0"/>
              </a:rPr>
              <a:t>cadrul</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Liceului</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Pedagogic”Matei</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Basarab</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Slobozia</a:t>
            </a:r>
            <a:endParaRPr lang="en-US" sz="1800" dirty="0" smtClean="0">
              <a:solidFill>
                <a:srgbClr val="002060"/>
              </a:solidFill>
              <a:latin typeface="Arial" pitchFamily="34" charset="0"/>
              <a:cs typeface="Arial" pitchFamily="34" charset="0"/>
            </a:endParaRPr>
          </a:p>
          <a:p>
            <a:pPr marL="45720" indent="0" algn="just">
              <a:buNone/>
            </a:pPr>
            <a:r>
              <a:rPr lang="en-US" sz="1800" b="1" dirty="0" err="1" smtClean="0">
                <a:solidFill>
                  <a:srgbClr val="002060"/>
                </a:solidFill>
                <a:latin typeface="Arial" pitchFamily="34" charset="0"/>
                <a:cs typeface="Arial" pitchFamily="34" charset="0"/>
              </a:rPr>
              <a:t>Participan</a:t>
            </a:r>
            <a:r>
              <a:rPr lang="ro-RO" sz="1800" b="1" dirty="0" smtClean="0">
                <a:solidFill>
                  <a:srgbClr val="002060"/>
                </a:solidFill>
                <a:latin typeface="Arial" pitchFamily="34" charset="0"/>
                <a:cs typeface="Arial" pitchFamily="34" charset="0"/>
              </a:rPr>
              <a:t>ți</a:t>
            </a:r>
            <a:r>
              <a:rPr lang="en-US" sz="1800" b="1" dirty="0" smtClean="0">
                <a:solidFill>
                  <a:srgbClr val="002060"/>
                </a:solidFill>
                <a:latin typeface="Arial" pitchFamily="34" charset="0"/>
                <a:cs typeface="Arial" pitchFamily="34" charset="0"/>
              </a:rPr>
              <a:t>:</a:t>
            </a:r>
            <a:r>
              <a:rPr lang="en-US" sz="1800" dirty="0" smtClean="0">
                <a:solidFill>
                  <a:srgbClr val="002060"/>
                </a:solidFill>
                <a:latin typeface="Arial" pitchFamily="34" charset="0"/>
                <a:cs typeface="Arial" pitchFamily="34" charset="0"/>
              </a:rPr>
              <a:t> 26 de </a:t>
            </a:r>
            <a:r>
              <a:rPr lang="en-US" sz="1800" dirty="0" err="1" smtClean="0">
                <a:solidFill>
                  <a:srgbClr val="002060"/>
                </a:solidFill>
                <a:latin typeface="Arial" pitchFamily="34" charset="0"/>
                <a:cs typeface="Arial" pitchFamily="34" charset="0"/>
              </a:rPr>
              <a:t>elevi</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ai</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clasei</a:t>
            </a:r>
            <a:r>
              <a:rPr lang="en-US" sz="1800" dirty="0" smtClean="0">
                <a:solidFill>
                  <a:srgbClr val="002060"/>
                </a:solidFill>
                <a:latin typeface="Arial" pitchFamily="34" charset="0"/>
                <a:cs typeface="Arial" pitchFamily="34" charset="0"/>
              </a:rPr>
              <a:t> a IV- a </a:t>
            </a:r>
            <a:r>
              <a:rPr lang="en-US" sz="1800" dirty="0" err="1" smtClean="0">
                <a:solidFill>
                  <a:srgbClr val="002060"/>
                </a:solidFill>
                <a:latin typeface="Arial" pitchFamily="34" charset="0"/>
                <a:cs typeface="Arial" pitchFamily="34" charset="0"/>
              </a:rPr>
              <a:t>A</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prof</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pentru</a:t>
            </a:r>
            <a:r>
              <a:rPr lang="en-US" sz="1800" dirty="0" smtClean="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î</a:t>
            </a:r>
            <a:r>
              <a:rPr lang="en-US" sz="1800" dirty="0" err="1" smtClean="0">
                <a:solidFill>
                  <a:srgbClr val="002060"/>
                </a:solidFill>
                <a:latin typeface="Arial" pitchFamily="34" charset="0"/>
                <a:cs typeface="Arial" pitchFamily="34" charset="0"/>
              </a:rPr>
              <a:t>nv</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primar</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Neagu</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Mihaela</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Potecaru</a:t>
            </a:r>
            <a:r>
              <a:rPr lang="en-US" sz="1800" dirty="0" smtClean="0">
                <a:solidFill>
                  <a:srgbClr val="002060"/>
                </a:solidFill>
                <a:latin typeface="Arial" pitchFamily="34" charset="0"/>
                <a:cs typeface="Arial" pitchFamily="34" charset="0"/>
              </a:rPr>
              <a:t> Cristina Maria </a:t>
            </a:r>
            <a:r>
              <a:rPr lang="en-US" sz="1800" dirty="0" err="1" smtClean="0">
                <a:solidFill>
                  <a:srgbClr val="002060"/>
                </a:solidFill>
                <a:latin typeface="Arial" pitchFamily="34" charset="0"/>
                <a:cs typeface="Arial" pitchFamily="34" charset="0"/>
              </a:rPr>
              <a:t>si</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Dinu</a:t>
            </a:r>
            <a:r>
              <a:rPr lang="en-US" sz="1800" dirty="0" smtClean="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Ș</a:t>
            </a:r>
            <a:r>
              <a:rPr lang="en-US" sz="1800" dirty="0" err="1" smtClean="0">
                <a:solidFill>
                  <a:srgbClr val="002060"/>
                </a:solidFill>
                <a:latin typeface="Arial" pitchFamily="34" charset="0"/>
                <a:cs typeface="Arial" pitchFamily="34" charset="0"/>
              </a:rPr>
              <a:t>tefania</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Andreea-eleve</a:t>
            </a:r>
            <a:r>
              <a:rPr lang="en-US" sz="1800" dirty="0" smtClean="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î</a:t>
            </a:r>
            <a:r>
              <a:rPr lang="en-US" sz="1800" dirty="0" smtClean="0">
                <a:solidFill>
                  <a:srgbClr val="002060"/>
                </a:solidFill>
                <a:latin typeface="Arial" pitchFamily="34" charset="0"/>
                <a:cs typeface="Arial" pitchFamily="34" charset="0"/>
              </a:rPr>
              <a:t>n </a:t>
            </a:r>
            <a:r>
              <a:rPr lang="en-US" sz="1800" dirty="0" err="1" smtClean="0">
                <a:solidFill>
                  <a:srgbClr val="002060"/>
                </a:solidFill>
                <a:latin typeface="Arial" pitchFamily="34" charset="0"/>
                <a:cs typeface="Arial" pitchFamily="34" charset="0"/>
              </a:rPr>
              <a:t>clasa</a:t>
            </a:r>
            <a:r>
              <a:rPr lang="en-US" sz="1800" dirty="0" smtClean="0">
                <a:solidFill>
                  <a:srgbClr val="002060"/>
                </a:solidFill>
                <a:latin typeface="Arial" pitchFamily="34" charset="0"/>
                <a:cs typeface="Arial" pitchFamily="34" charset="0"/>
              </a:rPr>
              <a:t> a XI-a A, </a:t>
            </a:r>
            <a:r>
              <a:rPr lang="en-US" sz="1800" dirty="0" err="1" smtClean="0">
                <a:solidFill>
                  <a:srgbClr val="002060"/>
                </a:solidFill>
                <a:latin typeface="Arial" pitchFamily="34" charset="0"/>
                <a:cs typeface="Arial" pitchFamily="34" charset="0"/>
              </a:rPr>
              <a:t>profil</a:t>
            </a:r>
            <a:r>
              <a:rPr lang="en-US" sz="1800" dirty="0" smtClean="0">
                <a:solidFill>
                  <a:srgbClr val="002060"/>
                </a:solidFill>
                <a:latin typeface="Arial" pitchFamily="34" charset="0"/>
                <a:cs typeface="Arial" pitchFamily="34" charset="0"/>
              </a:rPr>
              <a:t>  pedagogic, </a:t>
            </a:r>
            <a:r>
              <a:rPr lang="en-US" sz="1800" dirty="0" err="1" smtClean="0">
                <a:solidFill>
                  <a:srgbClr val="002060"/>
                </a:solidFill>
                <a:latin typeface="Arial" pitchFamily="34" charset="0"/>
                <a:cs typeface="Arial" pitchFamily="34" charset="0"/>
              </a:rPr>
              <a:t>specializarea</a:t>
            </a:r>
            <a:r>
              <a:rPr lang="en-US" sz="1800" dirty="0" smtClean="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î</a:t>
            </a:r>
            <a:r>
              <a:rPr lang="en-US" sz="1800" dirty="0" err="1" smtClean="0">
                <a:solidFill>
                  <a:srgbClr val="002060"/>
                </a:solidFill>
                <a:latin typeface="Arial" pitchFamily="34" charset="0"/>
                <a:cs typeface="Arial" pitchFamily="34" charset="0"/>
              </a:rPr>
              <a:t>nv</a:t>
            </a:r>
            <a:r>
              <a:rPr lang="ro-RO" sz="1800" dirty="0" smtClean="0">
                <a:solidFill>
                  <a:srgbClr val="002060"/>
                </a:solidFill>
                <a:latin typeface="Arial" pitchFamily="34" charset="0"/>
                <a:cs typeface="Arial" pitchFamily="34" charset="0"/>
              </a:rPr>
              <a:t>ățăt</a:t>
            </a:r>
            <a:r>
              <a:rPr lang="en-US" sz="1800" dirty="0" smtClean="0">
                <a:solidFill>
                  <a:srgbClr val="002060"/>
                </a:solidFill>
                <a:latin typeface="Arial" pitchFamily="34" charset="0"/>
                <a:cs typeface="Arial" pitchFamily="34" charset="0"/>
              </a:rPr>
              <a:t>or-</a:t>
            </a:r>
            <a:r>
              <a:rPr lang="en-US" sz="1800" dirty="0" err="1" smtClean="0">
                <a:solidFill>
                  <a:srgbClr val="002060"/>
                </a:solidFill>
                <a:latin typeface="Arial" pitchFamily="34" charset="0"/>
                <a:cs typeface="Arial" pitchFamily="34" charset="0"/>
              </a:rPr>
              <a:t>educatoare</a:t>
            </a:r>
            <a:r>
              <a:rPr lang="ro-RO" sz="1800" dirty="0" smtClean="0">
                <a:solidFill>
                  <a:srgbClr val="002060"/>
                </a:solidFill>
                <a:latin typeface="Arial" pitchFamily="34" charset="0"/>
                <a:cs typeface="Arial" pitchFamily="34" charset="0"/>
              </a:rPr>
              <a:t>, părinți</a:t>
            </a:r>
            <a:endParaRPr lang="en-US" sz="1800" dirty="0" smtClean="0">
              <a:solidFill>
                <a:srgbClr val="002060"/>
              </a:solidFill>
              <a:latin typeface="Arial" pitchFamily="34" charset="0"/>
              <a:cs typeface="Arial" pitchFamily="34" charset="0"/>
            </a:endParaRPr>
          </a:p>
          <a:p>
            <a:pPr marL="45720" indent="0" algn="just">
              <a:buNone/>
            </a:pPr>
            <a:r>
              <a:rPr lang="en-US" sz="1800" b="1" dirty="0" err="1" smtClean="0">
                <a:solidFill>
                  <a:srgbClr val="002060"/>
                </a:solidFill>
                <a:latin typeface="Arial" pitchFamily="34" charset="0"/>
                <a:cs typeface="Arial" pitchFamily="34" charset="0"/>
              </a:rPr>
              <a:t>Parteneri</a:t>
            </a:r>
            <a:r>
              <a:rPr lang="ro-RO" sz="1800" b="1" dirty="0" smtClean="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Părinții elevilor, familia Zamfira Marius Alin</a:t>
            </a:r>
            <a:endParaRPr lang="en-US" sz="1800" dirty="0" smtClean="0">
              <a:solidFill>
                <a:srgbClr val="002060"/>
              </a:solidFill>
              <a:latin typeface="Arial" pitchFamily="34" charset="0"/>
              <a:cs typeface="Arial" pitchFamily="34" charset="0"/>
            </a:endParaRPr>
          </a:p>
          <a:p>
            <a:pPr algn="just"/>
            <a:endParaRPr lang="en-US" sz="1800" dirty="0" smtClean="0">
              <a:solidFill>
                <a:srgbClr val="002060"/>
              </a:solidFill>
              <a:latin typeface="Arial" pitchFamily="34" charset="0"/>
              <a:cs typeface="Arial" pitchFamily="34" charset="0"/>
            </a:endParaRPr>
          </a:p>
          <a:p>
            <a:endParaRPr lang="en-US" sz="1400" dirty="0">
              <a:latin typeface="Times New Roman" pitchFamily="18" charset="0"/>
              <a:cs typeface="Times New Roman" pitchFamily="18" charset="0"/>
            </a:endParaRPr>
          </a:p>
        </p:txBody>
      </p:sp>
      <p:pic>
        <p:nvPicPr>
          <p:cNvPr id="4" name="Picture 3" descr="C:\Users\User01\Desktop\euro.jpg"/>
          <p:cNvPicPr/>
          <p:nvPr/>
        </p:nvPicPr>
        <p:blipFill>
          <a:blip r:embed="rId2" cstate="print"/>
          <a:srcRect/>
          <a:stretch>
            <a:fillRect/>
          </a:stretch>
        </p:blipFill>
        <p:spPr bwMode="auto">
          <a:xfrm>
            <a:off x="16838" y="6237312"/>
            <a:ext cx="882754" cy="620688"/>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083556" y="6152370"/>
            <a:ext cx="1043607" cy="705630"/>
          </a:xfrm>
          <a:prstGeom prst="rect">
            <a:avLst/>
          </a:prstGeom>
          <a:noFill/>
          <a:ln w="9525">
            <a:noFill/>
            <a:miter lim="800000"/>
            <a:headEnd/>
            <a:tailEnd/>
          </a:ln>
        </p:spPr>
      </p:pic>
      <p:sp>
        <p:nvSpPr>
          <p:cNvPr id="6" name="Title 1"/>
          <p:cNvSpPr>
            <a:spLocks noGrp="1"/>
          </p:cNvSpPr>
          <p:nvPr/>
        </p:nvSpPr>
        <p:spPr>
          <a:xfrm>
            <a:off x="809826" y="0"/>
            <a:ext cx="7772400" cy="720080"/>
          </a:xfrm>
          <a:prstGeom prst="rect">
            <a:avLst/>
          </a:prstGeom>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indent="0" algn="l">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ACTIVITĂȚI</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7" name="Picture 6" descr="C:\Users\User01\AppData\Local\Microsoft\Windows\INetCache\Content.Word\IMG_20160405_114434.jpg"/>
          <p:cNvPicPr/>
          <p:nvPr/>
        </p:nvPicPr>
        <p:blipFill>
          <a:blip r:embed="rId4" cstate="print"/>
          <a:srcRect/>
          <a:stretch>
            <a:fillRect/>
          </a:stretch>
        </p:blipFill>
        <p:spPr bwMode="auto">
          <a:xfrm rot="21184484">
            <a:off x="6464160" y="3381618"/>
            <a:ext cx="2284304" cy="24236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C:\Users\User01\AppData\Local\Microsoft\Windows\INetCache\IE\KXXYNSWZ\IMG_20160405_103508[1].jpg"/>
          <p:cNvPicPr/>
          <p:nvPr/>
        </p:nvPicPr>
        <p:blipFill>
          <a:blip r:embed="rId5" cstate="print"/>
          <a:srcRect/>
          <a:stretch>
            <a:fillRect/>
          </a:stretch>
        </p:blipFill>
        <p:spPr bwMode="auto">
          <a:xfrm>
            <a:off x="4008996" y="3861048"/>
            <a:ext cx="2455164" cy="23788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descr="C:\Users\User01\AppData\Local\Microsoft\Windows\INetCache\IE\KXXYNSWZ\IMG_20160406_114842[1].jpg"/>
          <p:cNvPicPr/>
          <p:nvPr/>
        </p:nvPicPr>
        <p:blipFill>
          <a:blip r:embed="rId6" cstate="print"/>
          <a:srcRect/>
          <a:stretch>
            <a:fillRect/>
          </a:stretch>
        </p:blipFill>
        <p:spPr bwMode="auto">
          <a:xfrm>
            <a:off x="6464160" y="1340768"/>
            <a:ext cx="2477517" cy="1800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C:\Users\User01\Desktop\IMG_20160405_103743.jpg"/>
          <p:cNvPicPr/>
          <p:nvPr/>
        </p:nvPicPr>
        <p:blipFill>
          <a:blip r:embed="rId7" cstate="print"/>
          <a:srcRect/>
          <a:stretch>
            <a:fillRect/>
          </a:stretch>
        </p:blipFill>
        <p:spPr bwMode="auto">
          <a:xfrm rot="20730638">
            <a:off x="4283896" y="989389"/>
            <a:ext cx="1974184" cy="2448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01\Desktop\euro.jpg"/>
          <p:cNvPicPr/>
          <p:nvPr/>
        </p:nvPicPr>
        <p:blipFill>
          <a:blip r:embed="rId2" cstate="print"/>
          <a:srcRect/>
          <a:stretch>
            <a:fillRect/>
          </a:stretch>
        </p:blipFill>
        <p:spPr bwMode="auto">
          <a:xfrm>
            <a:off x="0" y="6067425"/>
            <a:ext cx="755576" cy="743075"/>
          </a:xfrm>
          <a:prstGeom prst="rect">
            <a:avLst/>
          </a:prstGeom>
          <a:noFill/>
          <a:ln w="9525">
            <a:noFill/>
            <a:miter lim="800000"/>
            <a:headEnd/>
            <a:tailEnd/>
          </a:ln>
        </p:spPr>
      </p:pic>
      <p:pic>
        <p:nvPicPr>
          <p:cNvPr id="4" name="Picture 3" descr="C:\Users\User01\Desktop\1_leu.jpg"/>
          <p:cNvPicPr/>
          <p:nvPr/>
        </p:nvPicPr>
        <p:blipFill>
          <a:blip r:embed="rId3" cstate="print"/>
          <a:srcRect/>
          <a:stretch>
            <a:fillRect/>
          </a:stretch>
        </p:blipFill>
        <p:spPr bwMode="auto">
          <a:xfrm>
            <a:off x="8068148" y="6165304"/>
            <a:ext cx="1043607" cy="692696"/>
          </a:xfrm>
          <a:prstGeom prst="rect">
            <a:avLst/>
          </a:prstGeom>
          <a:noFill/>
          <a:ln w="9525">
            <a:noFill/>
            <a:miter lim="800000"/>
            <a:headEnd/>
            <a:tailEnd/>
          </a:ln>
        </p:spPr>
      </p:pic>
      <p:pic>
        <p:nvPicPr>
          <p:cNvPr id="8" name="Picture 7" descr="C:\Users\User01\Desktop\IMG_20160405_103757.jpg"/>
          <p:cNvPicPr/>
          <p:nvPr/>
        </p:nvPicPr>
        <p:blipFill>
          <a:blip r:embed="rId4" cstate="print"/>
          <a:srcRect/>
          <a:stretch>
            <a:fillRect/>
          </a:stretch>
        </p:blipFill>
        <p:spPr bwMode="auto">
          <a:xfrm>
            <a:off x="6885607" y="167883"/>
            <a:ext cx="2006873" cy="1748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Users\User01\Desktop\IMG_20160405_103811.jpg"/>
          <p:cNvPicPr/>
          <p:nvPr/>
        </p:nvPicPr>
        <p:blipFill>
          <a:blip r:embed="rId5" cstate="print"/>
          <a:srcRect/>
          <a:stretch>
            <a:fillRect/>
          </a:stretch>
        </p:blipFill>
        <p:spPr bwMode="auto">
          <a:xfrm>
            <a:off x="4592472" y="175495"/>
            <a:ext cx="2139767" cy="1741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Users\User01\Desktop\IMG_20160405_115009.jpg"/>
          <p:cNvPicPr/>
          <p:nvPr/>
        </p:nvPicPr>
        <p:blipFill>
          <a:blip r:embed="rId6" cstate="print"/>
          <a:srcRect/>
          <a:stretch>
            <a:fillRect/>
          </a:stretch>
        </p:blipFill>
        <p:spPr bwMode="auto">
          <a:xfrm>
            <a:off x="4592472" y="2096852"/>
            <a:ext cx="2212812" cy="1764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C:\Users\User01\AppData\Local\Microsoft\Windows\INetCache\Content.Word\IMG_20160405_114750.jpg"/>
          <p:cNvPicPr/>
          <p:nvPr/>
        </p:nvPicPr>
        <p:blipFill>
          <a:blip r:embed="rId7" cstate="print"/>
          <a:srcRect/>
          <a:stretch>
            <a:fillRect/>
          </a:stretch>
        </p:blipFill>
        <p:spPr bwMode="auto">
          <a:xfrm>
            <a:off x="6885606" y="2096852"/>
            <a:ext cx="2006873" cy="1764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C:\Users\User01\AppData\Local\Microsoft\Windows\INetCache\Content.Word\IMG_20160406_153612.jpg"/>
          <p:cNvPicPr/>
          <p:nvPr/>
        </p:nvPicPr>
        <p:blipFill>
          <a:blip r:embed="rId8" cstate="print"/>
          <a:srcRect/>
          <a:stretch>
            <a:fillRect/>
          </a:stretch>
        </p:blipFill>
        <p:spPr bwMode="auto">
          <a:xfrm>
            <a:off x="6868833" y="4041160"/>
            <a:ext cx="2006872" cy="1908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C:\Users\User01\AppData\Local\Microsoft\Windows\INetCache\Content.Word\IMG_20160406_114724.jpg"/>
          <p:cNvPicPr/>
          <p:nvPr/>
        </p:nvPicPr>
        <p:blipFill>
          <a:blip r:embed="rId9" cstate="print"/>
          <a:srcRect/>
          <a:stretch>
            <a:fillRect/>
          </a:stretch>
        </p:blipFill>
        <p:spPr bwMode="auto">
          <a:xfrm>
            <a:off x="4595848" y="4041067"/>
            <a:ext cx="2160240" cy="1908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20472" y="0"/>
            <a:ext cx="4572000" cy="6463308"/>
          </a:xfrm>
          <a:prstGeom prst="rect">
            <a:avLst/>
          </a:prstGeom>
        </p:spPr>
        <p:txBody>
          <a:bodyPr>
            <a:spAutoFit/>
          </a:bodyPr>
          <a:lstStyle/>
          <a:p>
            <a:r>
              <a:rPr lang="en-US" b="1" dirty="0" err="1">
                <a:solidFill>
                  <a:srgbClr val="002060"/>
                </a:solidFill>
                <a:latin typeface="Times New Roman" pitchFamily="18" charset="0"/>
                <a:cs typeface="Times New Roman" pitchFamily="18" charset="0"/>
              </a:rPr>
              <a:t>Descrierea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activit</a:t>
            </a:r>
            <a:r>
              <a:rPr lang="ro-RO" b="1" dirty="0">
                <a:solidFill>
                  <a:srgbClr val="002060"/>
                </a:solidFill>
                <a:latin typeface="Times New Roman" pitchFamily="18" charset="0"/>
                <a:cs typeface="Times New Roman" pitchFamily="18" charset="0"/>
              </a:rPr>
              <a:t>ăț</a:t>
            </a:r>
            <a:r>
              <a:rPr lang="en-US" b="1" dirty="0">
                <a:solidFill>
                  <a:srgbClr val="002060"/>
                </a:solidFill>
                <a:latin typeface="Times New Roman" pitchFamily="18" charset="0"/>
                <a:cs typeface="Times New Roman" pitchFamily="18" charset="0"/>
              </a:rPr>
              <a:t>ii:</a:t>
            </a:r>
            <a:endParaRPr lang="ro-RO" b="1" dirty="0">
              <a:solidFill>
                <a:srgbClr val="002060"/>
              </a:solidFill>
              <a:latin typeface="Times New Roman" pitchFamily="18" charset="0"/>
              <a:cs typeface="Times New Roman" pitchFamily="18" charset="0"/>
            </a:endParaRPr>
          </a:p>
          <a:p>
            <a:pPr>
              <a:buNone/>
            </a:pPr>
            <a:r>
              <a:rPr lang="ro-RO" dirty="0">
                <a:solidFill>
                  <a:srgbClr val="002060"/>
                </a:solidFill>
                <a:latin typeface="Times New Roman" pitchFamily="18" charset="0"/>
                <a:cs typeface="Times New Roman" pitchFamily="18" charset="0"/>
              </a:rPr>
              <a:t>	Elevii au fost împărțiți în patru grupe, în funcție de alegerea făcută de fiecare, după ce li s-a spus ce vor avea de realizat. Prima echipă a fost cea care a avut de realizat creații </a:t>
            </a:r>
            <a:r>
              <a:rPr lang="ro-RO" dirty="0" smtClean="0">
                <a:solidFill>
                  <a:srgbClr val="002060"/>
                </a:solidFill>
                <a:latin typeface="Times New Roman" pitchFamily="18" charset="0"/>
                <a:cs typeface="Times New Roman" pitchFamily="18" charset="0"/>
              </a:rPr>
              <a:t>literare (compuneri</a:t>
            </a:r>
            <a:r>
              <a:rPr lang="ro-RO" dirty="0">
                <a:solidFill>
                  <a:srgbClr val="002060"/>
                </a:solidFill>
                <a:latin typeface="Times New Roman" pitchFamily="18" charset="0"/>
                <a:cs typeface="Times New Roman" pitchFamily="18" charset="0"/>
              </a:rPr>
              <a:t>, poezii, cvintete), a doua echipă a realizat </a:t>
            </a:r>
            <a:r>
              <a:rPr lang="ro-RO" dirty="0" smtClean="0">
                <a:solidFill>
                  <a:srgbClr val="002060"/>
                </a:solidFill>
                <a:latin typeface="Times New Roman" pitchFamily="18" charset="0"/>
                <a:cs typeface="Times New Roman" pitchFamily="18" charset="0"/>
              </a:rPr>
              <a:t>desene, </a:t>
            </a:r>
            <a:r>
              <a:rPr lang="ro-RO" dirty="0">
                <a:solidFill>
                  <a:srgbClr val="002060"/>
                </a:solidFill>
                <a:latin typeface="Times New Roman" pitchFamily="18" charset="0"/>
                <a:cs typeface="Times New Roman" pitchFamily="18" charset="0"/>
              </a:rPr>
              <a:t>folosind tehnici diferite), a treia echipă a realizat un </a:t>
            </a:r>
            <a:r>
              <a:rPr lang="ro-RO" dirty="0" smtClean="0">
                <a:solidFill>
                  <a:srgbClr val="002060"/>
                </a:solidFill>
                <a:latin typeface="Times New Roman" pitchFamily="18" charset="0"/>
                <a:cs typeface="Times New Roman" pitchFamily="18" charset="0"/>
              </a:rPr>
              <a:t>colaj </a:t>
            </a:r>
            <a:r>
              <a:rPr lang="ro-RO" dirty="0">
                <a:solidFill>
                  <a:srgbClr val="002060"/>
                </a:solidFill>
                <a:latin typeface="Times New Roman" pitchFamily="18" charset="0"/>
                <a:cs typeface="Times New Roman" pitchFamily="18" charset="0"/>
              </a:rPr>
              <a:t>pe tema economisirii banilor, iar cea de-a patra  a confecționat obiecte din materiale refolosibile. Lucrările au avut ca temă educația financiară, ceea ce i-a impresionat mai mult din cadrul acestei discipline opționale. Fiecare grupă a prezentat lucrările realizate în fața </a:t>
            </a:r>
            <a:r>
              <a:rPr lang="ro-RO" dirty="0" smtClean="0">
                <a:solidFill>
                  <a:srgbClr val="002060"/>
                </a:solidFill>
                <a:latin typeface="Times New Roman" pitchFamily="18" charset="0"/>
                <a:cs typeface="Times New Roman" pitchFamily="18" charset="0"/>
              </a:rPr>
              <a:t>participanților</a:t>
            </a:r>
            <a:r>
              <a:rPr lang="ro-RO" dirty="0">
                <a:solidFill>
                  <a:srgbClr val="002060"/>
                </a:solidFill>
                <a:latin typeface="Times New Roman" pitchFamily="18" charset="0"/>
                <a:cs typeface="Times New Roman" pitchFamily="18" charset="0"/>
              </a:rPr>
              <a:t>, apoi a fost organizată o expoziție pe holul </a:t>
            </a:r>
            <a:r>
              <a:rPr lang="ro-RO" dirty="0" smtClean="0">
                <a:solidFill>
                  <a:srgbClr val="002060"/>
                </a:solidFill>
                <a:latin typeface="Times New Roman" pitchFamily="18" charset="0"/>
                <a:cs typeface="Times New Roman" pitchFamily="18" charset="0"/>
              </a:rPr>
              <a:t>școlii</a:t>
            </a:r>
            <a:r>
              <a:rPr lang="ro-RO" dirty="0">
                <a:solidFill>
                  <a:srgbClr val="002060"/>
                </a:solidFill>
                <a:latin typeface="Times New Roman" pitchFamily="18" charset="0"/>
                <a:cs typeface="Times New Roman" pitchFamily="18" charset="0"/>
              </a:rPr>
              <a:t>. Acestă expoziție a fost admirată de colegii din ciclul primar, dar și de către părinții acestora. </a:t>
            </a:r>
            <a:endParaRPr lang="en-US" dirty="0">
              <a:solidFill>
                <a:srgbClr val="002060"/>
              </a:solidFill>
              <a:latin typeface="Times New Roman" pitchFamily="18" charset="0"/>
              <a:cs typeface="Times New Roman" pitchFamily="18" charset="0"/>
            </a:endParaRPr>
          </a:p>
          <a:p>
            <a:pPr algn="just"/>
            <a:r>
              <a:rPr lang="en-US" b="1" dirty="0" err="1">
                <a:solidFill>
                  <a:srgbClr val="002060"/>
                </a:solidFill>
                <a:latin typeface="Times New Roman" pitchFamily="18" charset="0"/>
                <a:cs typeface="Times New Roman" pitchFamily="18" charset="0"/>
              </a:rPr>
              <a:t>Responsabili</a:t>
            </a:r>
            <a:r>
              <a:rPr lang="en-US" b="1" dirty="0">
                <a:solidFill>
                  <a:srgbClr val="002060"/>
                </a:solidFill>
                <a:latin typeface="Times New Roman" pitchFamily="18" charset="0"/>
                <a:cs typeface="Times New Roman" pitchFamily="18" charset="0"/>
              </a:rPr>
              <a:t>: </a:t>
            </a:r>
            <a:r>
              <a:rPr lang="ro-RO" dirty="0">
                <a:solidFill>
                  <a:srgbClr val="002060"/>
                </a:solidFill>
                <a:latin typeface="Times New Roman" pitchFamily="18" charset="0"/>
                <a:cs typeface="Times New Roman" pitchFamily="18" charset="0"/>
              </a:rPr>
              <a:t>î</a:t>
            </a:r>
            <a:r>
              <a:rPr lang="en-US" dirty="0" err="1">
                <a:solidFill>
                  <a:srgbClr val="002060"/>
                </a:solidFill>
                <a:latin typeface="Times New Roman" pitchFamily="18" charset="0"/>
                <a:cs typeface="Times New Roman" pitchFamily="18" charset="0"/>
              </a:rPr>
              <a:t>nv</a:t>
            </a:r>
            <a:r>
              <a:rPr lang="ro-RO" dirty="0">
                <a:solidFill>
                  <a:srgbClr val="002060"/>
                </a:solidFill>
                <a:latin typeface="Times New Roman" pitchFamily="18" charset="0"/>
                <a:cs typeface="Times New Roman" pitchFamily="18" charset="0"/>
              </a:rPr>
              <a:t>ăță</a:t>
            </a:r>
            <a:r>
              <a:rPr lang="en-US" dirty="0" err="1">
                <a:solidFill>
                  <a:srgbClr val="002060"/>
                </a:solidFill>
                <a:latin typeface="Times New Roman" pitchFamily="18" charset="0"/>
                <a:cs typeface="Times New Roman" pitchFamily="18" charset="0"/>
              </a:rPr>
              <a:t>torul</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clasei</a:t>
            </a:r>
            <a:r>
              <a:rPr lang="en-US" dirty="0" smtClean="0">
                <a:solidFill>
                  <a:srgbClr val="002060"/>
                </a:solidFill>
                <a:latin typeface="Times New Roman" pitchFamily="18" charset="0"/>
                <a:cs typeface="Times New Roman" pitchFamily="18" charset="0"/>
              </a:rPr>
              <a:t>,</a:t>
            </a:r>
            <a:r>
              <a:rPr lang="ro-RO"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Lazar </a:t>
            </a:r>
            <a:r>
              <a:rPr lang="en-US" dirty="0">
                <a:solidFill>
                  <a:srgbClr val="002060"/>
                </a:solidFill>
                <a:latin typeface="Times New Roman" pitchFamily="18" charset="0"/>
                <a:cs typeface="Times New Roman" pitchFamily="18" charset="0"/>
              </a:rPr>
              <a:t>Ada Maria Monica,</a:t>
            </a:r>
            <a:r>
              <a:rPr lang="ro-RO" dirty="0">
                <a:solidFill>
                  <a:srgbClr val="002060"/>
                </a:solidFill>
                <a:latin typeface="Times New Roman" pitchFamily="18" charset="0"/>
                <a:cs typeface="Times New Roman" pitchFamily="18" charset="0"/>
              </a:rPr>
              <a:t> Stan Andrei, Zamfira Mario Alexandru </a:t>
            </a:r>
            <a:endParaRPr lang="en-US" dirty="0">
              <a:solidFill>
                <a:srgbClr val="002060"/>
              </a:solidFill>
              <a:latin typeface="Times New Roman" pitchFamily="18" charset="0"/>
              <a:cs typeface="Times New Roman" pitchFamily="18" charset="0"/>
            </a:endParaRPr>
          </a:p>
          <a:p>
            <a:r>
              <a:rPr lang="en-US" b="1" dirty="0" err="1">
                <a:solidFill>
                  <a:srgbClr val="002060"/>
                </a:solidFill>
                <a:latin typeface="Times New Roman" pitchFamily="18" charset="0"/>
                <a:cs typeface="Times New Roman" pitchFamily="18" charset="0"/>
              </a:rPr>
              <a:t>Beneficiari</a:t>
            </a:r>
            <a:r>
              <a:rPr lang="en-US" b="1"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elevii</a:t>
            </a:r>
            <a:r>
              <a:rPr lang="ro-RO" dirty="0">
                <a:solidFill>
                  <a:srgbClr val="002060"/>
                </a:solidFill>
                <a:latin typeface="Times New Roman" pitchFamily="18" charset="0"/>
                <a:cs typeface="Times New Roman" pitchFamily="18" charset="0"/>
              </a:rPr>
              <a:t> clasei a IV-a A</a:t>
            </a:r>
            <a:endParaRPr lang="en-US" dirty="0">
              <a:solidFill>
                <a:srgbClr val="002060"/>
              </a:solidFill>
              <a:latin typeface="Times New Roman" pitchFamily="18" charset="0"/>
              <a:cs typeface="Times New Roman" pitchFamily="18" charset="0"/>
            </a:endParaRPr>
          </a:p>
          <a:p>
            <a:r>
              <a:rPr lang="en-US" b="1" dirty="0" err="1">
                <a:solidFill>
                  <a:srgbClr val="002060"/>
                </a:solidFill>
                <a:latin typeface="Times New Roman" pitchFamily="18" charset="0"/>
                <a:cs typeface="Times New Roman" pitchFamily="18" charset="0"/>
              </a:rPr>
              <a:t>Modalit</a:t>
            </a:r>
            <a:r>
              <a:rPr lang="ro-RO" b="1" dirty="0">
                <a:solidFill>
                  <a:srgbClr val="002060"/>
                </a:solidFill>
                <a:latin typeface="Times New Roman" pitchFamily="18" charset="0"/>
                <a:cs typeface="Times New Roman" pitchFamily="18" charset="0"/>
              </a:rPr>
              <a:t>ăț</a:t>
            </a:r>
            <a:r>
              <a:rPr lang="en-US" b="1" dirty="0">
                <a:solidFill>
                  <a:srgbClr val="002060"/>
                </a:solidFill>
                <a:latin typeface="Times New Roman" pitchFamily="18" charset="0"/>
                <a:cs typeface="Times New Roman" pitchFamily="18" charset="0"/>
              </a:rPr>
              <a:t>i de </a:t>
            </a:r>
            <a:r>
              <a:rPr lang="en-US" b="1" dirty="0" err="1">
                <a:solidFill>
                  <a:srgbClr val="002060"/>
                </a:solidFill>
                <a:latin typeface="Times New Roman" pitchFamily="18" charset="0"/>
                <a:cs typeface="Times New Roman" pitchFamily="18" charset="0"/>
              </a:rPr>
              <a:t>monitorizare</a:t>
            </a:r>
            <a:r>
              <a:rPr lang="en-US" b="1" dirty="0">
                <a:solidFill>
                  <a:srgbClr val="002060"/>
                </a:solidFill>
                <a:latin typeface="Times New Roman" pitchFamily="18" charset="0"/>
                <a:cs typeface="Times New Roman" pitchFamily="18" charset="0"/>
              </a:rPr>
              <a:t> </a:t>
            </a:r>
            <a:r>
              <a:rPr lang="ro-RO" b="1" dirty="0">
                <a:solidFill>
                  <a:srgbClr val="002060"/>
                </a:solidFill>
                <a:latin typeface="Times New Roman" pitchFamily="18" charset="0"/>
                <a:cs typeface="Times New Roman" pitchFamily="18" charset="0"/>
              </a:rPr>
              <a:t>și </a:t>
            </a:r>
            <a:r>
              <a:rPr lang="en-US" b="1" dirty="0" err="1">
                <a:solidFill>
                  <a:srgbClr val="002060"/>
                </a:solidFill>
                <a:latin typeface="Times New Roman" pitchFamily="18" charset="0"/>
                <a:cs typeface="Times New Roman" pitchFamily="18" charset="0"/>
              </a:rPr>
              <a:t>evaluare</a:t>
            </a:r>
            <a:r>
              <a:rPr lang="en-US" b="1" dirty="0">
                <a:solidFill>
                  <a:srgbClr val="002060"/>
                </a:solidFill>
                <a:latin typeface="Times New Roman" pitchFamily="18" charset="0"/>
                <a:cs typeface="Times New Roman" pitchFamily="18" charset="0"/>
              </a:rPr>
              <a:t>:</a:t>
            </a:r>
            <a:r>
              <a:rPr lang="ro-RO" b="1" dirty="0">
                <a:solidFill>
                  <a:srgbClr val="002060"/>
                </a:solidFill>
                <a:latin typeface="Times New Roman" pitchFamily="18" charset="0"/>
                <a:cs typeface="Times New Roman" pitchFamily="18" charset="0"/>
              </a:rPr>
              <a:t> </a:t>
            </a:r>
            <a:r>
              <a:rPr lang="ro-RO" dirty="0">
                <a:solidFill>
                  <a:srgbClr val="002060"/>
                </a:solidFill>
                <a:latin typeface="Times New Roman" pitchFamily="18" charset="0"/>
                <a:cs typeface="Times New Roman" pitchFamily="18" charset="0"/>
              </a:rPr>
              <a:t>expoziția cu lucrări ale elevilor</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666" y="764704"/>
            <a:ext cx="6029826" cy="3168352"/>
          </a:xfrm>
        </p:spPr>
        <p:style>
          <a:lnRef idx="1">
            <a:schemeClr val="accent5"/>
          </a:lnRef>
          <a:fillRef idx="3">
            <a:schemeClr val="accent5"/>
          </a:fillRef>
          <a:effectRef idx="2">
            <a:schemeClr val="accent5"/>
          </a:effectRef>
          <a:fontRef idx="minor">
            <a:schemeClr val="lt1"/>
          </a:fontRef>
        </p:style>
        <p:txBody>
          <a:bodyPr>
            <a:normAutofit fontScale="40000" lnSpcReduction="20000"/>
          </a:bodyPr>
          <a:lstStyle/>
          <a:p>
            <a:pPr algn="just">
              <a:buNone/>
            </a:pPr>
            <a:r>
              <a:rPr lang="ro-RO"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REZULTATE PE TERMEN LUNG:</a:t>
            </a:r>
          </a:p>
          <a:p>
            <a:pPr algn="just">
              <a:buFont typeface="Wingdings" pitchFamily="2" charset="2"/>
              <a:buChar char="q"/>
            </a:pPr>
            <a:r>
              <a:rPr lang="ro-RO"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Abilități îmbunătățite de a opera cu noțiuni specifice educației financiare</a:t>
            </a:r>
            <a:endParaRPr lang="ro-RO"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just">
              <a:buFont typeface="Wingdings" pitchFamily="2" charset="2"/>
              <a:buChar char="q"/>
            </a:pPr>
            <a:r>
              <a:rPr lang="ro-RO"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Abilități îmbunătățite ale elevilor de a identifica surse de obținere a banilor</a:t>
            </a:r>
          </a:p>
          <a:p>
            <a:pPr algn="just">
              <a:buFont typeface="Wingdings" pitchFamily="2" charset="2"/>
              <a:buChar char="q"/>
            </a:pPr>
            <a:r>
              <a:rPr lang="ro-RO"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Atitudine conștientă cu privire la valoarea banilor</a:t>
            </a:r>
          </a:p>
          <a:p>
            <a:pPr algn="just">
              <a:buFont typeface="Wingdings" pitchFamily="2" charset="2"/>
              <a:buChar char="q"/>
            </a:pPr>
            <a:r>
              <a:rPr lang="ro-RO"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Trăsături pozitive de caracter dezvoltate (dragostea pentru muncă, respectul pentru semeni, respectul pentru bunuri și bani, corectitudinea față de sine,  față de semeni, față de instituțiile bancare)</a:t>
            </a:r>
          </a:p>
          <a:p>
            <a:pPr algn="just">
              <a:buFont typeface="Wingdings" pitchFamily="2" charset="2"/>
              <a:buChar char="q"/>
            </a:pPr>
            <a:r>
              <a:rPr lang="ro-RO"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Abilități de lucru în echipă dezvoltate</a:t>
            </a:r>
            <a:endPar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buNone/>
            </a:pPr>
            <a:endParaRPr lang="en-US" sz="1400" dirty="0">
              <a:latin typeface="Times New Roman" pitchFamily="18" charset="0"/>
              <a:cs typeface="Times New Roman" pitchFamily="18" charset="0"/>
            </a:endParaRPr>
          </a:p>
        </p:txBody>
      </p:sp>
      <p:pic>
        <p:nvPicPr>
          <p:cNvPr id="4" name="Picture 3" descr="C:\Users\User01\Desktop\euro.jpg"/>
          <p:cNvPicPr/>
          <p:nvPr/>
        </p:nvPicPr>
        <p:blipFill>
          <a:blip r:embed="rId2" cstate="print"/>
          <a:srcRect/>
          <a:stretch>
            <a:fillRect/>
          </a:stretch>
        </p:blipFill>
        <p:spPr bwMode="auto">
          <a:xfrm>
            <a:off x="-17666" y="6165304"/>
            <a:ext cx="701234" cy="692696"/>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100393" y="6165304"/>
            <a:ext cx="1043607" cy="692696"/>
          </a:xfrm>
          <a:prstGeom prst="rect">
            <a:avLst/>
          </a:prstGeom>
          <a:noFill/>
          <a:ln w="9525">
            <a:noFill/>
            <a:miter lim="800000"/>
            <a:headEnd/>
            <a:tailEnd/>
          </a:ln>
        </p:spPr>
      </p:pic>
      <p:sp>
        <p:nvSpPr>
          <p:cNvPr id="7" name="TextBox 6"/>
          <p:cNvSpPr txBox="1"/>
          <p:nvPr/>
        </p:nvSpPr>
        <p:spPr>
          <a:xfrm>
            <a:off x="2699792" y="4509120"/>
            <a:ext cx="184731" cy="369332"/>
          </a:xfrm>
          <a:prstGeom prst="rect">
            <a:avLst/>
          </a:prstGeom>
          <a:noFill/>
        </p:spPr>
        <p:txBody>
          <a:bodyPr wrap="square" rtlCol="0">
            <a:spAutoFit/>
          </a:bodyPr>
          <a:lstStyle/>
          <a:p>
            <a:endParaRPr lang="en-US" dirty="0"/>
          </a:p>
        </p:txBody>
      </p:sp>
      <p:sp>
        <p:nvSpPr>
          <p:cNvPr id="8" name="Title 1"/>
          <p:cNvSpPr txBox="1">
            <a:spLocks/>
          </p:cNvSpPr>
          <p:nvPr/>
        </p:nvSpPr>
        <p:spPr>
          <a:xfrm>
            <a:off x="1435608" y="274638"/>
            <a:ext cx="7498080" cy="490066"/>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9" name="Title 1"/>
          <p:cNvSpPr>
            <a:spLocks noGrp="1"/>
          </p:cNvSpPr>
          <p:nvPr/>
        </p:nvSpPr>
        <p:spPr>
          <a:xfrm>
            <a:off x="809826" y="0"/>
            <a:ext cx="7772400" cy="648072"/>
          </a:xfrm>
          <a:prstGeom prst="rect">
            <a:avLst/>
          </a:prstGeom>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indent="0" algn="ctr">
              <a:buNone/>
            </a:pPr>
            <a:r>
              <a:rPr lang="ro-RO" sz="3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REZULTATE AȘTEPTATE</a:t>
            </a:r>
            <a:endParaRPr lang="en-US"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
        <p:nvSpPr>
          <p:cNvPr id="10" name="Rectangle 9"/>
          <p:cNvSpPr/>
          <p:nvPr/>
        </p:nvSpPr>
        <p:spPr>
          <a:xfrm>
            <a:off x="6084168" y="1340768"/>
            <a:ext cx="3059832" cy="224676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buNone/>
            </a:pPr>
            <a:r>
              <a:rPr lang="ro-R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REZULTATE TANGIBILE:</a:t>
            </a:r>
          </a:p>
          <a:p>
            <a:pPr algn="just">
              <a:buFont typeface="Wingdings" pitchFamily="2" charset="2"/>
              <a:buChar char="v"/>
            </a:pPr>
            <a:r>
              <a:rPr lang="ro-R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Numărul și calitatea lucrărilor realizate</a:t>
            </a:r>
          </a:p>
          <a:p>
            <a:pPr algn="just">
              <a:buFont typeface="Wingdings" pitchFamily="2" charset="2"/>
              <a:buChar char="v"/>
            </a:pPr>
            <a:r>
              <a:rPr lang="ro-R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Numărul de participanți</a:t>
            </a:r>
          </a:p>
          <a:p>
            <a:pPr algn="just">
              <a:buFont typeface="Wingdings" pitchFamily="2" charset="2"/>
              <a:buChar char="v"/>
            </a:pPr>
            <a:r>
              <a:rPr lang="ro-R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Expoziția finală</a:t>
            </a:r>
          </a:p>
          <a:p>
            <a:pPr algn="just">
              <a:buFont typeface="Wingdings" pitchFamily="2" charset="2"/>
              <a:buChar char="v"/>
            </a:pPr>
            <a:r>
              <a:rPr lang="ro-RO"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Parteneriat funcțional cu banca</a:t>
            </a:r>
          </a:p>
        </p:txBody>
      </p:sp>
      <p:sp>
        <p:nvSpPr>
          <p:cNvPr id="11" name="Title 1"/>
          <p:cNvSpPr>
            <a:spLocks noGrp="1"/>
          </p:cNvSpPr>
          <p:nvPr/>
        </p:nvSpPr>
        <p:spPr>
          <a:xfrm>
            <a:off x="-17666" y="4045714"/>
            <a:ext cx="9161666" cy="648072"/>
          </a:xfrm>
          <a:prstGeom prst="rect">
            <a:avLst/>
          </a:prstGeom>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indent="0" algn="ctr">
              <a:buNone/>
            </a:pPr>
            <a:r>
              <a:rPr lang="ro-RO" sz="28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MODALITĂȚI DE MONITORIZARE ȘI EVALUARE</a:t>
            </a:r>
            <a:endParaRPr lang="en-US" sz="28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
        <p:nvSpPr>
          <p:cNvPr id="12" name="Rectangle 11"/>
          <p:cNvSpPr/>
          <p:nvPr/>
        </p:nvSpPr>
        <p:spPr>
          <a:xfrm>
            <a:off x="89320" y="4698943"/>
            <a:ext cx="8826184" cy="1846659"/>
          </a:xfrm>
          <a:prstGeom prst="rect">
            <a:avLst/>
          </a:prstGeom>
        </p:spPr>
        <p:txBody>
          <a:bodyPr wrap="square">
            <a:spAutoFit/>
          </a:bodyPr>
          <a:lstStyle/>
          <a:p>
            <a:r>
              <a:rPr lang="ro-RO" sz="2000" b="1" dirty="0" smtClean="0">
                <a:solidFill>
                  <a:srgbClr val="0070C0"/>
                </a:solidFill>
                <a:latin typeface="Arial" pitchFamily="34" charset="0"/>
                <a:cs typeface="Arial" pitchFamily="34" charset="0"/>
              </a:rPr>
              <a:t>Chestionare		Jocuri didactice		Fișe  de feed-back</a:t>
            </a:r>
          </a:p>
          <a:p>
            <a:endParaRPr lang="ro-RO" sz="1600" b="1" dirty="0">
              <a:solidFill>
                <a:srgbClr val="0070C0"/>
              </a:solidFill>
              <a:latin typeface="Arial" pitchFamily="34" charset="0"/>
              <a:cs typeface="Arial" pitchFamily="34" charset="0"/>
            </a:endParaRPr>
          </a:p>
          <a:p>
            <a:r>
              <a:rPr lang="ro-RO" sz="2000" b="1" dirty="0" smtClean="0">
                <a:solidFill>
                  <a:srgbClr val="0070C0"/>
                </a:solidFill>
                <a:latin typeface="Arial" pitchFamily="34" charset="0"/>
                <a:cs typeface="Arial" pitchFamily="34" charset="0"/>
              </a:rPr>
              <a:t>	Expoziție </a:t>
            </a:r>
            <a:r>
              <a:rPr lang="ro-RO" sz="2000" b="1" dirty="0">
                <a:solidFill>
                  <a:srgbClr val="0070C0"/>
                </a:solidFill>
                <a:latin typeface="Arial" pitchFamily="34" charset="0"/>
                <a:cs typeface="Arial" pitchFamily="34" charset="0"/>
              </a:rPr>
              <a:t>cu lucrări ale </a:t>
            </a:r>
            <a:r>
              <a:rPr lang="ro-RO" sz="2000" b="1" dirty="0" smtClean="0">
                <a:solidFill>
                  <a:srgbClr val="0070C0"/>
                </a:solidFill>
                <a:latin typeface="Arial" pitchFamily="34" charset="0"/>
                <a:cs typeface="Arial" pitchFamily="34" charset="0"/>
              </a:rPr>
              <a:t>elevilor		Raport </a:t>
            </a:r>
            <a:r>
              <a:rPr lang="ro-RO" sz="2000" b="1" dirty="0">
                <a:solidFill>
                  <a:srgbClr val="0070C0"/>
                </a:solidFill>
                <a:latin typeface="Arial" pitchFamily="34" charset="0"/>
                <a:cs typeface="Arial" pitchFamily="34" charset="0"/>
              </a:rPr>
              <a:t>narativ </a:t>
            </a:r>
            <a:endParaRPr lang="ro-RO" sz="2000" b="1" dirty="0" smtClean="0">
              <a:solidFill>
                <a:srgbClr val="0070C0"/>
              </a:solidFill>
              <a:latin typeface="Arial" pitchFamily="34" charset="0"/>
              <a:cs typeface="Arial" pitchFamily="34" charset="0"/>
            </a:endParaRPr>
          </a:p>
          <a:p>
            <a:endParaRPr lang="ro-RO" sz="1400" b="1" dirty="0">
              <a:solidFill>
                <a:srgbClr val="0070C0"/>
              </a:solidFill>
              <a:latin typeface="Arial" pitchFamily="34" charset="0"/>
              <a:cs typeface="Arial" pitchFamily="34" charset="0"/>
            </a:endParaRPr>
          </a:p>
          <a:p>
            <a:pPr algn="ctr"/>
            <a:r>
              <a:rPr lang="ro-RO" sz="2000" b="1" dirty="0">
                <a:solidFill>
                  <a:srgbClr val="0070C0"/>
                </a:solidFill>
                <a:latin typeface="Arial" pitchFamily="34" charset="0"/>
                <a:cs typeface="Arial" pitchFamily="34" charset="0"/>
              </a:rPr>
              <a:t>Fișă de observație a activităților , a gradului de realizare, de încadrare în timp și buget</a:t>
            </a:r>
            <a:endParaRPr lang="en-US" sz="20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1248" y="1124744"/>
            <a:ext cx="8194111" cy="1656184"/>
          </a:xfrm>
        </p:spPr>
        <p:txBody>
          <a:bodyPr>
            <a:normAutofit fontScale="92500" lnSpcReduction="10000"/>
          </a:bodyPr>
          <a:lstStyle/>
          <a:p>
            <a:pPr algn="just">
              <a:buFont typeface="Wingdings" pitchFamily="2" charset="2"/>
              <a:buChar char="v"/>
            </a:pPr>
            <a:r>
              <a:rPr lang="ro-RO" sz="2000" dirty="0" smtClean="0">
                <a:latin typeface="Arial" pitchFamily="34" charset="0"/>
                <a:cs typeface="Arial" pitchFamily="34" charset="0"/>
              </a:rPr>
              <a:t>Propun continuarea proiectului și în anul școlar următor, necesitatea lui derivând din competențele pe care elevii trebuie să le dezvolte continuu.</a:t>
            </a:r>
          </a:p>
          <a:p>
            <a:pPr algn="just">
              <a:buFont typeface="Wingdings" pitchFamily="2" charset="2"/>
              <a:buChar char="v"/>
            </a:pPr>
            <a:r>
              <a:rPr lang="ro-RO" sz="2000" dirty="0" smtClean="0">
                <a:latin typeface="Arial" pitchFamily="34" charset="0"/>
                <a:cs typeface="Arial" pitchFamily="34" charset="0"/>
              </a:rPr>
              <a:t>Sustenabilitatea este asigurată de fundamentarea proiectului pe nevoi educative reale de resurse umane implicate, dar și a partenerilor și a ofertelor lor de activități.</a:t>
            </a:r>
          </a:p>
          <a:p>
            <a:pPr>
              <a:buNone/>
            </a:pPr>
            <a:endParaRPr lang="en-US" sz="1200" b="1" dirty="0" smtClean="0">
              <a:solidFill>
                <a:srgbClr val="0070C0"/>
              </a:solidFill>
              <a:latin typeface="Times New Roman" pitchFamily="18" charset="0"/>
              <a:cs typeface="Times New Roman" pitchFamily="18" charset="0"/>
            </a:endParaRPr>
          </a:p>
          <a:p>
            <a:pPr>
              <a:buNone/>
            </a:pPr>
            <a:endParaRPr lang="en-US" sz="1200" b="1" dirty="0" smtClean="0">
              <a:solidFill>
                <a:srgbClr val="0070C0"/>
              </a:solidFill>
              <a:latin typeface="Times New Roman" pitchFamily="18" charset="0"/>
              <a:cs typeface="Times New Roman" pitchFamily="18" charset="0"/>
            </a:endParaRPr>
          </a:p>
          <a:p>
            <a:pPr>
              <a:buNone/>
            </a:pPr>
            <a:endParaRPr lang="en-US" sz="1200" b="1" dirty="0" smtClean="0">
              <a:solidFill>
                <a:schemeClr val="accent1"/>
              </a:solidFill>
              <a:latin typeface="Times New Roman" pitchFamily="18" charset="0"/>
              <a:cs typeface="Times New Roman" pitchFamily="18" charset="0"/>
            </a:endParaRPr>
          </a:p>
          <a:p>
            <a:pPr>
              <a:buNone/>
            </a:pPr>
            <a:endParaRPr lang="ro-RO" sz="1200" dirty="0" smtClean="0">
              <a:latin typeface="Times New Roman" pitchFamily="18" charset="0"/>
              <a:cs typeface="Times New Roman" pitchFamily="18" charset="0"/>
            </a:endParaRPr>
          </a:p>
        </p:txBody>
      </p:sp>
      <p:pic>
        <p:nvPicPr>
          <p:cNvPr id="4" name="Picture 3" descr="C:\Users\User01\Desktop\euro.jpg"/>
          <p:cNvPicPr/>
          <p:nvPr/>
        </p:nvPicPr>
        <p:blipFill>
          <a:blip r:embed="rId3" cstate="print"/>
          <a:srcRect/>
          <a:stretch>
            <a:fillRect/>
          </a:stretch>
        </p:blipFill>
        <p:spPr bwMode="auto">
          <a:xfrm>
            <a:off x="16475" y="6165304"/>
            <a:ext cx="739101" cy="723403"/>
          </a:xfrm>
          <a:prstGeom prst="rect">
            <a:avLst/>
          </a:prstGeom>
          <a:noFill/>
          <a:ln w="9525">
            <a:noFill/>
            <a:miter lim="800000"/>
            <a:headEnd/>
            <a:tailEnd/>
          </a:ln>
        </p:spPr>
      </p:pic>
      <p:pic>
        <p:nvPicPr>
          <p:cNvPr id="5" name="Picture 4" descr="C:\Users\User01\Desktop\1_leu.jpg"/>
          <p:cNvPicPr/>
          <p:nvPr/>
        </p:nvPicPr>
        <p:blipFill>
          <a:blip r:embed="rId4" cstate="print"/>
          <a:srcRect/>
          <a:stretch>
            <a:fillRect/>
          </a:stretch>
        </p:blipFill>
        <p:spPr bwMode="auto">
          <a:xfrm>
            <a:off x="8083557" y="6165304"/>
            <a:ext cx="1043607" cy="692696"/>
          </a:xfrm>
          <a:prstGeom prst="rect">
            <a:avLst/>
          </a:prstGeom>
          <a:noFill/>
          <a:ln w="9525">
            <a:noFill/>
            <a:miter lim="800000"/>
            <a:headEnd/>
            <a:tailEnd/>
          </a:ln>
        </p:spPr>
      </p:pic>
      <p:sp>
        <p:nvSpPr>
          <p:cNvPr id="6" name="Title 1"/>
          <p:cNvSpPr>
            <a:spLocks noGrp="1"/>
          </p:cNvSpPr>
          <p:nvPr/>
        </p:nvSpPr>
        <p:spPr>
          <a:xfrm>
            <a:off x="-16835" y="0"/>
            <a:ext cx="9143999" cy="980728"/>
          </a:xfrm>
          <a:prstGeom prst="rect">
            <a:avLst/>
          </a:prstGeom>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indent="0" algn="ctr">
              <a:buNone/>
            </a:pPr>
            <a:r>
              <a:rPr lang="ro-RO" sz="3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CONTINUITATEA/ SUSTENABILITATEA PROIECTULUI</a:t>
            </a:r>
            <a:endParaRPr lang="en-US"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
        <p:nvSpPr>
          <p:cNvPr id="7" name="Title 1"/>
          <p:cNvSpPr>
            <a:spLocks noGrp="1"/>
          </p:cNvSpPr>
          <p:nvPr/>
        </p:nvSpPr>
        <p:spPr>
          <a:xfrm>
            <a:off x="-5354" y="2708920"/>
            <a:ext cx="9132518" cy="936104"/>
          </a:xfrm>
          <a:prstGeom prst="rect">
            <a:avLst/>
          </a:prstGeom>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lt1"/>
                </a:solidFill>
                <a:effectLst>
                  <a:reflection blurRad="6350" stA="55000" endA="300" endPos="45500" dir="5400000" sy="-100000" algn="bl" rotWithShape="0"/>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indent="0" algn="ctr">
              <a:buNone/>
            </a:pPr>
            <a:r>
              <a:rPr lang="ro-RO" sz="3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ACTIVITĂȚI DE PROMOVARE/ MEDIATIZARE ȘI DE DISEMINARE</a:t>
            </a:r>
            <a:endParaRPr lang="en-US"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endParaRPr>
          </a:p>
        </p:txBody>
      </p:sp>
      <p:sp>
        <p:nvSpPr>
          <p:cNvPr id="8" name="Rectangle 7"/>
          <p:cNvSpPr/>
          <p:nvPr/>
        </p:nvSpPr>
        <p:spPr>
          <a:xfrm>
            <a:off x="611560" y="3717032"/>
            <a:ext cx="7993800" cy="2308324"/>
          </a:xfrm>
          <a:prstGeom prst="rect">
            <a:avLst/>
          </a:prstGeom>
        </p:spPr>
        <p:txBody>
          <a:bodyPr wrap="square">
            <a:spAutoFit/>
          </a:bodyPr>
          <a:lstStyle/>
          <a:p>
            <a:pPr marL="285750" indent="-285750" algn="just">
              <a:buFont typeface="Wingdings" pitchFamily="2" charset="2"/>
              <a:buChar char="v"/>
            </a:pPr>
            <a:r>
              <a:rPr lang="ro-RO" dirty="0" smtClean="0">
                <a:latin typeface="Arial" pitchFamily="34" charset="0"/>
                <a:cs typeface="Arial" pitchFamily="34" charset="0"/>
              </a:rPr>
              <a:t>Realizarea </a:t>
            </a:r>
            <a:r>
              <a:rPr lang="ro-RO" dirty="0">
                <a:latin typeface="Arial" pitchFamily="34" charset="0"/>
                <a:cs typeface="Arial" pitchFamily="34" charset="0"/>
              </a:rPr>
              <a:t>de filmări și fotografii din timpul activităților</a:t>
            </a:r>
          </a:p>
          <a:p>
            <a:pPr algn="just">
              <a:buFont typeface="Wingdings" pitchFamily="2" charset="2"/>
              <a:buChar char="v"/>
            </a:pPr>
            <a:r>
              <a:rPr lang="ro-RO" dirty="0" smtClean="0">
                <a:latin typeface="Arial" pitchFamily="34" charset="0"/>
                <a:cs typeface="Arial" pitchFamily="34" charset="0"/>
              </a:rPr>
              <a:t>Prezentarea rezultatelor </a:t>
            </a:r>
            <a:r>
              <a:rPr lang="ro-RO" dirty="0">
                <a:latin typeface="Arial" pitchFamily="34" charset="0"/>
                <a:cs typeface="Arial" pitchFamily="34" charset="0"/>
              </a:rPr>
              <a:t>activităților în cadrul ședințelor cu părinții</a:t>
            </a:r>
          </a:p>
          <a:p>
            <a:pPr algn="just">
              <a:buFont typeface="Wingdings" pitchFamily="2" charset="2"/>
              <a:buChar char="v"/>
            </a:pPr>
            <a:r>
              <a:rPr lang="ro-RO" dirty="0">
                <a:latin typeface="Arial" pitchFamily="34" charset="0"/>
                <a:cs typeface="Arial" pitchFamily="34" charset="0"/>
              </a:rPr>
              <a:t>Promovarea proiectului în cadrul comisiei metodice, pe site-ul școlii, pe adresa de facebook a școlii</a:t>
            </a:r>
          </a:p>
          <a:p>
            <a:pPr algn="just">
              <a:buFont typeface="Wingdings" pitchFamily="2" charset="2"/>
              <a:buChar char="v"/>
            </a:pPr>
            <a:r>
              <a:rPr lang="ro-RO" dirty="0">
                <a:latin typeface="Arial" pitchFamily="34" charset="0"/>
                <a:cs typeface="Arial" pitchFamily="34" charset="0"/>
              </a:rPr>
              <a:t>Articol realizat de Stan Andrei, Ghiduruș Andrada și Zamfira Mario Alexandru în revista școlii </a:t>
            </a:r>
            <a:r>
              <a:rPr lang="en-US" dirty="0">
                <a:latin typeface="Arial" pitchFamily="34" charset="0"/>
                <a:cs typeface="Arial" pitchFamily="34" charset="0"/>
              </a:rPr>
              <a:t>“</a:t>
            </a:r>
            <a:r>
              <a:rPr lang="ro-RO" dirty="0">
                <a:latin typeface="Arial" pitchFamily="34" charset="0"/>
                <a:cs typeface="Arial" pitchFamily="34" charset="0"/>
              </a:rPr>
              <a:t>NOTA ZECE</a:t>
            </a:r>
            <a:r>
              <a:rPr lang="en-US" dirty="0">
                <a:latin typeface="Arial" pitchFamily="34" charset="0"/>
                <a:cs typeface="Arial" pitchFamily="34" charset="0"/>
              </a:rPr>
              <a:t>”</a:t>
            </a:r>
            <a:endParaRPr lang="ro-RO" dirty="0">
              <a:latin typeface="Arial" pitchFamily="34" charset="0"/>
              <a:cs typeface="Arial" pitchFamily="34" charset="0"/>
            </a:endParaRPr>
          </a:p>
          <a:p>
            <a:pPr algn="just">
              <a:buFont typeface="Wingdings" pitchFamily="2" charset="2"/>
              <a:buChar char="v"/>
            </a:pPr>
            <a:r>
              <a:rPr lang="ro-RO" dirty="0">
                <a:latin typeface="Arial" pitchFamily="34" charset="0"/>
                <a:cs typeface="Arial" pitchFamily="34" charset="0"/>
              </a:rPr>
              <a:t>Diseminarea rezultatelor la nivelul ISJ Ialomița și în cadrul </a:t>
            </a:r>
            <a:r>
              <a:rPr lang="ro-RO" dirty="0" smtClean="0">
                <a:latin typeface="Arial" pitchFamily="34" charset="0"/>
                <a:cs typeface="Arial" pitchFamily="34" charset="0"/>
              </a:rPr>
              <a:t>acțiunilor </a:t>
            </a:r>
            <a:r>
              <a:rPr lang="ro-RO" dirty="0">
                <a:latin typeface="Arial" pitchFamily="34" charset="0"/>
                <a:cs typeface="Arial" pitchFamily="34" charset="0"/>
              </a:rPr>
              <a:t>metodice desfășurate in cadrul </a:t>
            </a:r>
            <a:r>
              <a:rPr lang="ro-RO">
                <a:latin typeface="Arial" pitchFamily="34" charset="0"/>
                <a:cs typeface="Arial" pitchFamily="34" charset="0"/>
              </a:rPr>
              <a:t>Centrului </a:t>
            </a:r>
            <a:r>
              <a:rPr lang="ro-RO" smtClean="0">
                <a:latin typeface="Arial" pitchFamily="34" charset="0"/>
                <a:cs typeface="Arial" pitchFamily="34" charset="0"/>
              </a:rPr>
              <a:t>de Formare </a:t>
            </a:r>
            <a:r>
              <a:rPr lang="ro-RO" dirty="0">
                <a:latin typeface="Arial" pitchFamily="34" charset="0"/>
                <a:cs typeface="Arial" pitchFamily="34" charset="0"/>
              </a:rPr>
              <a:t>Continuă I ,Slobozia</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1098"/>
            <a:ext cx="7772400" cy="720080"/>
          </a:xfrm>
        </p:spPr>
        <p:style>
          <a:lnRef idx="1">
            <a:schemeClr val="accent1"/>
          </a:lnRef>
          <a:fillRef idx="3">
            <a:schemeClr val="accent1"/>
          </a:fillRef>
          <a:effectRef idx="2">
            <a:schemeClr val="accent1"/>
          </a:effectRef>
          <a:fontRef idx="minor">
            <a:schemeClr val="lt1"/>
          </a:fontRef>
        </p:style>
        <p:txBody>
          <a:bodyPr/>
          <a:lstStyle/>
          <a:p>
            <a:pPr marL="0" indent="0" algn="ctr">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ARGUMENT</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sz="quarter" idx="13"/>
          </p:nvPr>
        </p:nvSpPr>
        <p:spPr>
          <a:xfrm>
            <a:off x="428625" y="1196752"/>
            <a:ext cx="8201025" cy="4392488"/>
          </a:xfrm>
        </p:spPr>
        <p:txBody>
          <a:bodyPr>
            <a:noAutofit/>
          </a:bodyPr>
          <a:lstStyle/>
          <a:p>
            <a:pPr algn="just">
              <a:spcBef>
                <a:spcPts val="0"/>
              </a:spcBef>
              <a:spcAft>
                <a:spcPts val="0"/>
              </a:spcAft>
              <a:buNone/>
            </a:pPr>
            <a:r>
              <a:rPr lang="ro-RO" sz="2000" dirty="0" smtClean="0">
                <a:latin typeface="Times New Roman" pitchFamily="18" charset="0"/>
                <a:cs typeface="Times New Roman" pitchFamily="18" charset="0"/>
              </a:rPr>
              <a:t>		</a:t>
            </a:r>
            <a:r>
              <a:rPr lang="en-US" sz="2000" dirty="0" err="1" smtClean="0">
                <a:solidFill>
                  <a:srgbClr val="002060"/>
                </a:solidFill>
                <a:latin typeface="Arial" pitchFamily="34" charset="0"/>
                <a:cs typeface="Arial" pitchFamily="34" charset="0"/>
              </a:rPr>
              <a:t>Niciuna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dintre</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disciplinele</a:t>
            </a:r>
            <a:r>
              <a:rPr lang="en-US" sz="2000" dirty="0" smtClean="0">
                <a:solidFill>
                  <a:srgbClr val="002060"/>
                </a:solidFill>
                <a:latin typeface="Arial" pitchFamily="34" charset="0"/>
                <a:cs typeface="Arial" pitchFamily="34" charset="0"/>
              </a:rPr>
              <a:t> predate</a:t>
            </a:r>
            <a:r>
              <a:rPr lang="ro-RO" sz="2000" dirty="0" smtClean="0">
                <a:solidFill>
                  <a:srgbClr val="002060"/>
                </a:solidFill>
                <a:latin typeface="Arial" pitchFamily="34" charset="0"/>
                <a:cs typeface="Arial" pitchFamily="34" charset="0"/>
              </a:rPr>
              <a:t> în școală, obligatorie sau opțională, nu este suficient de relevantă și de utilă dacă nu-și dovedește aplicabilitatea practică. </a:t>
            </a:r>
          </a:p>
          <a:p>
            <a:pPr algn="just">
              <a:spcBef>
                <a:spcPts val="0"/>
              </a:spcBef>
              <a:spcAft>
                <a:spcPts val="0"/>
              </a:spcAft>
              <a:buNone/>
            </a:pPr>
            <a:r>
              <a:rPr lang="ro-RO" sz="2000" dirty="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	Prin activitățile propuse în cadrul acestui proiect am dorit să evidențiez aplicabilitatea practică a disciplinei ”Educație financiară”, să dezvolt abilitățile de viață ale elevilor in domeniul financiar, să le cultiv încrederea în sine și în semeni, să deprindă încă de mici spiritul economic și să respecte munca altora.</a:t>
            </a:r>
          </a:p>
          <a:p>
            <a:pPr algn="just">
              <a:spcBef>
                <a:spcPts val="0"/>
              </a:spcBef>
              <a:spcAft>
                <a:spcPts val="0"/>
              </a:spcAft>
              <a:buNone/>
            </a:pPr>
            <a:r>
              <a:rPr lang="ro-RO" sz="2000" dirty="0" smtClean="0">
                <a:solidFill>
                  <a:srgbClr val="002060"/>
                </a:solidFill>
                <a:latin typeface="Arial" pitchFamily="34" charset="0"/>
                <a:cs typeface="Arial" pitchFamily="34" charset="0"/>
              </a:rPr>
              <a:t>		Banii sunt valori care trebuie câștigate prin muncă cinstită, iar noi trebuie să respectăm valoarea lor.</a:t>
            </a:r>
          </a:p>
          <a:p>
            <a:pPr algn="just">
              <a:spcBef>
                <a:spcPts val="0"/>
              </a:spcBef>
              <a:spcAft>
                <a:spcPts val="0"/>
              </a:spcAft>
              <a:buNone/>
            </a:pPr>
            <a:r>
              <a:rPr lang="ro-RO" sz="2000" dirty="0" smtClean="0">
                <a:solidFill>
                  <a:srgbClr val="002060"/>
                </a:solidFill>
                <a:latin typeface="Arial" pitchFamily="34" charset="0"/>
                <a:cs typeface="Arial" pitchFamily="34" charset="0"/>
              </a:rPr>
              <a:t>		Generozitatea înseamnă dăruire, înseamnă empatie, înseamnă ascultare, înseamnă respect, înseamnă împlinire. Activitățile practice desfășurate contribuie la conturarea personalității micului bancher.</a:t>
            </a:r>
          </a:p>
          <a:p>
            <a:pPr algn="just">
              <a:spcBef>
                <a:spcPts val="0"/>
              </a:spcBef>
              <a:spcAft>
                <a:spcPts val="0"/>
              </a:spcAft>
              <a:buNone/>
            </a:pPr>
            <a:r>
              <a:rPr lang="ro-RO" sz="2000" dirty="0" smtClean="0">
                <a:solidFill>
                  <a:srgbClr val="002060"/>
                </a:solidFill>
                <a:latin typeface="Arial" pitchFamily="34" charset="0"/>
                <a:cs typeface="Arial" pitchFamily="34" charset="0"/>
              </a:rPr>
              <a:t>		Viitorul societății depinde de copiii noștri, de cât de mult investim în ei!</a:t>
            </a:r>
            <a:endParaRPr lang="en-US" sz="2000" dirty="0">
              <a:solidFill>
                <a:srgbClr val="002060"/>
              </a:solidFill>
              <a:latin typeface="Arial" pitchFamily="34" charset="0"/>
              <a:cs typeface="Arial" pitchFamily="34" charset="0"/>
            </a:endParaRPr>
          </a:p>
        </p:txBody>
      </p:sp>
      <p:pic>
        <p:nvPicPr>
          <p:cNvPr id="4" name="Picture 3" descr="C:\Users\User01\Desktop\euro.jpg"/>
          <p:cNvPicPr/>
          <p:nvPr/>
        </p:nvPicPr>
        <p:blipFill>
          <a:blip r:embed="rId2" cstate="print"/>
          <a:srcRect/>
          <a:stretch>
            <a:fillRect/>
          </a:stretch>
        </p:blipFill>
        <p:spPr bwMode="auto">
          <a:xfrm>
            <a:off x="0" y="6071873"/>
            <a:ext cx="857250" cy="772032"/>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100392" y="6071873"/>
            <a:ext cx="1043608"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836712"/>
            <a:ext cx="9036496" cy="5904656"/>
          </a:xfrm>
        </p:spPr>
        <p:txBody>
          <a:bodyPr>
            <a:normAutofit/>
          </a:bodyPr>
          <a:lstStyle/>
          <a:p>
            <a:pPr>
              <a:buNone/>
            </a:pPr>
            <a:r>
              <a:rPr lang="ro-RO" sz="1800" b="1" dirty="0" smtClean="0">
                <a:solidFill>
                  <a:srgbClr val="002060"/>
                </a:solidFill>
                <a:latin typeface="Arial" pitchFamily="34" charset="0"/>
                <a:cs typeface="Arial" pitchFamily="34" charset="0"/>
              </a:rPr>
              <a:t>Scopul proiectului:</a:t>
            </a:r>
          </a:p>
          <a:p>
            <a:pPr>
              <a:buFont typeface="Wingdings" pitchFamily="2" charset="2"/>
              <a:buChar char="q"/>
            </a:pPr>
            <a:r>
              <a:rPr lang="ro-RO" sz="1800" dirty="0" smtClean="0">
                <a:solidFill>
                  <a:srgbClr val="002060"/>
                </a:solidFill>
                <a:latin typeface="Arial" pitchFamily="34" charset="0"/>
                <a:cs typeface="Arial" pitchFamily="34" charset="0"/>
              </a:rPr>
              <a:t>Valorificarea experienței acumulate de către elevi  în cadrul programului de educație financiară</a:t>
            </a:r>
          </a:p>
          <a:p>
            <a:pPr>
              <a:buFont typeface="Wingdings" pitchFamily="2" charset="2"/>
              <a:buChar char="q"/>
            </a:pPr>
            <a:r>
              <a:rPr lang="ro-RO" sz="1800" dirty="0" smtClean="0">
                <a:solidFill>
                  <a:srgbClr val="002060"/>
                </a:solidFill>
                <a:latin typeface="Arial" pitchFamily="34" charset="0"/>
                <a:cs typeface="Arial" pitchFamily="34" charset="0"/>
              </a:rPr>
              <a:t>Dezvoltarea competențelor elevilor în domeniul economisirii și gestionării banilor</a:t>
            </a:r>
          </a:p>
          <a:p>
            <a:pPr>
              <a:buNone/>
            </a:pPr>
            <a:r>
              <a:rPr lang="ro-RO" sz="1800" b="1" dirty="0" smtClean="0">
                <a:solidFill>
                  <a:srgbClr val="002060"/>
                </a:solidFill>
                <a:latin typeface="Arial" pitchFamily="34" charset="0"/>
                <a:cs typeface="Arial" pitchFamily="34" charset="0"/>
              </a:rPr>
              <a:t>Obiectivele proiectului:</a:t>
            </a:r>
          </a:p>
          <a:p>
            <a:pPr>
              <a:buFont typeface="Wingdings" pitchFamily="2" charset="2"/>
              <a:buChar char="q"/>
            </a:pPr>
            <a:r>
              <a:rPr lang="ro-RO" sz="1800" dirty="0" smtClean="0">
                <a:solidFill>
                  <a:srgbClr val="002060"/>
                </a:solidFill>
                <a:latin typeface="Arial" pitchFamily="34" charset="0"/>
                <a:cs typeface="Arial" pitchFamily="34" charset="0"/>
              </a:rPr>
              <a:t> Identificarea situațiilor în care se poate realiza schimbul de bunuri</a:t>
            </a:r>
          </a:p>
          <a:p>
            <a:pPr>
              <a:buFont typeface="Wingdings" pitchFamily="2" charset="2"/>
              <a:buChar char="q"/>
            </a:pPr>
            <a:r>
              <a:rPr lang="ro-RO" sz="1800" dirty="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Descrierea unui schimb și motivarea tranzacției realizate</a:t>
            </a:r>
          </a:p>
          <a:p>
            <a:pPr>
              <a:buFont typeface="Wingdings" pitchFamily="2" charset="2"/>
              <a:buChar char="q"/>
            </a:pPr>
            <a:r>
              <a:rPr lang="ro-RO" sz="1800" dirty="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Identificarea unor situații concrete în care se pot gestiona și economisi bani</a:t>
            </a:r>
          </a:p>
          <a:p>
            <a:pPr>
              <a:buFont typeface="Wingdings" pitchFamily="2" charset="2"/>
              <a:buChar char="q"/>
            </a:pPr>
            <a:r>
              <a:rPr lang="ro-RO" sz="1800" dirty="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Vizitarea unei sucursale bancare pentru a se familiariza cu operațiunile care se pot efectua aici</a:t>
            </a:r>
          </a:p>
          <a:p>
            <a:pPr>
              <a:buFont typeface="Wingdings" pitchFamily="2" charset="2"/>
              <a:buChar char="q"/>
            </a:pPr>
            <a:r>
              <a:rPr lang="ro-RO" sz="1800" dirty="0">
                <a:solidFill>
                  <a:srgbClr val="002060"/>
                </a:solidFill>
                <a:latin typeface="Arial" pitchFamily="34" charset="0"/>
                <a:cs typeface="Arial" pitchFamily="34" charset="0"/>
              </a:rPr>
              <a:t> </a:t>
            </a:r>
            <a:r>
              <a:rPr lang="ro-RO" sz="1800" dirty="0" smtClean="0">
                <a:solidFill>
                  <a:srgbClr val="002060"/>
                </a:solidFill>
                <a:latin typeface="Arial" pitchFamily="34" charset="0"/>
                <a:cs typeface="Arial" pitchFamily="34" charset="0"/>
              </a:rPr>
              <a:t>Realizarea de compuneri, poezii, colaje, desene, obiecte din materiale refolosibile, pe teme de educație financiară</a:t>
            </a:r>
          </a:p>
          <a:p>
            <a:pPr marL="45720" indent="0">
              <a:buNone/>
            </a:pPr>
            <a:r>
              <a:rPr lang="ro-RO" sz="1800" b="1" dirty="0" smtClean="0">
                <a:solidFill>
                  <a:srgbClr val="002060"/>
                </a:solidFill>
                <a:latin typeface="Arial" pitchFamily="34" charset="0"/>
                <a:cs typeface="Arial" pitchFamily="34" charset="0"/>
              </a:rPr>
              <a:t>Domeniul în care se încadrează</a:t>
            </a:r>
          </a:p>
          <a:p>
            <a:pPr marL="45720" indent="0">
              <a:buNone/>
            </a:pPr>
            <a:r>
              <a:rPr lang="ro-RO" sz="1800" dirty="0" smtClean="0">
                <a:solidFill>
                  <a:srgbClr val="002060"/>
                </a:solidFill>
                <a:latin typeface="Arial" pitchFamily="34" charset="0"/>
                <a:cs typeface="Arial" pitchFamily="34" charset="0"/>
              </a:rPr>
              <a:t>Educație financiară –Ediția a III-a	</a:t>
            </a:r>
            <a:r>
              <a:rPr lang="ro-RO" sz="1800" b="1" dirty="0" smtClean="0">
                <a:solidFill>
                  <a:srgbClr val="002060"/>
                </a:solidFill>
                <a:latin typeface="Arial" pitchFamily="34" charset="0"/>
                <a:cs typeface="Arial" pitchFamily="34" charset="0"/>
              </a:rPr>
              <a:t>Bugetul </a:t>
            </a:r>
            <a:r>
              <a:rPr lang="ro-RO" sz="1800" b="1" dirty="0">
                <a:solidFill>
                  <a:srgbClr val="002060"/>
                </a:solidFill>
                <a:latin typeface="Arial" pitchFamily="34" charset="0"/>
                <a:cs typeface="Arial" pitchFamily="34" charset="0"/>
              </a:rPr>
              <a:t>proiectului: </a:t>
            </a:r>
            <a:r>
              <a:rPr lang="en-US" sz="1800" dirty="0" smtClean="0">
                <a:solidFill>
                  <a:srgbClr val="002060"/>
                </a:solidFill>
                <a:latin typeface="Arial" pitchFamily="34" charset="0"/>
                <a:cs typeface="Arial" pitchFamily="34" charset="0"/>
              </a:rPr>
              <a:t>5</a:t>
            </a:r>
            <a:r>
              <a:rPr lang="ro-RO" sz="1800" dirty="0" smtClean="0">
                <a:solidFill>
                  <a:srgbClr val="002060"/>
                </a:solidFill>
                <a:latin typeface="Arial" pitchFamily="34" charset="0"/>
                <a:cs typeface="Arial" pitchFamily="34" charset="0"/>
              </a:rPr>
              <a:t>00 </a:t>
            </a:r>
            <a:r>
              <a:rPr lang="ro-RO" sz="1800" dirty="0">
                <a:solidFill>
                  <a:srgbClr val="002060"/>
                </a:solidFill>
                <a:latin typeface="Arial" pitchFamily="34" charset="0"/>
                <a:cs typeface="Arial" pitchFamily="34" charset="0"/>
              </a:rPr>
              <a:t>de lei (sponsorizare</a:t>
            </a:r>
            <a:r>
              <a:rPr lang="ro-RO" sz="1800" dirty="0" smtClean="0">
                <a:solidFill>
                  <a:srgbClr val="002060"/>
                </a:solidFill>
                <a:latin typeface="Arial" pitchFamily="34" charset="0"/>
                <a:cs typeface="Arial" pitchFamily="34" charset="0"/>
              </a:rPr>
              <a:t>)</a:t>
            </a:r>
          </a:p>
          <a:p>
            <a:pPr>
              <a:buNone/>
            </a:pPr>
            <a:r>
              <a:rPr lang="ro-RO" sz="1800" b="1" dirty="0" smtClean="0">
                <a:solidFill>
                  <a:srgbClr val="002060"/>
                </a:solidFill>
                <a:latin typeface="Arial" pitchFamily="34" charset="0"/>
                <a:cs typeface="Arial" pitchFamily="34" charset="0"/>
              </a:rPr>
              <a:t>Număr  de participanți: </a:t>
            </a:r>
            <a:r>
              <a:rPr lang="ro-RO" sz="1800" dirty="0" smtClean="0">
                <a:solidFill>
                  <a:srgbClr val="002060"/>
                </a:solidFill>
                <a:latin typeface="Arial" pitchFamily="34" charset="0"/>
                <a:cs typeface="Arial" pitchFamily="34" charset="0"/>
              </a:rPr>
              <a:t>26 de elevi din clasa a IV-a A, 1 cadru didactic, 5 elevi practicanți de la profilul pedagogic, părinți</a:t>
            </a:r>
            <a:r>
              <a:rPr lang="en-US" sz="1800" dirty="0" smtClean="0">
                <a:solidFill>
                  <a:srgbClr val="002060"/>
                </a:solidFill>
                <a:latin typeface="Arial" pitchFamily="34" charset="0"/>
                <a:cs typeface="Arial" pitchFamily="34" charset="0"/>
              </a:rPr>
              <a:t>, </a:t>
            </a:r>
            <a:r>
              <a:rPr lang="en-US" sz="1800" dirty="0" err="1" smtClean="0">
                <a:solidFill>
                  <a:srgbClr val="002060"/>
                </a:solidFill>
                <a:latin typeface="Arial" pitchFamily="34" charset="0"/>
                <a:cs typeface="Arial" pitchFamily="34" charset="0"/>
              </a:rPr>
              <a:t>bunici</a:t>
            </a:r>
            <a:r>
              <a:rPr lang="ro-RO" sz="1800" dirty="0" smtClean="0">
                <a:solidFill>
                  <a:srgbClr val="002060"/>
                </a:solidFill>
                <a:latin typeface="Arial" pitchFamily="34" charset="0"/>
                <a:cs typeface="Arial" pitchFamily="34" charset="0"/>
              </a:rPr>
              <a:t>		</a:t>
            </a:r>
            <a:r>
              <a:rPr lang="ro-RO" sz="1600" dirty="0" smtClean="0">
                <a:solidFill>
                  <a:srgbClr val="002060"/>
                </a:solidFill>
                <a:latin typeface="Arial" pitchFamily="34" charset="0"/>
                <a:cs typeface="Arial" pitchFamily="34" charset="0"/>
              </a:rPr>
              <a:t>	</a:t>
            </a:r>
          </a:p>
        </p:txBody>
      </p:sp>
      <p:pic>
        <p:nvPicPr>
          <p:cNvPr id="4" name="Picture 3" descr="C:\Users\User01\Desktop\euro.jpg"/>
          <p:cNvPicPr/>
          <p:nvPr/>
        </p:nvPicPr>
        <p:blipFill>
          <a:blip r:embed="rId2" cstate="print"/>
          <a:srcRect/>
          <a:stretch>
            <a:fillRect/>
          </a:stretch>
        </p:blipFill>
        <p:spPr bwMode="auto">
          <a:xfrm>
            <a:off x="0" y="6309320"/>
            <a:ext cx="683568" cy="525439"/>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244408" y="6309320"/>
            <a:ext cx="899592" cy="548680"/>
          </a:xfrm>
          <a:prstGeom prst="rect">
            <a:avLst/>
          </a:prstGeom>
          <a:noFill/>
          <a:ln w="9525">
            <a:noFill/>
            <a:miter lim="800000"/>
            <a:headEnd/>
            <a:tailEnd/>
          </a:ln>
        </p:spPr>
      </p:pic>
      <p:sp>
        <p:nvSpPr>
          <p:cNvPr id="6" name="Title 1"/>
          <p:cNvSpPr>
            <a:spLocks noGrp="1"/>
          </p:cNvSpPr>
          <p:nvPr>
            <p:ph type="title"/>
          </p:nvPr>
        </p:nvSpPr>
        <p:spPr>
          <a:xfrm>
            <a:off x="683568" y="21098"/>
            <a:ext cx="7772400" cy="720080"/>
          </a:xfrm>
        </p:spPr>
        <p:style>
          <a:lnRef idx="1">
            <a:schemeClr val="accent1"/>
          </a:lnRef>
          <a:fillRef idx="3">
            <a:schemeClr val="accent1"/>
          </a:fillRef>
          <a:effectRef idx="2">
            <a:schemeClr val="accent1"/>
          </a:effectRef>
          <a:fontRef idx="minor">
            <a:schemeClr val="lt1"/>
          </a:fontRef>
        </p:style>
        <p:txBody>
          <a:bodyPr/>
          <a:lstStyle/>
          <a:p>
            <a:pPr marL="0" indent="0" algn="ctr">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PREZENTARE GENERALĂ</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864787"/>
            <a:ext cx="4392488" cy="5530619"/>
          </a:xfrm>
        </p:spPr>
        <p:txBody>
          <a:bodyPr>
            <a:noAutofit/>
          </a:bodyPr>
          <a:lstStyle/>
          <a:p>
            <a:pPr algn="just">
              <a:buNone/>
            </a:pPr>
            <a:r>
              <a:rPr lang="en-US" sz="2000" b="1" dirty="0" err="1" smtClean="0">
                <a:solidFill>
                  <a:srgbClr val="002060"/>
                </a:solidFill>
                <a:latin typeface="Arial" pitchFamily="34" charset="0"/>
                <a:cs typeface="Arial" pitchFamily="34" charset="0"/>
              </a:rPr>
              <a:t>Activitatea</a:t>
            </a:r>
            <a:r>
              <a:rPr lang="en-US" sz="2000" b="1" dirty="0" smtClean="0">
                <a:solidFill>
                  <a:srgbClr val="002060"/>
                </a:solidFill>
                <a:latin typeface="Arial" pitchFamily="34" charset="0"/>
                <a:cs typeface="Arial" pitchFamily="34" charset="0"/>
              </a:rPr>
              <a:t> 1</a:t>
            </a:r>
            <a:endParaRPr lang="ro-RO" sz="2000" b="1" dirty="0" smtClean="0">
              <a:solidFill>
                <a:srgbClr val="002060"/>
              </a:solidFill>
              <a:latin typeface="Arial" pitchFamily="34" charset="0"/>
              <a:cs typeface="Arial" pitchFamily="34" charset="0"/>
            </a:endParaRPr>
          </a:p>
          <a:p>
            <a:pPr algn="just">
              <a:buNone/>
            </a:pPr>
            <a:r>
              <a:rPr lang="en-US" sz="2000" b="1" dirty="0" err="1" smtClean="0">
                <a:solidFill>
                  <a:srgbClr val="002060"/>
                </a:solidFill>
                <a:latin typeface="Arial" pitchFamily="34" charset="0"/>
                <a:cs typeface="Arial" pitchFamily="34" charset="0"/>
              </a:rPr>
              <a:t>Titlul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activitatii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Cutia</a:t>
            </a:r>
            <a:r>
              <a:rPr lang="en-US" sz="2000" dirty="0" smtClean="0">
                <a:solidFill>
                  <a:srgbClr val="002060"/>
                </a:solidFill>
                <a:latin typeface="Arial" pitchFamily="34" charset="0"/>
                <a:cs typeface="Arial" pitchFamily="34" charset="0"/>
              </a:rPr>
              <a:t> cu </a:t>
            </a:r>
            <a:r>
              <a:rPr lang="en-US" sz="2000" dirty="0" err="1" smtClean="0">
                <a:solidFill>
                  <a:srgbClr val="002060"/>
                </a:solidFill>
                <a:latin typeface="Arial" pitchFamily="34" charset="0"/>
                <a:cs typeface="Arial" pitchFamily="34" charset="0"/>
              </a:rPr>
              <a:t>surprize</a:t>
            </a:r>
            <a:r>
              <a:rPr lang="en-US" sz="2000" dirty="0" smtClean="0">
                <a:solidFill>
                  <a:srgbClr val="002060"/>
                </a:solidFill>
                <a:latin typeface="Arial" pitchFamily="34" charset="0"/>
                <a:cs typeface="Arial" pitchFamily="34" charset="0"/>
              </a:rPr>
              <a:t> “</a:t>
            </a:r>
          </a:p>
          <a:p>
            <a:pPr marL="45720" indent="0" algn="just">
              <a:buNone/>
            </a:pPr>
            <a:r>
              <a:rPr lang="en-US" sz="2000" b="1" dirty="0" smtClean="0">
                <a:solidFill>
                  <a:srgbClr val="002060"/>
                </a:solidFill>
                <a:latin typeface="Arial" pitchFamily="34" charset="0"/>
                <a:cs typeface="Arial" pitchFamily="34" charset="0"/>
              </a:rPr>
              <a:t>Data:</a:t>
            </a:r>
            <a:r>
              <a:rPr lang="ro-RO" sz="2000" b="1" dirty="0" smtClean="0">
                <a:solidFill>
                  <a:srgbClr val="002060"/>
                </a:solidFill>
                <a:latin typeface="Arial" pitchFamily="34" charset="0"/>
                <a:cs typeface="Arial" pitchFamily="34" charset="0"/>
              </a:rPr>
              <a:t> 18 martie 2016</a:t>
            </a:r>
            <a:endParaRPr lang="en-US" sz="2000" b="1"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Locul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desf</a:t>
            </a:r>
            <a:r>
              <a:rPr lang="ro-RO" sz="2000" b="1" dirty="0" smtClean="0">
                <a:solidFill>
                  <a:srgbClr val="002060"/>
                </a:solidFill>
                <a:latin typeface="Arial" pitchFamily="34" charset="0"/>
                <a:cs typeface="Arial" pitchFamily="34" charset="0"/>
              </a:rPr>
              <a:t>ăș</a:t>
            </a:r>
            <a:r>
              <a:rPr lang="en-US" sz="2000" b="1" dirty="0" err="1" smtClean="0">
                <a:solidFill>
                  <a:srgbClr val="002060"/>
                </a:solidFill>
                <a:latin typeface="Arial" pitchFamily="34" charset="0"/>
                <a:cs typeface="Arial" pitchFamily="34" charset="0"/>
              </a:rPr>
              <a:t>ur</a:t>
            </a:r>
            <a:r>
              <a:rPr lang="ro-RO" sz="2000" b="1" dirty="0" smtClean="0">
                <a:solidFill>
                  <a:srgbClr val="002060"/>
                </a:solidFill>
                <a:latin typeface="Arial" pitchFamily="34" charset="0"/>
                <a:cs typeface="Arial" pitchFamily="34" charset="0"/>
              </a:rPr>
              <a:t>ă</a:t>
            </a:r>
            <a:r>
              <a:rPr lang="en-US" sz="2000" b="1" dirty="0" err="1" smtClean="0">
                <a:solidFill>
                  <a:srgbClr val="002060"/>
                </a:solidFill>
                <a:latin typeface="Arial" pitchFamily="34" charset="0"/>
                <a:cs typeface="Arial" pitchFamily="34" charset="0"/>
              </a:rPr>
              <a:t>rii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Sala</a:t>
            </a:r>
            <a:r>
              <a:rPr lang="en-US" sz="2000" dirty="0" smtClean="0">
                <a:solidFill>
                  <a:srgbClr val="002060"/>
                </a:solidFill>
                <a:latin typeface="Arial" pitchFamily="34" charset="0"/>
                <a:cs typeface="Arial" pitchFamily="34" charset="0"/>
              </a:rPr>
              <a:t> de </a:t>
            </a:r>
            <a:r>
              <a:rPr lang="en-US" sz="2000" dirty="0" err="1" smtClean="0">
                <a:solidFill>
                  <a:srgbClr val="002060"/>
                </a:solidFill>
                <a:latin typeface="Arial" pitchFamily="34" charset="0"/>
                <a:cs typeface="Arial" pitchFamily="34" charset="0"/>
              </a:rPr>
              <a:t>clas</a:t>
            </a:r>
            <a:r>
              <a:rPr lang="ro-RO" sz="2000" dirty="0" smtClean="0">
                <a:solidFill>
                  <a:srgbClr val="002060"/>
                </a:solidFill>
                <a:latin typeface="Arial" pitchFamily="34" charset="0"/>
                <a:cs typeface="Arial" pitchFamily="34" charset="0"/>
              </a:rPr>
              <a:t>ă</a:t>
            </a:r>
            <a:r>
              <a:rPr lang="en-US" sz="2000" dirty="0" smtClean="0">
                <a:solidFill>
                  <a:srgbClr val="002060"/>
                </a:solidFill>
                <a:latin typeface="Arial" pitchFamily="34" charset="0"/>
                <a:cs typeface="Arial" pitchFamily="34" charset="0"/>
              </a:rPr>
              <a:t>  din </a:t>
            </a:r>
            <a:r>
              <a:rPr lang="en-US" sz="2000" dirty="0" err="1" smtClean="0">
                <a:solidFill>
                  <a:srgbClr val="002060"/>
                </a:solidFill>
                <a:latin typeface="Arial" pitchFamily="34" charset="0"/>
                <a:cs typeface="Arial" pitchFamily="34" charset="0"/>
              </a:rPr>
              <a:t>cadrul</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Liceului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Pedagogic”Matei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Basarab</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Slobozia</a:t>
            </a:r>
            <a:endParaRPr lang="en-US" sz="2000"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Participan</a:t>
            </a:r>
            <a:r>
              <a:rPr lang="ro-RO" sz="2000" b="1" dirty="0" smtClean="0">
                <a:solidFill>
                  <a:srgbClr val="002060"/>
                </a:solidFill>
                <a:latin typeface="Arial" pitchFamily="34" charset="0"/>
                <a:cs typeface="Arial" pitchFamily="34" charset="0"/>
              </a:rPr>
              <a:t>ți</a:t>
            </a:r>
            <a:r>
              <a:rPr lang="en-US" sz="2000" b="1"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26 de </a:t>
            </a:r>
            <a:r>
              <a:rPr lang="en-US" sz="2000" dirty="0" err="1" smtClean="0">
                <a:solidFill>
                  <a:srgbClr val="002060"/>
                </a:solidFill>
                <a:latin typeface="Arial" pitchFamily="34" charset="0"/>
                <a:cs typeface="Arial" pitchFamily="34" charset="0"/>
              </a:rPr>
              <a:t>elevi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ai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clasei</a:t>
            </a:r>
            <a:r>
              <a:rPr lang="en-US" sz="2000" dirty="0" smtClean="0">
                <a:solidFill>
                  <a:srgbClr val="002060"/>
                </a:solidFill>
                <a:latin typeface="Arial" pitchFamily="34" charset="0"/>
                <a:cs typeface="Arial" pitchFamily="34" charset="0"/>
              </a:rPr>
              <a:t> a IV- a </a:t>
            </a:r>
            <a:r>
              <a:rPr lang="en-US" sz="2000" dirty="0" err="1" smtClean="0">
                <a:solidFill>
                  <a:srgbClr val="002060"/>
                </a:solidFill>
                <a:latin typeface="Arial" pitchFamily="34" charset="0"/>
                <a:cs typeface="Arial" pitchFamily="34" charset="0"/>
              </a:rPr>
              <a:t>A</a:t>
            </a:r>
            <a:r>
              <a:rPr lang="en-US" sz="2000" dirty="0" smtClean="0">
                <a:solidFill>
                  <a:srgbClr val="002060"/>
                </a:solidFill>
                <a:latin typeface="Arial" pitchFamily="34" charset="0"/>
                <a:cs typeface="Arial" pitchFamily="34" charset="0"/>
              </a:rPr>
              <a:t>,  prof. </a:t>
            </a:r>
            <a:r>
              <a:rPr lang="en-US" sz="2000" dirty="0" err="1" smtClean="0">
                <a:solidFill>
                  <a:srgbClr val="002060"/>
                </a:solidFill>
                <a:latin typeface="Arial" pitchFamily="34" charset="0"/>
                <a:cs typeface="Arial" pitchFamily="34" charset="0"/>
              </a:rPr>
              <a:t>pentru</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err="1" smtClean="0">
                <a:solidFill>
                  <a:srgbClr val="002060"/>
                </a:solidFill>
                <a:latin typeface="Arial" pitchFamily="34" charset="0"/>
                <a:cs typeface="Arial" pitchFamily="34" charset="0"/>
              </a:rPr>
              <a:t>nv</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primar</a:t>
            </a:r>
            <a:r>
              <a:rPr lang="en-US" sz="2000" dirty="0" smtClean="0">
                <a:solidFill>
                  <a:srgbClr val="002060"/>
                </a:solidFill>
                <a:latin typeface="Arial" pitchFamily="34" charset="0"/>
                <a:cs typeface="Arial" pitchFamily="34" charset="0"/>
              </a:rPr>
              <a:t>, Neagu </a:t>
            </a:r>
            <a:r>
              <a:rPr lang="en-US" sz="2000" dirty="0" err="1" smtClean="0">
                <a:solidFill>
                  <a:srgbClr val="002060"/>
                </a:solidFill>
                <a:latin typeface="Arial" pitchFamily="34" charset="0"/>
                <a:cs typeface="Arial" pitchFamily="34" charset="0"/>
              </a:rPr>
              <a:t>Mihaela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Potecaru</a:t>
            </a:r>
            <a:r>
              <a:rPr lang="en-US" sz="2000" dirty="0" smtClean="0">
                <a:solidFill>
                  <a:srgbClr val="002060"/>
                </a:solidFill>
                <a:latin typeface="Arial" pitchFamily="34" charset="0"/>
                <a:cs typeface="Arial" pitchFamily="34" charset="0"/>
              </a:rPr>
              <a:t> Cristina Maria </a:t>
            </a:r>
            <a:r>
              <a:rPr lang="en-US" sz="2000" dirty="0" err="1" smtClean="0">
                <a:solidFill>
                  <a:srgbClr val="002060"/>
                </a:solidFill>
                <a:latin typeface="Arial" pitchFamily="34" charset="0"/>
                <a:cs typeface="Arial" pitchFamily="34" charset="0"/>
              </a:rPr>
              <a:t>si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Dinu</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Ș</a:t>
            </a:r>
            <a:r>
              <a:rPr lang="en-US" sz="2000" dirty="0" err="1" smtClean="0">
                <a:solidFill>
                  <a:srgbClr val="002060"/>
                </a:solidFill>
                <a:latin typeface="Arial" pitchFamily="34" charset="0"/>
                <a:cs typeface="Arial" pitchFamily="34" charset="0"/>
              </a:rPr>
              <a:t>tefania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Andreea-eleve</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smtClean="0">
                <a:solidFill>
                  <a:srgbClr val="002060"/>
                </a:solidFill>
                <a:latin typeface="Arial" pitchFamily="34" charset="0"/>
                <a:cs typeface="Arial" pitchFamily="34" charset="0"/>
              </a:rPr>
              <a:t>n </a:t>
            </a:r>
            <a:r>
              <a:rPr lang="en-US" sz="2000" dirty="0" err="1" smtClean="0">
                <a:solidFill>
                  <a:srgbClr val="002060"/>
                </a:solidFill>
                <a:latin typeface="Arial" pitchFamily="34" charset="0"/>
                <a:cs typeface="Arial" pitchFamily="34" charset="0"/>
              </a:rPr>
              <a:t>clasa</a:t>
            </a:r>
            <a:r>
              <a:rPr lang="en-US" sz="2000" dirty="0" smtClean="0">
                <a:solidFill>
                  <a:srgbClr val="002060"/>
                </a:solidFill>
                <a:latin typeface="Arial" pitchFamily="34" charset="0"/>
                <a:cs typeface="Arial" pitchFamily="34" charset="0"/>
              </a:rPr>
              <a:t> a XI-a A, </a:t>
            </a:r>
            <a:r>
              <a:rPr lang="en-US" sz="2000" dirty="0" err="1" smtClean="0">
                <a:solidFill>
                  <a:srgbClr val="002060"/>
                </a:solidFill>
                <a:latin typeface="Arial" pitchFamily="34" charset="0"/>
                <a:cs typeface="Arial" pitchFamily="34" charset="0"/>
              </a:rPr>
              <a:t>profil</a:t>
            </a:r>
            <a:r>
              <a:rPr lang="en-US" sz="2000" dirty="0" smtClean="0">
                <a:solidFill>
                  <a:srgbClr val="002060"/>
                </a:solidFill>
                <a:latin typeface="Arial" pitchFamily="34" charset="0"/>
                <a:cs typeface="Arial" pitchFamily="34" charset="0"/>
              </a:rPr>
              <a:t>  pedagogic, </a:t>
            </a:r>
            <a:r>
              <a:rPr lang="en-US" sz="2000" dirty="0" err="1" smtClean="0">
                <a:solidFill>
                  <a:srgbClr val="002060"/>
                </a:solidFill>
                <a:latin typeface="Arial" pitchFamily="34" charset="0"/>
                <a:cs typeface="Arial" pitchFamily="34" charset="0"/>
              </a:rPr>
              <a:t>specializarea</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err="1" smtClean="0">
                <a:solidFill>
                  <a:srgbClr val="002060"/>
                </a:solidFill>
                <a:latin typeface="Arial" pitchFamily="34" charset="0"/>
                <a:cs typeface="Arial" pitchFamily="34" charset="0"/>
              </a:rPr>
              <a:t>nv</a:t>
            </a:r>
            <a:r>
              <a:rPr lang="ro-RO" sz="2000" dirty="0" smtClean="0">
                <a:solidFill>
                  <a:srgbClr val="002060"/>
                </a:solidFill>
                <a:latin typeface="Arial" pitchFamily="34" charset="0"/>
                <a:cs typeface="Arial" pitchFamily="34" charset="0"/>
              </a:rPr>
              <a:t>ățăt</a:t>
            </a:r>
            <a:r>
              <a:rPr lang="en-US" sz="2000" dirty="0" smtClean="0">
                <a:solidFill>
                  <a:srgbClr val="002060"/>
                </a:solidFill>
                <a:latin typeface="Arial" pitchFamily="34" charset="0"/>
                <a:cs typeface="Arial" pitchFamily="34" charset="0"/>
              </a:rPr>
              <a:t>or-</a:t>
            </a:r>
            <a:r>
              <a:rPr lang="en-US" sz="2000" dirty="0" err="1" smtClean="0">
                <a:solidFill>
                  <a:srgbClr val="002060"/>
                </a:solidFill>
                <a:latin typeface="Arial" pitchFamily="34" charset="0"/>
                <a:cs typeface="Arial" pitchFamily="34" charset="0"/>
              </a:rPr>
              <a:t>educatoare</a:t>
            </a:r>
            <a:r>
              <a:rPr lang="en-US" sz="2000" dirty="0" smtClean="0">
                <a:solidFill>
                  <a:srgbClr val="002060"/>
                </a:solidFill>
                <a:latin typeface="Arial" pitchFamily="34" charset="0"/>
                <a:cs typeface="Arial" pitchFamily="34" charset="0"/>
              </a:rPr>
              <a:t>.</a:t>
            </a:r>
          </a:p>
          <a:p>
            <a:pPr marL="45720" indent="0" algn="just">
              <a:buNone/>
            </a:pPr>
            <a:r>
              <a:rPr lang="en-US" sz="2000" b="1" dirty="0" err="1" smtClean="0">
                <a:solidFill>
                  <a:srgbClr val="002060"/>
                </a:solidFill>
                <a:latin typeface="Arial" pitchFamily="34" charset="0"/>
                <a:cs typeface="Arial" pitchFamily="34" charset="0"/>
              </a:rPr>
              <a:t>Parteneri</a:t>
            </a:r>
            <a:r>
              <a:rPr lang="en-US" sz="2000" b="1" dirty="0" smtClean="0">
                <a:solidFill>
                  <a:srgbClr val="002060"/>
                </a:solidFill>
                <a:latin typeface="Arial" pitchFamily="34" charset="0"/>
                <a:cs typeface="Arial" pitchFamily="34" charset="0"/>
              </a:rPr>
              <a:t>:</a:t>
            </a:r>
            <a:r>
              <a:rPr lang="ro-RO" sz="2000" b="1"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elevii practicanți de la clasa de învățători - educatoare</a:t>
            </a:r>
            <a:endParaRPr lang="en-US" sz="2000" dirty="0" smtClean="0">
              <a:solidFill>
                <a:srgbClr val="002060"/>
              </a:solidFill>
              <a:latin typeface="Arial" pitchFamily="34" charset="0"/>
              <a:cs typeface="Arial" pitchFamily="34" charset="0"/>
            </a:endParaRPr>
          </a:p>
        </p:txBody>
      </p:sp>
      <p:pic>
        <p:nvPicPr>
          <p:cNvPr id="3" name="Picture 2" descr="C:\Users\User01\Desktop\euro.jpg"/>
          <p:cNvPicPr/>
          <p:nvPr/>
        </p:nvPicPr>
        <p:blipFill>
          <a:blip r:embed="rId2" cstate="print"/>
          <a:srcRect/>
          <a:stretch>
            <a:fillRect/>
          </a:stretch>
        </p:blipFill>
        <p:spPr bwMode="auto">
          <a:xfrm>
            <a:off x="19508" y="5991225"/>
            <a:ext cx="971600" cy="866775"/>
          </a:xfrm>
          <a:prstGeom prst="rect">
            <a:avLst/>
          </a:prstGeom>
          <a:noFill/>
          <a:ln w="9525">
            <a:noFill/>
            <a:miter lim="800000"/>
            <a:headEnd/>
            <a:tailEnd/>
          </a:ln>
        </p:spPr>
      </p:pic>
      <p:pic>
        <p:nvPicPr>
          <p:cNvPr id="4" name="Picture 3" descr="C:\Users\User01\Desktop\1_leu.jpg"/>
          <p:cNvPicPr/>
          <p:nvPr/>
        </p:nvPicPr>
        <p:blipFill>
          <a:blip r:embed="rId3" cstate="print"/>
          <a:srcRect/>
          <a:stretch>
            <a:fillRect/>
          </a:stretch>
        </p:blipFill>
        <p:spPr bwMode="auto">
          <a:xfrm>
            <a:off x="8256897" y="6067425"/>
            <a:ext cx="971600" cy="790575"/>
          </a:xfrm>
          <a:prstGeom prst="rect">
            <a:avLst/>
          </a:prstGeom>
          <a:noFill/>
          <a:ln w="9525">
            <a:noFill/>
            <a:miter lim="800000"/>
            <a:headEnd/>
            <a:tailEnd/>
          </a:ln>
        </p:spPr>
      </p:pic>
      <p:sp>
        <p:nvSpPr>
          <p:cNvPr id="5" name="Title 1"/>
          <p:cNvSpPr>
            <a:spLocks noGrp="1"/>
          </p:cNvSpPr>
          <p:nvPr>
            <p:ph type="title"/>
          </p:nvPr>
        </p:nvSpPr>
        <p:spPr>
          <a:xfrm>
            <a:off x="755576" y="0"/>
            <a:ext cx="7772400" cy="720080"/>
          </a:xfrm>
        </p:spPr>
        <p:style>
          <a:lnRef idx="1">
            <a:schemeClr val="accent1"/>
          </a:lnRef>
          <a:fillRef idx="3">
            <a:schemeClr val="accent1"/>
          </a:fillRef>
          <a:effectRef idx="2">
            <a:schemeClr val="accent1"/>
          </a:effectRef>
          <a:fontRef idx="minor">
            <a:schemeClr val="lt1"/>
          </a:fontRef>
        </p:style>
        <p:txBody>
          <a:bodyPr/>
          <a:lstStyle/>
          <a:p>
            <a:pPr marL="0" indent="0" algn="l">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ACTIVITĂȚI</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6" name="Picture 5" descr="C:\Users\User01\Desktop\Cutia cu surpize\IMG_20160325_102126.jpg"/>
          <p:cNvPicPr/>
          <p:nvPr/>
        </p:nvPicPr>
        <p:blipFill>
          <a:blip r:embed="rId4" cstate="print"/>
          <a:srcRect/>
          <a:stretch>
            <a:fillRect/>
          </a:stretch>
        </p:blipFill>
        <p:spPr bwMode="auto">
          <a:xfrm rot="20477022">
            <a:off x="4735447" y="636780"/>
            <a:ext cx="3156614" cy="22053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descr="C:\Users\User01\Desktop\Cutia cu surpize\IMG_20160325_105410.jpg"/>
          <p:cNvPicPr/>
          <p:nvPr/>
        </p:nvPicPr>
        <p:blipFill>
          <a:blip r:embed="rId5" cstate="print"/>
          <a:srcRect/>
          <a:stretch>
            <a:fillRect/>
          </a:stretch>
        </p:blipFill>
        <p:spPr bwMode="auto">
          <a:xfrm rot="687872">
            <a:off x="5164743" y="2618850"/>
            <a:ext cx="2919928" cy="20261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C:\Users\User01\Desktop\Cutia cu surpize\IMG_20160325_102229.jpg"/>
          <p:cNvPicPr/>
          <p:nvPr/>
        </p:nvPicPr>
        <p:blipFill>
          <a:blip r:embed="rId6" cstate="print"/>
          <a:srcRect/>
          <a:stretch>
            <a:fillRect/>
          </a:stretch>
        </p:blipFill>
        <p:spPr bwMode="auto">
          <a:xfrm rot="20938417">
            <a:off x="4823990" y="4595102"/>
            <a:ext cx="3238995" cy="1968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01\Desktop\Cutia cu surpize\IMG_20160325_102154.jpg"/>
          <p:cNvPicPr/>
          <p:nvPr/>
        </p:nvPicPr>
        <p:blipFill>
          <a:blip r:embed="rId2" cstate="print"/>
          <a:srcRect/>
          <a:stretch>
            <a:fillRect/>
          </a:stretch>
        </p:blipFill>
        <p:spPr bwMode="auto">
          <a:xfrm>
            <a:off x="5217483" y="29718"/>
            <a:ext cx="1877385" cy="2031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Users\User01\Desktop\Cutia cu surpize\IMG_20160325_103703.jpg"/>
          <p:cNvPicPr/>
          <p:nvPr/>
        </p:nvPicPr>
        <p:blipFill>
          <a:blip r:embed="rId3" cstate="print"/>
          <a:srcRect/>
          <a:stretch>
            <a:fillRect/>
          </a:stretch>
        </p:blipFill>
        <p:spPr bwMode="auto">
          <a:xfrm>
            <a:off x="7094868" y="29277"/>
            <a:ext cx="2049131" cy="2031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User01\Desktop\Cutia cu surpize\IMG_20160325_102903.jpg"/>
          <p:cNvPicPr/>
          <p:nvPr/>
        </p:nvPicPr>
        <p:blipFill>
          <a:blip r:embed="rId4" cstate="print"/>
          <a:srcRect/>
          <a:stretch>
            <a:fillRect/>
          </a:stretch>
        </p:blipFill>
        <p:spPr bwMode="auto">
          <a:xfrm>
            <a:off x="5231866" y="2060848"/>
            <a:ext cx="1863002" cy="210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Users\User01\Desktop\Cutia cu surpize\IMG_20160325_104139.jpg"/>
          <p:cNvPicPr/>
          <p:nvPr/>
        </p:nvPicPr>
        <p:blipFill>
          <a:blip r:embed="rId5" cstate="print"/>
          <a:srcRect/>
          <a:stretch>
            <a:fillRect/>
          </a:stretch>
        </p:blipFill>
        <p:spPr bwMode="auto">
          <a:xfrm>
            <a:off x="5231865" y="4160997"/>
            <a:ext cx="1854331" cy="1936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Users\User01\Desktop\Cutia cu surpize\IMG_20160325_105348.jpg"/>
          <p:cNvPicPr/>
          <p:nvPr/>
        </p:nvPicPr>
        <p:blipFill>
          <a:blip r:embed="rId6" cstate="print"/>
          <a:srcRect/>
          <a:stretch>
            <a:fillRect/>
          </a:stretch>
        </p:blipFill>
        <p:spPr bwMode="auto">
          <a:xfrm>
            <a:off x="7063830" y="2060847"/>
            <a:ext cx="2057802" cy="210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Users\User01\Desktop\euro.jpg"/>
          <p:cNvPicPr/>
          <p:nvPr/>
        </p:nvPicPr>
        <p:blipFill>
          <a:blip r:embed="rId7" cstate="print"/>
          <a:srcRect/>
          <a:stretch>
            <a:fillRect/>
          </a:stretch>
        </p:blipFill>
        <p:spPr bwMode="auto">
          <a:xfrm>
            <a:off x="0" y="5949992"/>
            <a:ext cx="857250" cy="866775"/>
          </a:xfrm>
          <a:prstGeom prst="rect">
            <a:avLst/>
          </a:prstGeom>
          <a:noFill/>
          <a:ln w="9525">
            <a:noFill/>
            <a:miter lim="800000"/>
            <a:headEnd/>
            <a:tailEnd/>
          </a:ln>
        </p:spPr>
      </p:pic>
      <p:pic>
        <p:nvPicPr>
          <p:cNvPr id="14" name="Picture 13" descr="C:\Users\User01\Desktop\1_leu.jpg"/>
          <p:cNvPicPr/>
          <p:nvPr/>
        </p:nvPicPr>
        <p:blipFill>
          <a:blip r:embed="rId8" cstate="print"/>
          <a:srcRect/>
          <a:stretch>
            <a:fillRect/>
          </a:stretch>
        </p:blipFill>
        <p:spPr bwMode="auto">
          <a:xfrm>
            <a:off x="8100392" y="6067425"/>
            <a:ext cx="1043608" cy="790575"/>
          </a:xfrm>
          <a:prstGeom prst="rect">
            <a:avLst/>
          </a:prstGeom>
          <a:noFill/>
          <a:ln w="9525">
            <a:noFill/>
            <a:miter lim="800000"/>
            <a:headEnd/>
            <a:tailEnd/>
          </a:ln>
        </p:spPr>
      </p:pic>
      <p:sp>
        <p:nvSpPr>
          <p:cNvPr id="3" name="Rectangle 2"/>
          <p:cNvSpPr/>
          <p:nvPr/>
        </p:nvSpPr>
        <p:spPr>
          <a:xfrm>
            <a:off x="23330" y="29718"/>
            <a:ext cx="5141240" cy="6740307"/>
          </a:xfrm>
          <a:prstGeom prst="rect">
            <a:avLst/>
          </a:prstGeom>
        </p:spPr>
        <p:txBody>
          <a:bodyPr wrap="square">
            <a:spAutoFit/>
          </a:bodyPr>
          <a:lstStyle/>
          <a:p>
            <a:r>
              <a:rPr lang="en-US" b="1" dirty="0" err="1">
                <a:solidFill>
                  <a:srgbClr val="002060"/>
                </a:solidFill>
                <a:latin typeface="Arial" pitchFamily="34" charset="0"/>
                <a:cs typeface="Arial" pitchFamily="34" charset="0"/>
              </a:rPr>
              <a:t>Descrierea</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activit</a:t>
            </a:r>
            <a:r>
              <a:rPr lang="ro-RO" b="1" dirty="0">
                <a:solidFill>
                  <a:srgbClr val="002060"/>
                </a:solidFill>
                <a:latin typeface="Arial" pitchFamily="34" charset="0"/>
                <a:cs typeface="Arial" pitchFamily="34" charset="0"/>
              </a:rPr>
              <a:t>ăț</a:t>
            </a:r>
            <a:r>
              <a:rPr lang="en-US" b="1" dirty="0">
                <a:solidFill>
                  <a:srgbClr val="002060"/>
                </a:solidFill>
                <a:latin typeface="Arial" pitchFamily="34" charset="0"/>
                <a:cs typeface="Arial" pitchFamily="34" charset="0"/>
              </a:rPr>
              <a:t>ii:</a:t>
            </a:r>
          </a:p>
          <a:p>
            <a:pPr algn="just">
              <a:buNone/>
            </a:pPr>
            <a:r>
              <a:rPr lang="ro-RO"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Elevii</a:t>
            </a:r>
            <a:r>
              <a:rPr lang="en-US" dirty="0" smtClean="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au </a:t>
            </a:r>
            <a:r>
              <a:rPr lang="en-US" dirty="0" err="1">
                <a:solidFill>
                  <a:srgbClr val="002060"/>
                </a:solidFill>
                <a:latin typeface="Arial" pitchFamily="34" charset="0"/>
                <a:cs typeface="Arial" pitchFamily="34" charset="0"/>
              </a:rPr>
              <a:t>fost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anun</a:t>
            </a:r>
            <a:r>
              <a:rPr lang="ro-RO" dirty="0">
                <a:solidFill>
                  <a:srgbClr val="002060"/>
                </a:solidFill>
                <a:latin typeface="Arial" pitchFamily="34" charset="0"/>
                <a:cs typeface="Arial" pitchFamily="34" charset="0"/>
              </a:rPr>
              <a:t>ț</a:t>
            </a:r>
            <a:r>
              <a:rPr lang="en-US" dirty="0">
                <a:solidFill>
                  <a:srgbClr val="002060"/>
                </a:solidFill>
                <a:latin typeface="Arial" pitchFamily="34" charset="0"/>
                <a:cs typeface="Arial" pitchFamily="34" charset="0"/>
              </a:rPr>
              <a:t>a</a:t>
            </a:r>
            <a:r>
              <a:rPr lang="ro-RO" dirty="0">
                <a:solidFill>
                  <a:srgbClr val="002060"/>
                </a:solidFill>
                <a:latin typeface="Arial" pitchFamily="34" charset="0"/>
                <a:cs typeface="Arial" pitchFamily="34" charset="0"/>
              </a:rPr>
              <a:t>ț</a:t>
            </a:r>
            <a:r>
              <a:rPr lang="en-US" dirty="0">
                <a:solidFill>
                  <a:srgbClr val="002060"/>
                </a:solidFill>
                <a:latin typeface="Arial" pitchFamily="34" charset="0"/>
                <a:cs typeface="Arial" pitchFamily="34" charset="0"/>
              </a:rPr>
              <a:t>i s</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aduc</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fiecare</a:t>
            </a:r>
            <a:r>
              <a:rPr lang="en-US" dirty="0">
                <a:solidFill>
                  <a:srgbClr val="002060"/>
                </a:solidFill>
                <a:latin typeface="Arial" pitchFamily="34" charset="0"/>
                <a:cs typeface="Arial" pitchFamily="34" charset="0"/>
              </a:rPr>
              <a:t> c</a:t>
            </a:r>
            <a:r>
              <a:rPr lang="ro-RO" dirty="0">
                <a:solidFill>
                  <a:srgbClr val="002060"/>
                </a:solidFill>
                <a:latin typeface="Arial" pitchFamily="34" charset="0"/>
                <a:cs typeface="Arial" pitchFamily="34" charset="0"/>
              </a:rPr>
              <a:t>â</a:t>
            </a:r>
            <a:r>
              <a:rPr lang="en-US" dirty="0" err="1">
                <a:solidFill>
                  <a:srgbClr val="002060"/>
                </a:solidFill>
                <a:latin typeface="Arial" pitchFamily="34" charset="0"/>
                <a:cs typeface="Arial" pitchFamily="34" charset="0"/>
              </a:rPr>
              <a:t>te</a:t>
            </a:r>
            <a:r>
              <a:rPr lang="en-US" dirty="0">
                <a:solidFill>
                  <a:srgbClr val="002060"/>
                </a:solidFill>
                <a:latin typeface="Arial" pitchFamily="34" charset="0"/>
                <a:cs typeface="Arial" pitchFamily="34" charset="0"/>
              </a:rPr>
              <a:t> un </a:t>
            </a:r>
            <a:r>
              <a:rPr lang="en-US" dirty="0" err="1">
                <a:solidFill>
                  <a:srgbClr val="002060"/>
                </a:solidFill>
                <a:latin typeface="Arial" pitchFamily="34" charset="0"/>
                <a:cs typeface="Arial" pitchFamily="34" charset="0"/>
              </a:rPr>
              <a:t>obiect</a:t>
            </a:r>
            <a:r>
              <a:rPr lang="en-US" dirty="0">
                <a:solidFill>
                  <a:srgbClr val="002060"/>
                </a:solidFill>
                <a:latin typeface="Arial" pitchFamily="34" charset="0"/>
                <a:cs typeface="Arial" pitchFamily="34" charset="0"/>
              </a:rPr>
              <a:t>, care </a:t>
            </a:r>
            <a:r>
              <a:rPr lang="en-US" dirty="0" err="1">
                <a:solidFill>
                  <a:srgbClr val="002060"/>
                </a:solidFill>
                <a:latin typeface="Arial" pitchFamily="34" charset="0"/>
                <a:cs typeface="Arial" pitchFamily="34" charset="0"/>
              </a:rPr>
              <a:t>va</a:t>
            </a:r>
            <a:r>
              <a:rPr lang="en-US" dirty="0">
                <a:solidFill>
                  <a:srgbClr val="002060"/>
                </a:solidFill>
                <a:latin typeface="Arial" pitchFamily="34" charset="0"/>
                <a:cs typeface="Arial" pitchFamily="34" charset="0"/>
              </a:rPr>
              <a:t> fi a</a:t>
            </a:r>
            <a:r>
              <a:rPr lang="ro-RO" dirty="0">
                <a:solidFill>
                  <a:srgbClr val="002060"/>
                </a:solidFill>
                <a:latin typeface="Arial" pitchFamily="34" charset="0"/>
                <a:cs typeface="Arial" pitchFamily="34" charset="0"/>
              </a:rPr>
              <a:t>ș</a:t>
            </a:r>
            <a:r>
              <a:rPr lang="en-US" dirty="0" err="1">
                <a:solidFill>
                  <a:srgbClr val="002060"/>
                </a:solidFill>
                <a:latin typeface="Arial" pitchFamily="34" charset="0"/>
                <a:cs typeface="Arial" pitchFamily="34" charset="0"/>
              </a:rPr>
              <a:t>ezat</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a:solidFill>
                  <a:srgbClr val="002060"/>
                </a:solidFill>
                <a:latin typeface="Arial" pitchFamily="34" charset="0"/>
                <a:cs typeface="Arial" pitchFamily="34" charset="0"/>
              </a:rPr>
              <a:t>n </a:t>
            </a:r>
            <a:r>
              <a:rPr lang="en-US" dirty="0" smtClean="0">
                <a:solidFill>
                  <a:srgbClr val="002060"/>
                </a:solidFill>
                <a:latin typeface="Arial" pitchFamily="34" charset="0"/>
                <a:cs typeface="Arial" pitchFamily="34" charset="0"/>
              </a:rPr>
              <a:t>“</a:t>
            </a:r>
            <a:r>
              <a:rPr lang="en-US" dirty="0" err="1" smtClean="0">
                <a:solidFill>
                  <a:srgbClr val="002060"/>
                </a:solidFill>
                <a:latin typeface="Arial" pitchFamily="34" charset="0"/>
                <a:cs typeface="Arial" pitchFamily="34" charset="0"/>
              </a:rPr>
              <a:t>Cutia</a:t>
            </a:r>
            <a:r>
              <a:rPr lang="en-US" dirty="0" smtClean="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cu </a:t>
            </a:r>
            <a:r>
              <a:rPr lang="en-US" dirty="0" err="1">
                <a:solidFill>
                  <a:srgbClr val="002060"/>
                </a:solidFill>
                <a:latin typeface="Arial" pitchFamily="34" charset="0"/>
                <a:cs typeface="Arial" pitchFamily="34" charset="0"/>
              </a:rPr>
              <a:t>surprize</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err="1">
                <a:solidFill>
                  <a:srgbClr val="002060"/>
                </a:solidFill>
                <a:latin typeface="Arial" pitchFamily="34" charset="0"/>
                <a:cs typeface="Arial" pitchFamily="34" charset="0"/>
              </a:rPr>
              <a:t>nainte</a:t>
            </a:r>
            <a:r>
              <a:rPr lang="en-US" dirty="0">
                <a:solidFill>
                  <a:srgbClr val="002060"/>
                </a:solidFill>
                <a:latin typeface="Arial" pitchFamily="34" charset="0"/>
                <a:cs typeface="Arial" pitchFamily="34" charset="0"/>
              </a:rPr>
              <a:t> de </a:t>
            </a:r>
            <a:r>
              <a:rPr lang="en-US" dirty="0" err="1">
                <a:solidFill>
                  <a:srgbClr val="002060"/>
                </a:solidFill>
                <a:latin typeface="Arial" pitchFamily="34" charset="0"/>
                <a:cs typeface="Arial" pitchFamily="34" charset="0"/>
              </a:rPr>
              <a:t>aceasta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obiectelor</a:t>
            </a:r>
            <a:r>
              <a:rPr lang="en-US" dirty="0">
                <a:solidFill>
                  <a:srgbClr val="002060"/>
                </a:solidFill>
                <a:latin typeface="Arial" pitchFamily="34" charset="0"/>
                <a:cs typeface="Arial" pitchFamily="34" charset="0"/>
              </a:rPr>
              <a:t> li s-a </a:t>
            </a:r>
            <a:r>
              <a:rPr lang="en-US" dirty="0" err="1">
                <a:solidFill>
                  <a:srgbClr val="002060"/>
                </a:solidFill>
                <a:latin typeface="Arial" pitchFamily="34" charset="0"/>
                <a:cs typeface="Arial" pitchFamily="34" charset="0"/>
              </a:rPr>
              <a:t>stabilit</a:t>
            </a:r>
            <a:r>
              <a:rPr lang="en-US" dirty="0">
                <a:solidFill>
                  <a:srgbClr val="002060"/>
                </a:solidFill>
                <a:latin typeface="Arial" pitchFamily="34" charset="0"/>
                <a:cs typeface="Arial" pitchFamily="34" charset="0"/>
              </a:rPr>
              <a:t> un pre</a:t>
            </a:r>
            <a:r>
              <a:rPr lang="ro-RO" dirty="0">
                <a:solidFill>
                  <a:srgbClr val="002060"/>
                </a:solidFill>
                <a:latin typeface="Arial" pitchFamily="34" charset="0"/>
                <a:cs typeface="Arial" pitchFamily="34" charset="0"/>
              </a:rPr>
              <a:t>ț</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Elevele</a:t>
            </a:r>
            <a:r>
              <a:rPr lang="en-US" dirty="0">
                <a:solidFill>
                  <a:srgbClr val="002060"/>
                </a:solidFill>
                <a:latin typeface="Arial" pitchFamily="34" charset="0"/>
                <a:cs typeface="Arial" pitchFamily="34" charset="0"/>
              </a:rPr>
              <a:t> de la </a:t>
            </a:r>
            <a:r>
              <a:rPr lang="en-US" dirty="0" err="1">
                <a:solidFill>
                  <a:srgbClr val="002060"/>
                </a:solidFill>
                <a:latin typeface="Arial" pitchFamily="34" charset="0"/>
                <a:cs typeface="Arial" pitchFamily="34" charset="0"/>
              </a:rPr>
              <a:t>profil</a:t>
            </a:r>
            <a:r>
              <a:rPr lang="en-US" dirty="0">
                <a:solidFill>
                  <a:srgbClr val="002060"/>
                </a:solidFill>
                <a:latin typeface="Arial" pitchFamily="34" charset="0"/>
                <a:cs typeface="Arial" pitchFamily="34" charset="0"/>
              </a:rPr>
              <a:t> pedagogic au </a:t>
            </a:r>
            <a:r>
              <a:rPr lang="en-US" dirty="0" err="1">
                <a:solidFill>
                  <a:srgbClr val="002060"/>
                </a:solidFill>
                <a:latin typeface="Arial" pitchFamily="34" charset="0"/>
                <a:cs typeface="Arial" pitchFamily="34" charset="0"/>
              </a:rPr>
              <a:t>realizat</a:t>
            </a:r>
            <a:r>
              <a:rPr lang="en-US" dirty="0">
                <a:solidFill>
                  <a:srgbClr val="002060"/>
                </a:solidFill>
                <a:latin typeface="Arial" pitchFamily="34" charset="0"/>
                <a:cs typeface="Arial" pitchFamily="34" charset="0"/>
              </a:rPr>
              <a:t> un </a:t>
            </a:r>
            <a:r>
              <a:rPr lang="en-US" dirty="0" err="1">
                <a:solidFill>
                  <a:srgbClr val="002060"/>
                </a:solidFill>
                <a:latin typeface="Arial" pitchFamily="34" charset="0"/>
                <a:cs typeface="Arial" pitchFamily="34" charset="0"/>
              </a:rPr>
              <a:t>tabel</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a:solidFill>
                  <a:srgbClr val="002060"/>
                </a:solidFill>
                <a:latin typeface="Arial" pitchFamily="34" charset="0"/>
                <a:cs typeface="Arial" pitchFamily="34" charset="0"/>
              </a:rPr>
              <a:t>n care au </a:t>
            </a:r>
            <a:r>
              <a:rPr lang="en-US" dirty="0" err="1">
                <a:solidFill>
                  <a:srgbClr val="002060"/>
                </a:solidFill>
                <a:latin typeface="Arial" pitchFamily="34" charset="0"/>
                <a:cs typeface="Arial" pitchFamily="34" charset="0"/>
              </a:rPr>
              <a:t>fost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trecute</a:t>
            </a:r>
            <a:r>
              <a:rPr lang="en-US" dirty="0">
                <a:solidFill>
                  <a:srgbClr val="002060"/>
                </a:solidFill>
                <a:latin typeface="Arial" pitchFamily="34" charset="0"/>
                <a:cs typeface="Arial" pitchFamily="34" charset="0"/>
              </a:rPr>
              <a:t> pre</a:t>
            </a:r>
            <a:r>
              <a:rPr lang="ro-RO" dirty="0">
                <a:solidFill>
                  <a:srgbClr val="002060"/>
                </a:solidFill>
                <a:latin typeface="Arial" pitchFamily="34" charset="0"/>
                <a:cs typeface="Arial" pitchFamily="34" charset="0"/>
              </a:rPr>
              <a:t>ț</a:t>
            </a:r>
            <a:r>
              <a:rPr lang="en-US" dirty="0" err="1">
                <a:solidFill>
                  <a:srgbClr val="002060"/>
                </a:solidFill>
                <a:latin typeface="Arial" pitchFamily="34" charset="0"/>
                <a:cs typeface="Arial" pitchFamily="34" charset="0"/>
              </a:rPr>
              <a:t>urile</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ș</a:t>
            </a:r>
            <a:r>
              <a:rPr lang="en-US" dirty="0">
                <a:solidFill>
                  <a:srgbClr val="002060"/>
                </a:solidFill>
                <a:latin typeface="Arial" pitchFamily="34" charset="0"/>
                <a:cs typeface="Arial" pitchFamily="34" charset="0"/>
              </a:rPr>
              <a:t>i </a:t>
            </a:r>
            <a:r>
              <a:rPr lang="en-US" dirty="0" err="1">
                <a:solidFill>
                  <a:srgbClr val="002060"/>
                </a:solidFill>
                <a:latin typeface="Arial" pitchFamily="34" charset="0"/>
                <a:cs typeface="Arial" pitchFamily="34" charset="0"/>
              </a:rPr>
              <a:t>numele</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participan</a:t>
            </a:r>
            <a:r>
              <a:rPr lang="ro-RO" dirty="0">
                <a:solidFill>
                  <a:srgbClr val="002060"/>
                </a:solidFill>
                <a:latin typeface="Arial" pitchFamily="34" charset="0"/>
                <a:cs typeface="Arial" pitchFamily="34" charset="0"/>
              </a:rPr>
              <a:t>ți</a:t>
            </a:r>
            <a:r>
              <a:rPr lang="en-US" dirty="0" err="1">
                <a:solidFill>
                  <a:srgbClr val="002060"/>
                </a:solidFill>
                <a:latin typeface="Arial" pitchFamily="34" charset="0"/>
                <a:cs typeface="Arial" pitchFamily="34" charset="0"/>
              </a:rPr>
              <a:t>lor</a:t>
            </a:r>
            <a:r>
              <a:rPr lang="ro-RO" dirty="0">
                <a:solidFill>
                  <a:srgbClr val="002060"/>
                </a:solidFill>
                <a:latin typeface="Arial" pitchFamily="34" charset="0"/>
                <a:cs typeface="Arial" pitchFamily="34" charset="0"/>
              </a:rPr>
              <a:t> la joc</a:t>
            </a:r>
            <a:r>
              <a:rPr lang="en-US" dirty="0">
                <a:solidFill>
                  <a:srgbClr val="002060"/>
                </a:solidFill>
                <a:latin typeface="Arial" pitchFamily="34" charset="0"/>
                <a:cs typeface="Arial" pitchFamily="34" charset="0"/>
              </a:rPr>
              <a:t>.</a:t>
            </a:r>
            <a:r>
              <a:rPr lang="ro-RO"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Toate</a:t>
            </a:r>
            <a:r>
              <a:rPr lang="en-US" dirty="0">
                <a:solidFill>
                  <a:srgbClr val="002060"/>
                </a:solidFill>
                <a:latin typeface="Arial" pitchFamily="34" charset="0"/>
                <a:cs typeface="Arial" pitchFamily="34" charset="0"/>
              </a:rPr>
              <a:t> pre</a:t>
            </a:r>
            <a:r>
              <a:rPr lang="ro-RO" dirty="0">
                <a:solidFill>
                  <a:srgbClr val="002060"/>
                </a:solidFill>
                <a:latin typeface="Arial" pitchFamily="34" charset="0"/>
                <a:cs typeface="Arial" pitchFamily="34" charset="0"/>
              </a:rPr>
              <a:t>ț</a:t>
            </a:r>
            <a:r>
              <a:rPr lang="en-US" dirty="0" err="1">
                <a:solidFill>
                  <a:srgbClr val="002060"/>
                </a:solidFill>
                <a:latin typeface="Arial" pitchFamily="34" charset="0"/>
                <a:cs typeface="Arial" pitchFamily="34" charset="0"/>
              </a:rPr>
              <a:t>urile</a:t>
            </a:r>
            <a:r>
              <a:rPr lang="en-US" dirty="0">
                <a:solidFill>
                  <a:srgbClr val="002060"/>
                </a:solidFill>
                <a:latin typeface="Arial" pitchFamily="34" charset="0"/>
                <a:cs typeface="Arial" pitchFamily="34" charset="0"/>
              </a:rPr>
              <a:t> au </a:t>
            </a:r>
            <a:r>
              <a:rPr lang="en-US" dirty="0" err="1">
                <a:solidFill>
                  <a:srgbClr val="002060"/>
                </a:solidFill>
                <a:latin typeface="Arial" pitchFamily="34" charset="0"/>
                <a:cs typeface="Arial" pitchFamily="34" charset="0"/>
              </a:rPr>
              <a:t>fost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diferite</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ș</a:t>
            </a:r>
            <a:r>
              <a:rPr lang="en-US" dirty="0">
                <a:solidFill>
                  <a:srgbClr val="002060"/>
                </a:solidFill>
                <a:latin typeface="Arial" pitchFamily="34" charset="0"/>
                <a:cs typeface="Arial" pitchFamily="34" charset="0"/>
              </a:rPr>
              <a:t>i  </a:t>
            </a:r>
            <a:r>
              <a:rPr lang="en-US" dirty="0" err="1">
                <a:solidFill>
                  <a:srgbClr val="002060"/>
                </a:solidFill>
                <a:latin typeface="Arial" pitchFamily="34" charset="0"/>
                <a:cs typeface="Arial" pitchFamily="34" charset="0"/>
              </a:rPr>
              <a:t>fiecare</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a:t>
            </a:r>
            <a:r>
              <a:rPr lang="en-US" dirty="0">
                <a:solidFill>
                  <a:srgbClr val="002060"/>
                </a:solidFill>
                <a:latin typeface="Arial" pitchFamily="34" charset="0"/>
                <a:cs typeface="Arial" pitchFamily="34" charset="0"/>
              </a:rPr>
              <a:t> a ales </a:t>
            </a:r>
            <a:r>
              <a:rPr lang="en-US" dirty="0" err="1">
                <a:solidFill>
                  <a:srgbClr val="002060"/>
                </a:solidFill>
                <a:latin typeface="Arial" pitchFamily="34" charset="0"/>
                <a:cs typeface="Arial" pitchFamily="34" charset="0"/>
              </a:rPr>
              <a:t>obiectul</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a:solidFill>
                  <a:srgbClr val="002060"/>
                </a:solidFill>
                <a:latin typeface="Arial" pitchFamily="34" charset="0"/>
                <a:cs typeface="Arial" pitchFamily="34" charset="0"/>
              </a:rPr>
              <a:t>n </a:t>
            </a:r>
            <a:r>
              <a:rPr lang="en-US" dirty="0" err="1">
                <a:solidFill>
                  <a:srgbClr val="002060"/>
                </a:solidFill>
                <a:latin typeface="Arial" pitchFamily="34" charset="0"/>
                <a:cs typeface="Arial" pitchFamily="34" charset="0"/>
              </a:rPr>
              <a:t>func</a:t>
            </a:r>
            <a:r>
              <a:rPr lang="ro-RO" dirty="0">
                <a:solidFill>
                  <a:srgbClr val="002060"/>
                </a:solidFill>
                <a:latin typeface="Arial" pitchFamily="34" charset="0"/>
                <a:cs typeface="Arial" pitchFamily="34" charset="0"/>
              </a:rPr>
              <a:t>ț</a:t>
            </a:r>
            <a:r>
              <a:rPr lang="en-US" dirty="0" err="1">
                <a:solidFill>
                  <a:srgbClr val="002060"/>
                </a:solidFill>
                <a:latin typeface="Arial" pitchFamily="34" charset="0"/>
                <a:cs typeface="Arial" pitchFamily="34" charset="0"/>
              </a:rPr>
              <a:t>ie</a:t>
            </a:r>
            <a:r>
              <a:rPr lang="en-US" dirty="0">
                <a:solidFill>
                  <a:srgbClr val="002060"/>
                </a:solidFill>
                <a:latin typeface="Arial" pitchFamily="34" charset="0"/>
                <a:cs typeface="Arial" pitchFamily="34" charset="0"/>
              </a:rPr>
              <a:t> de pre</a:t>
            </a:r>
            <a:r>
              <a:rPr lang="ro-RO" dirty="0">
                <a:solidFill>
                  <a:srgbClr val="002060"/>
                </a:solidFill>
                <a:latin typeface="Arial" pitchFamily="34" charset="0"/>
                <a:cs typeface="Arial" pitchFamily="34" charset="0"/>
              </a:rPr>
              <a:t>ț</a:t>
            </a:r>
            <a:r>
              <a:rPr lang="en-US" dirty="0">
                <a:solidFill>
                  <a:srgbClr val="002060"/>
                </a:solidFill>
                <a:latin typeface="Arial" pitchFamily="34" charset="0"/>
                <a:cs typeface="Arial" pitchFamily="34" charset="0"/>
              </a:rPr>
              <a:t>, f</a:t>
            </a:r>
            <a:r>
              <a:rPr lang="ro-RO" dirty="0">
                <a:solidFill>
                  <a:srgbClr val="002060"/>
                </a:solidFill>
                <a:latin typeface="Arial" pitchFamily="34" charset="0"/>
                <a:cs typeface="Arial" pitchFamily="34" charset="0"/>
              </a:rPr>
              <a:t>ără</a:t>
            </a:r>
            <a:r>
              <a:rPr lang="en-US" dirty="0">
                <a:solidFill>
                  <a:srgbClr val="002060"/>
                </a:solidFill>
                <a:latin typeface="Arial" pitchFamily="34" charset="0"/>
                <a:cs typeface="Arial" pitchFamily="34" charset="0"/>
              </a:rPr>
              <a:t> s</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ș</a:t>
            </a:r>
            <a:r>
              <a:rPr lang="en-US" dirty="0">
                <a:solidFill>
                  <a:srgbClr val="002060"/>
                </a:solidFill>
                <a:latin typeface="Arial" pitchFamily="34" charset="0"/>
                <a:cs typeface="Arial" pitchFamily="34" charset="0"/>
              </a:rPr>
              <a:t>tie </a:t>
            </a:r>
            <a:r>
              <a:rPr lang="en-US" dirty="0" err="1">
                <a:solidFill>
                  <a:srgbClr val="002060"/>
                </a:solidFill>
                <a:latin typeface="Arial" pitchFamily="34" charset="0"/>
                <a:cs typeface="Arial" pitchFamily="34" charset="0"/>
              </a:rPr>
              <a:t>ce</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cump</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r</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Pe</a:t>
            </a:r>
            <a:r>
              <a:rPr lang="en-US" dirty="0">
                <a:solidFill>
                  <a:srgbClr val="002060"/>
                </a:solidFill>
                <a:latin typeface="Arial" pitchFamily="34" charset="0"/>
                <a:cs typeface="Arial" pitchFamily="34" charset="0"/>
              </a:rPr>
              <a:t>  r</a:t>
            </a:r>
            <a:r>
              <a:rPr lang="ro-RO" dirty="0">
                <a:solidFill>
                  <a:srgbClr val="002060"/>
                </a:solidFill>
                <a:latin typeface="Arial" pitchFamily="34" charset="0"/>
                <a:cs typeface="Arial" pitchFamily="34" charset="0"/>
              </a:rPr>
              <a:t>â</a:t>
            </a:r>
            <a:r>
              <a:rPr lang="en-US" dirty="0" err="1">
                <a:solidFill>
                  <a:srgbClr val="002060"/>
                </a:solidFill>
                <a:latin typeface="Arial" pitchFamily="34" charset="0"/>
                <a:cs typeface="Arial" pitchFamily="34" charset="0"/>
              </a:rPr>
              <a:t>nd</a:t>
            </a:r>
            <a:r>
              <a:rPr lang="en-US" dirty="0">
                <a:solidFill>
                  <a:srgbClr val="002060"/>
                </a:solidFill>
                <a:latin typeface="Arial" pitchFamily="34" charset="0"/>
                <a:cs typeface="Arial" pitchFamily="34" charset="0"/>
              </a:rPr>
              <a:t>  au </a:t>
            </a:r>
            <a:r>
              <a:rPr lang="en-US" dirty="0" err="1">
                <a:solidFill>
                  <a:srgbClr val="002060"/>
                </a:solidFill>
                <a:latin typeface="Arial" pitchFamily="34" charset="0"/>
                <a:cs typeface="Arial" pitchFamily="34" charset="0"/>
              </a:rPr>
              <a:t>venit</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ș</a:t>
            </a:r>
            <a:r>
              <a:rPr lang="en-US" dirty="0">
                <a:solidFill>
                  <a:srgbClr val="002060"/>
                </a:solidFill>
                <a:latin typeface="Arial" pitchFamily="34" charset="0"/>
                <a:cs typeface="Arial" pitchFamily="34" charset="0"/>
              </a:rPr>
              <a:t>i  au </a:t>
            </a:r>
            <a:r>
              <a:rPr lang="en-US" dirty="0" err="1">
                <a:solidFill>
                  <a:srgbClr val="002060"/>
                </a:solidFill>
                <a:latin typeface="Arial" pitchFamily="34" charset="0"/>
                <a:cs typeface="Arial" pitchFamily="34" charset="0"/>
              </a:rPr>
              <a:t>cump</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rat cu </a:t>
            </a:r>
            <a:r>
              <a:rPr lang="en-US" dirty="0" err="1">
                <a:solidFill>
                  <a:srgbClr val="002060"/>
                </a:solidFill>
                <a:latin typeface="Arial" pitchFamily="34" charset="0"/>
                <a:cs typeface="Arial" pitchFamily="34" charset="0"/>
              </a:rPr>
              <a:t>banii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decupa</a:t>
            </a:r>
            <a:r>
              <a:rPr lang="ro-RO" dirty="0">
                <a:solidFill>
                  <a:srgbClr val="002060"/>
                </a:solidFill>
                <a:latin typeface="Arial" pitchFamily="34" charset="0"/>
                <a:cs typeface="Arial" pitchFamily="34" charset="0"/>
              </a:rPr>
              <a:t>ț</a:t>
            </a:r>
            <a:r>
              <a:rPr lang="en-US" dirty="0">
                <a:solidFill>
                  <a:srgbClr val="002060"/>
                </a:solidFill>
                <a:latin typeface="Arial" pitchFamily="34" charset="0"/>
                <a:cs typeface="Arial" pitchFamily="34" charset="0"/>
              </a:rPr>
              <a:t>i din </a:t>
            </a:r>
            <a:r>
              <a:rPr lang="en-US" dirty="0" err="1">
                <a:solidFill>
                  <a:srgbClr val="002060"/>
                </a:solidFill>
                <a:latin typeface="Arial" pitchFamily="34" charset="0"/>
                <a:cs typeface="Arial" pitchFamily="34" charset="0"/>
              </a:rPr>
              <a:t>caietul</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elevului</a:t>
            </a:r>
            <a:r>
              <a:rPr lang="en-US" dirty="0">
                <a:solidFill>
                  <a:srgbClr val="002060"/>
                </a:solidFill>
                <a:latin typeface="Arial" pitchFamily="34" charset="0"/>
                <a:cs typeface="Arial" pitchFamily="34" charset="0"/>
              </a:rPr>
              <a:t> de la </a:t>
            </a:r>
            <a:r>
              <a:rPr lang="en-US" dirty="0" err="1">
                <a:solidFill>
                  <a:srgbClr val="002060"/>
                </a:solidFill>
                <a:latin typeface="Arial" pitchFamily="34" charset="0"/>
                <a:cs typeface="Arial" pitchFamily="34" charset="0"/>
              </a:rPr>
              <a:t>educa</a:t>
            </a:r>
            <a:r>
              <a:rPr lang="ro-RO" dirty="0">
                <a:solidFill>
                  <a:srgbClr val="002060"/>
                </a:solidFill>
                <a:latin typeface="Arial" pitchFamily="34" charset="0"/>
                <a:cs typeface="Arial" pitchFamily="34" charset="0"/>
              </a:rPr>
              <a:t>ți</a:t>
            </a:r>
            <a:r>
              <a:rPr lang="en-US" dirty="0">
                <a:solidFill>
                  <a:srgbClr val="002060"/>
                </a:solidFill>
                <a:latin typeface="Arial" pitchFamily="34" charset="0"/>
                <a:cs typeface="Arial" pitchFamily="34" charset="0"/>
              </a:rPr>
              <a:t>e </a:t>
            </a:r>
            <a:r>
              <a:rPr lang="en-US" dirty="0" err="1">
                <a:solidFill>
                  <a:srgbClr val="002060"/>
                </a:solidFill>
                <a:latin typeface="Arial" pitchFamily="34" charset="0"/>
                <a:cs typeface="Arial" pitchFamily="34" charset="0"/>
              </a:rPr>
              <a:t>financiar</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Elevii care nu au avut lei,au putut cumpăra cu EURO(1 EURO= 4 LEI</a:t>
            </a:r>
            <a:r>
              <a:rPr lang="ro-RO" dirty="0" smtClean="0">
                <a:solidFill>
                  <a:srgbClr val="002060"/>
                </a:solidFill>
                <a:latin typeface="Arial" pitchFamily="34" charset="0"/>
                <a:cs typeface="Arial" pitchFamily="34" charset="0"/>
              </a:rPr>
              <a:t>).</a:t>
            </a:r>
            <a:r>
              <a:rPr lang="en-US" dirty="0" smtClean="0">
                <a:solidFill>
                  <a:srgbClr val="002060"/>
                </a:solidFill>
                <a:latin typeface="Arial" pitchFamily="34" charset="0"/>
                <a:cs typeface="Arial" pitchFamily="34" charset="0"/>
              </a:rPr>
              <a:t> V</a:t>
            </a:r>
            <a:r>
              <a:rPr lang="ro-RO" dirty="0">
                <a:solidFill>
                  <a:srgbClr val="002060"/>
                </a:solidFill>
                <a:latin typeface="Arial" pitchFamily="34" charset="0"/>
                <a:cs typeface="Arial" pitchFamily="34" charset="0"/>
              </a:rPr>
              <a:t>â</a:t>
            </a:r>
            <a:r>
              <a:rPr lang="en-US" dirty="0" err="1">
                <a:solidFill>
                  <a:srgbClr val="002060"/>
                </a:solidFill>
                <a:latin typeface="Arial" pitchFamily="34" charset="0"/>
                <a:cs typeface="Arial" pitchFamily="34" charset="0"/>
              </a:rPr>
              <a:t>nz</a:t>
            </a:r>
            <a:r>
              <a:rPr lang="ro-RO" dirty="0">
                <a:solidFill>
                  <a:srgbClr val="002060"/>
                </a:solidFill>
                <a:latin typeface="Arial" pitchFamily="34" charset="0"/>
                <a:cs typeface="Arial" pitchFamily="34" charset="0"/>
              </a:rPr>
              <a:t>ă</a:t>
            </a:r>
            <a:r>
              <a:rPr lang="en-US" dirty="0" err="1">
                <a:solidFill>
                  <a:srgbClr val="002060"/>
                </a:solidFill>
                <a:latin typeface="Arial" pitchFamily="34" charset="0"/>
                <a:cs typeface="Arial" pitchFamily="34" charset="0"/>
              </a:rPr>
              <a:t>torii</a:t>
            </a:r>
            <a:r>
              <a:rPr lang="en-US" dirty="0">
                <a:solidFill>
                  <a:srgbClr val="002060"/>
                </a:solidFill>
                <a:latin typeface="Arial" pitchFamily="34" charset="0"/>
                <a:cs typeface="Arial" pitchFamily="34" charset="0"/>
              </a:rPr>
              <a:t>, Andrei Stan </a:t>
            </a:r>
            <a:r>
              <a:rPr lang="ro-RO" dirty="0">
                <a:solidFill>
                  <a:srgbClr val="002060"/>
                </a:solidFill>
                <a:latin typeface="Arial" pitchFamily="34" charset="0"/>
                <a:cs typeface="Arial" pitchFamily="34" charset="0"/>
              </a:rPr>
              <a:t>ș</a:t>
            </a:r>
            <a:r>
              <a:rPr lang="en-US" dirty="0" err="1">
                <a:solidFill>
                  <a:srgbClr val="002060"/>
                </a:solidFill>
                <a:latin typeface="Arial" pitchFamily="34" charset="0"/>
                <a:cs typeface="Arial" pitchFamily="34" charset="0"/>
              </a:rPr>
              <a:t>i</a:t>
            </a:r>
            <a:r>
              <a:rPr lang="en-US" dirty="0">
                <a:solidFill>
                  <a:srgbClr val="002060"/>
                </a:solidFill>
                <a:latin typeface="Arial" pitchFamily="34" charset="0"/>
                <a:cs typeface="Arial" pitchFamily="34" charset="0"/>
              </a:rPr>
              <a:t> </a:t>
            </a:r>
            <a:r>
              <a:rPr lang="ro-RO" dirty="0" smtClean="0">
                <a:solidFill>
                  <a:srgbClr val="002060"/>
                </a:solidFill>
                <a:latin typeface="Arial" pitchFamily="34" charset="0"/>
                <a:cs typeface="Arial" pitchFamily="34" charset="0"/>
              </a:rPr>
              <a:t>Lazăr Ada Maria Monica</a:t>
            </a:r>
            <a:r>
              <a:rPr lang="en-US" dirty="0" smtClean="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s-au</a:t>
            </a:r>
            <a:r>
              <a:rPr lang="ro-RO"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descurcat</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minunat</a:t>
            </a:r>
            <a:r>
              <a:rPr lang="ro-RO" dirty="0">
                <a:solidFill>
                  <a:srgbClr val="002060"/>
                </a:solidFill>
                <a:latin typeface="Arial" pitchFamily="34" charset="0"/>
                <a:cs typeface="Arial" pitchFamily="34" charset="0"/>
              </a:rPr>
              <a:t>. Spre finalul activității, elevii au avut  posibilitatea să faca troc cu ceilalți elevi, în cazul în care și-au dorit </a:t>
            </a:r>
            <a:r>
              <a:rPr lang="ro-RO" dirty="0" smtClean="0">
                <a:solidFill>
                  <a:srgbClr val="002060"/>
                </a:solidFill>
                <a:latin typeface="Arial" pitchFamily="34" charset="0"/>
                <a:cs typeface="Arial" pitchFamily="34" charset="0"/>
              </a:rPr>
              <a:t>altceva</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Elevii</a:t>
            </a:r>
            <a:r>
              <a:rPr lang="en-US" dirty="0" smtClean="0">
                <a:solidFill>
                  <a:srgbClr val="002060"/>
                </a:solidFill>
                <a:latin typeface="Arial" pitchFamily="34" charset="0"/>
                <a:cs typeface="Arial" pitchFamily="34" charset="0"/>
              </a:rPr>
              <a:t> </a:t>
            </a:r>
            <a:r>
              <a:rPr lang="en-US" dirty="0">
                <a:solidFill>
                  <a:srgbClr val="002060"/>
                </a:solidFill>
                <a:latin typeface="Arial" pitchFamily="34" charset="0"/>
                <a:cs typeface="Arial" pitchFamily="34" charset="0"/>
              </a:rPr>
              <a:t>au </a:t>
            </a:r>
            <a:r>
              <a:rPr lang="en-US" dirty="0" err="1">
                <a:solidFill>
                  <a:srgbClr val="002060"/>
                </a:solidFill>
                <a:latin typeface="Arial" pitchFamily="34" charset="0"/>
                <a:cs typeface="Arial" pitchFamily="34" charset="0"/>
              </a:rPr>
              <a:t>concluzionat</a:t>
            </a:r>
            <a:r>
              <a:rPr lang="en-US" dirty="0">
                <a:solidFill>
                  <a:srgbClr val="002060"/>
                </a:solidFill>
                <a:latin typeface="Arial" pitchFamily="34" charset="0"/>
                <a:cs typeface="Arial" pitchFamily="34" charset="0"/>
              </a:rPr>
              <a:t> c</a:t>
            </a:r>
            <a:r>
              <a:rPr lang="ro-RO" dirty="0">
                <a:solidFill>
                  <a:srgbClr val="002060"/>
                </a:solidFill>
                <a:latin typeface="Arial" pitchFamily="34" charset="0"/>
                <a:cs typeface="Arial" pitchFamily="34" charset="0"/>
              </a:rPr>
              <a:t>ă</a:t>
            </a:r>
            <a:r>
              <a:rPr lang="en-US" dirty="0">
                <a:solidFill>
                  <a:srgbClr val="002060"/>
                </a:solidFill>
                <a:latin typeface="Arial" pitchFamily="34" charset="0"/>
                <a:cs typeface="Arial" pitchFamily="34" charset="0"/>
              </a:rPr>
              <a:t> nu </a:t>
            </a:r>
            <a:r>
              <a:rPr lang="en-US" dirty="0" err="1">
                <a:solidFill>
                  <a:srgbClr val="002060"/>
                </a:solidFill>
                <a:latin typeface="Arial" pitchFamily="34" charset="0"/>
                <a:cs typeface="Arial" pitchFamily="34" charset="0"/>
              </a:rPr>
              <a:t>po</a:t>
            </a:r>
            <a:r>
              <a:rPr lang="ro-RO" dirty="0">
                <a:solidFill>
                  <a:srgbClr val="002060"/>
                </a:solidFill>
                <a:latin typeface="Arial" pitchFamily="34" charset="0"/>
                <a:cs typeface="Arial" pitchFamily="34" charset="0"/>
              </a:rPr>
              <a:t>ți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cump</a:t>
            </a:r>
            <a:r>
              <a:rPr lang="ro-RO" dirty="0">
                <a:solidFill>
                  <a:srgbClr val="002060"/>
                </a:solidFill>
                <a:latin typeface="Arial" pitchFamily="34" charset="0"/>
                <a:cs typeface="Arial" pitchFamily="34" charset="0"/>
              </a:rPr>
              <a:t>ăr</a:t>
            </a:r>
            <a:r>
              <a:rPr lang="en-US" dirty="0">
                <a:solidFill>
                  <a:srgbClr val="002060"/>
                </a:solidFill>
                <a:latin typeface="Arial" pitchFamily="34" charset="0"/>
                <a:cs typeface="Arial" pitchFamily="34" charset="0"/>
              </a:rPr>
              <a:t>a </a:t>
            </a:r>
            <a:r>
              <a:rPr lang="en-US" dirty="0" err="1">
                <a:solidFill>
                  <a:srgbClr val="002060"/>
                </a:solidFill>
                <a:latin typeface="Arial" pitchFamily="34" charset="0"/>
                <a:cs typeface="Arial" pitchFamily="34" charset="0"/>
              </a:rPr>
              <a:t>ceea</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ce</a:t>
            </a:r>
            <a:r>
              <a:rPr lang="en-US" dirty="0">
                <a:solidFill>
                  <a:srgbClr val="002060"/>
                </a:solidFill>
                <a:latin typeface="Arial" pitchFamily="34" charset="0"/>
                <a:cs typeface="Arial" pitchFamily="34" charset="0"/>
              </a:rPr>
              <a:t> nu </a:t>
            </a:r>
            <a:r>
              <a:rPr lang="en-US" dirty="0" err="1">
                <a:solidFill>
                  <a:srgbClr val="002060"/>
                </a:solidFill>
                <a:latin typeface="Arial" pitchFamily="34" charset="0"/>
                <a:cs typeface="Arial" pitchFamily="34" charset="0"/>
              </a:rPr>
              <a:t>vezi</a:t>
            </a:r>
            <a:r>
              <a:rPr lang="en-US" dirty="0">
                <a:solidFill>
                  <a:srgbClr val="002060"/>
                </a:solidFill>
                <a:latin typeface="Arial" pitchFamily="34" charset="0"/>
                <a:cs typeface="Arial" pitchFamily="34" charset="0"/>
              </a:rPr>
              <a:t>. </a:t>
            </a:r>
          </a:p>
          <a:p>
            <a:r>
              <a:rPr lang="en-US" b="1" dirty="0" err="1">
                <a:solidFill>
                  <a:srgbClr val="002060"/>
                </a:solidFill>
                <a:latin typeface="Arial" pitchFamily="34" charset="0"/>
                <a:cs typeface="Arial" pitchFamily="34" charset="0"/>
              </a:rPr>
              <a:t>Responsabili</a:t>
            </a:r>
            <a:r>
              <a:rPr lang="en-US" b="1"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err="1">
                <a:solidFill>
                  <a:srgbClr val="002060"/>
                </a:solidFill>
                <a:latin typeface="Arial" pitchFamily="34" charset="0"/>
                <a:cs typeface="Arial" pitchFamily="34" charset="0"/>
              </a:rPr>
              <a:t>nv</a:t>
            </a:r>
            <a:r>
              <a:rPr lang="ro-RO" dirty="0">
                <a:solidFill>
                  <a:srgbClr val="002060"/>
                </a:solidFill>
                <a:latin typeface="Arial" pitchFamily="34" charset="0"/>
                <a:cs typeface="Arial" pitchFamily="34" charset="0"/>
              </a:rPr>
              <a:t>ăță</a:t>
            </a:r>
            <a:r>
              <a:rPr lang="en-US" dirty="0" err="1">
                <a:solidFill>
                  <a:srgbClr val="002060"/>
                </a:solidFill>
                <a:latin typeface="Arial" pitchFamily="34" charset="0"/>
                <a:cs typeface="Arial" pitchFamily="34" charset="0"/>
              </a:rPr>
              <a:t>torul</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clasei</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elevele</a:t>
            </a:r>
            <a:r>
              <a:rPr lang="en-US" dirty="0">
                <a:solidFill>
                  <a:srgbClr val="002060"/>
                </a:solidFill>
                <a:latin typeface="Arial" pitchFamily="34" charset="0"/>
                <a:cs typeface="Arial" pitchFamily="34" charset="0"/>
              </a:rPr>
              <a:t> de </a:t>
            </a:r>
            <a:r>
              <a:rPr lang="en-US" dirty="0" err="1">
                <a:solidFill>
                  <a:srgbClr val="002060"/>
                </a:solidFill>
                <a:latin typeface="Arial" pitchFamily="34" charset="0"/>
                <a:cs typeface="Arial" pitchFamily="34" charset="0"/>
              </a:rPr>
              <a:t>profil</a:t>
            </a:r>
            <a:r>
              <a:rPr lang="en-US" dirty="0">
                <a:solidFill>
                  <a:srgbClr val="002060"/>
                </a:solidFill>
                <a:latin typeface="Arial" pitchFamily="34" charset="0"/>
                <a:cs typeface="Arial" pitchFamily="34" charset="0"/>
              </a:rPr>
              <a:t> pedagogic</a:t>
            </a:r>
          </a:p>
          <a:p>
            <a:r>
              <a:rPr lang="en-US" b="1" dirty="0" err="1">
                <a:solidFill>
                  <a:srgbClr val="002060"/>
                </a:solidFill>
                <a:latin typeface="Arial" pitchFamily="34" charset="0"/>
                <a:cs typeface="Arial" pitchFamily="34" charset="0"/>
              </a:rPr>
              <a:t>Beneficiari</a:t>
            </a:r>
            <a:r>
              <a:rPr lang="en-US" b="1"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elevii</a:t>
            </a:r>
            <a:endParaRPr lang="en-US" dirty="0">
              <a:solidFill>
                <a:srgbClr val="002060"/>
              </a:solidFill>
              <a:latin typeface="Arial" pitchFamily="34" charset="0"/>
              <a:cs typeface="Arial" pitchFamily="34" charset="0"/>
            </a:endParaRPr>
          </a:p>
          <a:p>
            <a:r>
              <a:rPr lang="en-US" b="1" dirty="0" err="1">
                <a:solidFill>
                  <a:srgbClr val="002060"/>
                </a:solidFill>
                <a:latin typeface="Arial" pitchFamily="34" charset="0"/>
                <a:cs typeface="Arial" pitchFamily="34" charset="0"/>
              </a:rPr>
              <a:t>Modalit</a:t>
            </a:r>
            <a:r>
              <a:rPr lang="ro-RO" b="1" dirty="0">
                <a:solidFill>
                  <a:srgbClr val="002060"/>
                </a:solidFill>
                <a:latin typeface="Arial" pitchFamily="34" charset="0"/>
                <a:cs typeface="Arial" pitchFamily="34" charset="0"/>
              </a:rPr>
              <a:t>ăț</a:t>
            </a:r>
            <a:r>
              <a:rPr lang="en-US" b="1" dirty="0">
                <a:solidFill>
                  <a:srgbClr val="002060"/>
                </a:solidFill>
                <a:latin typeface="Arial" pitchFamily="34" charset="0"/>
                <a:cs typeface="Arial" pitchFamily="34" charset="0"/>
              </a:rPr>
              <a:t>i de </a:t>
            </a:r>
            <a:r>
              <a:rPr lang="en-US" b="1" dirty="0" err="1">
                <a:solidFill>
                  <a:srgbClr val="002060"/>
                </a:solidFill>
                <a:latin typeface="Arial" pitchFamily="34" charset="0"/>
                <a:cs typeface="Arial" pitchFamily="34" charset="0"/>
              </a:rPr>
              <a:t>monitorizare</a:t>
            </a:r>
            <a:r>
              <a:rPr lang="en-US" b="1" dirty="0">
                <a:solidFill>
                  <a:srgbClr val="002060"/>
                </a:solidFill>
                <a:latin typeface="Arial" pitchFamily="34" charset="0"/>
                <a:cs typeface="Arial" pitchFamily="34" charset="0"/>
              </a:rPr>
              <a:t> </a:t>
            </a:r>
            <a:r>
              <a:rPr lang="ro-RO" b="1" dirty="0">
                <a:solidFill>
                  <a:srgbClr val="002060"/>
                </a:solidFill>
                <a:latin typeface="Arial" pitchFamily="34" charset="0"/>
                <a:cs typeface="Arial" pitchFamily="34" charset="0"/>
              </a:rPr>
              <a:t>și</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evaluare</a:t>
            </a:r>
            <a:r>
              <a:rPr lang="en-US" b="1" dirty="0">
                <a:solidFill>
                  <a:srgbClr val="002060"/>
                </a:solidFill>
                <a:latin typeface="Arial" pitchFamily="34" charset="0"/>
                <a:cs typeface="Arial" pitchFamily="34" charset="0"/>
              </a:rPr>
              <a:t>:</a:t>
            </a:r>
            <a:r>
              <a:rPr lang="ro-RO" b="1"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observarea directă a comportamentului elevilor, întrebări, fotografii</a:t>
            </a:r>
            <a:endParaRPr lang="en-US" dirty="0">
              <a:solidFill>
                <a:srgbClr val="002060"/>
              </a:solidFill>
              <a:latin typeface="Arial" pitchFamily="34" charset="0"/>
              <a:cs typeface="Arial" pitchFamily="34" charset="0"/>
            </a:endParaRPr>
          </a:p>
        </p:txBody>
      </p:sp>
      <p:pic>
        <p:nvPicPr>
          <p:cNvPr id="15" name="Picture 14" descr="C:\Users\User01\Desktop\Cutia cu surpize\IMG_20160325_105110.jpg"/>
          <p:cNvPicPr/>
          <p:nvPr/>
        </p:nvPicPr>
        <p:blipFill>
          <a:blip r:embed="rId9" cstate="print"/>
          <a:srcRect/>
          <a:stretch>
            <a:fillRect/>
          </a:stretch>
        </p:blipFill>
        <p:spPr bwMode="auto">
          <a:xfrm>
            <a:off x="7106176" y="4160998"/>
            <a:ext cx="2037823" cy="1936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88024" y="855619"/>
            <a:ext cx="4176464" cy="5111080"/>
          </a:xfrm>
        </p:spPr>
        <p:txBody>
          <a:bodyPr>
            <a:noAutofit/>
          </a:bodyPr>
          <a:lstStyle/>
          <a:p>
            <a:pPr algn="just">
              <a:buNone/>
            </a:pPr>
            <a:r>
              <a:rPr lang="en-US" sz="2000" b="1" dirty="0" err="1" smtClean="0">
                <a:solidFill>
                  <a:srgbClr val="002060"/>
                </a:solidFill>
                <a:latin typeface="Arial" pitchFamily="34" charset="0"/>
                <a:cs typeface="Arial" pitchFamily="34" charset="0"/>
              </a:rPr>
              <a:t>Activitatea</a:t>
            </a:r>
            <a:r>
              <a:rPr lang="en-US" sz="2000" b="1" dirty="0" smtClean="0">
                <a:solidFill>
                  <a:srgbClr val="002060"/>
                </a:solidFill>
                <a:latin typeface="Arial" pitchFamily="34" charset="0"/>
                <a:cs typeface="Arial" pitchFamily="34" charset="0"/>
              </a:rPr>
              <a:t> </a:t>
            </a:r>
            <a:r>
              <a:rPr lang="ro-RO" sz="2000" b="1" dirty="0" smtClean="0">
                <a:solidFill>
                  <a:srgbClr val="002060"/>
                </a:solidFill>
                <a:latin typeface="Arial" pitchFamily="34" charset="0"/>
                <a:cs typeface="Arial" pitchFamily="34" charset="0"/>
              </a:rPr>
              <a:t> 2</a:t>
            </a:r>
            <a:endParaRPr lang="en-US" sz="2000" b="1"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Titlul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activit</a:t>
            </a:r>
            <a:r>
              <a:rPr lang="ro-RO" sz="2000" b="1" dirty="0" smtClean="0">
                <a:solidFill>
                  <a:srgbClr val="002060"/>
                </a:solidFill>
                <a:latin typeface="Arial" pitchFamily="34" charset="0"/>
                <a:cs typeface="Arial" pitchFamily="34" charset="0"/>
              </a:rPr>
              <a:t>ăț</a:t>
            </a:r>
            <a:r>
              <a:rPr lang="en-US" sz="2000" b="1" dirty="0" smtClean="0">
                <a:solidFill>
                  <a:srgbClr val="002060"/>
                </a:solidFill>
                <a:latin typeface="Arial" pitchFamily="34" charset="0"/>
                <a:cs typeface="Arial" pitchFamily="34" charset="0"/>
              </a:rPr>
              <a:t>ii</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Cumpăram, dăruim , primim zâmbete</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și îmbrățișări</a:t>
            </a:r>
            <a:r>
              <a:rPr lang="en-US" sz="2000" dirty="0" smtClean="0">
                <a:solidFill>
                  <a:srgbClr val="002060"/>
                </a:solidFill>
                <a:latin typeface="Arial" pitchFamily="34" charset="0"/>
                <a:cs typeface="Arial" pitchFamily="34" charset="0"/>
              </a:rPr>
              <a:t>“</a:t>
            </a:r>
          </a:p>
          <a:p>
            <a:pPr marL="45720" indent="0" algn="just">
              <a:buNone/>
            </a:pPr>
            <a:r>
              <a:rPr lang="en-US" sz="2000" b="1" dirty="0" smtClean="0">
                <a:solidFill>
                  <a:srgbClr val="002060"/>
                </a:solidFill>
                <a:latin typeface="Arial" pitchFamily="34" charset="0"/>
                <a:cs typeface="Arial" pitchFamily="34" charset="0"/>
              </a:rPr>
              <a:t>Data:</a:t>
            </a:r>
            <a:r>
              <a:rPr lang="ro-RO" sz="2000" b="1" dirty="0" smtClean="0">
                <a:solidFill>
                  <a:srgbClr val="002060"/>
                </a:solidFill>
                <a:latin typeface="Arial" pitchFamily="34" charset="0"/>
                <a:cs typeface="Arial" pitchFamily="34" charset="0"/>
              </a:rPr>
              <a:t> 21 martie 2016</a:t>
            </a:r>
            <a:endParaRPr lang="en-US" sz="2000" b="1"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Locul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desf</a:t>
            </a:r>
            <a:r>
              <a:rPr lang="ro-RO" sz="2000" b="1" dirty="0" smtClean="0">
                <a:solidFill>
                  <a:srgbClr val="002060"/>
                </a:solidFill>
                <a:latin typeface="Arial" pitchFamily="34" charset="0"/>
                <a:cs typeface="Arial" pitchFamily="34" charset="0"/>
              </a:rPr>
              <a:t>ăș</a:t>
            </a:r>
            <a:r>
              <a:rPr lang="en-US" sz="2000" b="1" dirty="0" err="1" smtClean="0">
                <a:solidFill>
                  <a:srgbClr val="002060"/>
                </a:solidFill>
                <a:latin typeface="Arial" pitchFamily="34" charset="0"/>
                <a:cs typeface="Arial" pitchFamily="34" charset="0"/>
              </a:rPr>
              <a:t>ur</a:t>
            </a:r>
            <a:r>
              <a:rPr lang="ro-RO" sz="2000" b="1" dirty="0" smtClean="0">
                <a:solidFill>
                  <a:srgbClr val="002060"/>
                </a:solidFill>
                <a:latin typeface="Arial" pitchFamily="34" charset="0"/>
                <a:cs typeface="Arial" pitchFamily="34" charset="0"/>
              </a:rPr>
              <a:t>ă</a:t>
            </a:r>
            <a:r>
              <a:rPr lang="en-US" sz="2000" b="1" dirty="0" err="1" smtClean="0">
                <a:solidFill>
                  <a:srgbClr val="002060"/>
                </a:solidFill>
                <a:latin typeface="Arial" pitchFamily="34" charset="0"/>
                <a:cs typeface="Arial" pitchFamily="34" charset="0"/>
              </a:rPr>
              <a:t>rii</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Magazinul Ialomița Shopping Center Slobozia, holul școlii, unde au fost și membrii unor familii cu posibilități financiare reduse</a:t>
            </a:r>
            <a:endParaRPr lang="en-US" sz="2000"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Participan</a:t>
            </a:r>
            <a:r>
              <a:rPr lang="ro-RO" sz="2000" b="1" dirty="0" smtClean="0">
                <a:solidFill>
                  <a:srgbClr val="002060"/>
                </a:solidFill>
                <a:latin typeface="Arial" pitchFamily="34" charset="0"/>
                <a:cs typeface="Arial" pitchFamily="34" charset="0"/>
              </a:rPr>
              <a:t>ți</a:t>
            </a:r>
            <a:r>
              <a:rPr lang="en-US" sz="2000" b="1"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26 de </a:t>
            </a:r>
            <a:r>
              <a:rPr lang="en-US" sz="2000" dirty="0" err="1" smtClean="0">
                <a:solidFill>
                  <a:srgbClr val="002060"/>
                </a:solidFill>
                <a:latin typeface="Arial" pitchFamily="34" charset="0"/>
                <a:cs typeface="Arial" pitchFamily="34" charset="0"/>
              </a:rPr>
              <a:t>elevi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ai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clasei</a:t>
            </a:r>
            <a:r>
              <a:rPr lang="en-US" sz="2000" dirty="0" smtClean="0">
                <a:solidFill>
                  <a:srgbClr val="002060"/>
                </a:solidFill>
                <a:latin typeface="Arial" pitchFamily="34" charset="0"/>
                <a:cs typeface="Arial" pitchFamily="34" charset="0"/>
              </a:rPr>
              <a:t> a IV- a </a:t>
            </a:r>
            <a:r>
              <a:rPr lang="en-US" sz="2000" dirty="0" err="1" smtClean="0">
                <a:solidFill>
                  <a:srgbClr val="002060"/>
                </a:solidFill>
                <a:latin typeface="Arial" pitchFamily="34" charset="0"/>
                <a:cs typeface="Arial" pitchFamily="34" charset="0"/>
              </a:rPr>
              <a:t>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prof</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pentru</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err="1" smtClean="0">
                <a:solidFill>
                  <a:srgbClr val="002060"/>
                </a:solidFill>
                <a:latin typeface="Arial" pitchFamily="34" charset="0"/>
                <a:cs typeface="Arial" pitchFamily="34" charset="0"/>
              </a:rPr>
              <a:t>nv</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primar</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Neagu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Mihaela</a:t>
            </a:r>
            <a:r>
              <a:rPr lang="ro-RO" sz="2000" dirty="0" smtClean="0">
                <a:solidFill>
                  <a:srgbClr val="002060"/>
                </a:solidFill>
                <a:latin typeface="Arial" pitchFamily="34" charset="0"/>
                <a:cs typeface="Arial" pitchFamily="34" charset="0"/>
              </a:rPr>
              <a:t>, părinți ai elevilor, bunici</a:t>
            </a:r>
            <a:endParaRPr lang="en-US" sz="2000"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Parteneri</a:t>
            </a:r>
            <a:r>
              <a:rPr lang="ro-RO" sz="2000" b="1"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familia Zamfira Marius Alin , sponsorul proiectului</a:t>
            </a:r>
            <a:endParaRPr lang="en-US" sz="2000" dirty="0" smtClean="0">
              <a:solidFill>
                <a:srgbClr val="002060"/>
              </a:solidFill>
              <a:latin typeface="Arial" pitchFamily="34" charset="0"/>
              <a:cs typeface="Arial" pitchFamily="34" charset="0"/>
            </a:endParaRPr>
          </a:p>
          <a:p>
            <a:pPr marL="45720" indent="0" algn="just">
              <a:buNone/>
            </a:pPr>
            <a:endParaRPr lang="en-US" sz="2000" dirty="0">
              <a:latin typeface="Arial" pitchFamily="34" charset="0"/>
              <a:cs typeface="Arial" pitchFamily="34" charset="0"/>
            </a:endParaRPr>
          </a:p>
        </p:txBody>
      </p:sp>
      <p:pic>
        <p:nvPicPr>
          <p:cNvPr id="3" name="Picture 2" descr="C:\Users\User01\Desktop\euro.jpg"/>
          <p:cNvPicPr/>
          <p:nvPr/>
        </p:nvPicPr>
        <p:blipFill>
          <a:blip r:embed="rId2" cstate="print"/>
          <a:srcRect/>
          <a:stretch>
            <a:fillRect/>
          </a:stretch>
        </p:blipFill>
        <p:spPr bwMode="auto">
          <a:xfrm>
            <a:off x="0" y="5991225"/>
            <a:ext cx="971600" cy="866775"/>
          </a:xfrm>
          <a:prstGeom prst="rect">
            <a:avLst/>
          </a:prstGeom>
          <a:noFill/>
          <a:ln w="9525">
            <a:noFill/>
            <a:miter lim="800000"/>
            <a:headEnd/>
            <a:tailEnd/>
          </a:ln>
        </p:spPr>
      </p:pic>
      <p:pic>
        <p:nvPicPr>
          <p:cNvPr id="4" name="Picture 3" descr="C:\Users\User01\Desktop\1_leu.jpg"/>
          <p:cNvPicPr/>
          <p:nvPr/>
        </p:nvPicPr>
        <p:blipFill>
          <a:blip r:embed="rId3" cstate="print"/>
          <a:srcRect/>
          <a:stretch>
            <a:fillRect/>
          </a:stretch>
        </p:blipFill>
        <p:spPr bwMode="auto">
          <a:xfrm>
            <a:off x="8100393" y="6067425"/>
            <a:ext cx="1043607" cy="790575"/>
          </a:xfrm>
          <a:prstGeom prst="rect">
            <a:avLst/>
          </a:prstGeom>
          <a:noFill/>
          <a:ln w="9525">
            <a:noFill/>
            <a:miter lim="800000"/>
            <a:headEnd/>
            <a:tailEnd/>
          </a:ln>
        </p:spPr>
      </p:pic>
      <p:sp>
        <p:nvSpPr>
          <p:cNvPr id="5" name="Title 1"/>
          <p:cNvSpPr>
            <a:spLocks noGrp="1"/>
          </p:cNvSpPr>
          <p:nvPr>
            <p:ph type="title"/>
          </p:nvPr>
        </p:nvSpPr>
        <p:spPr>
          <a:xfrm>
            <a:off x="755576" y="0"/>
            <a:ext cx="7772400" cy="720080"/>
          </a:xfrm>
        </p:spPr>
        <p:style>
          <a:lnRef idx="1">
            <a:schemeClr val="accent1"/>
          </a:lnRef>
          <a:fillRef idx="3">
            <a:schemeClr val="accent1"/>
          </a:fillRef>
          <a:effectRef idx="2">
            <a:schemeClr val="accent1"/>
          </a:effectRef>
          <a:fontRef idx="minor">
            <a:schemeClr val="lt1"/>
          </a:fontRef>
        </p:style>
        <p:txBody>
          <a:bodyPr/>
          <a:lstStyle/>
          <a:p>
            <a:pPr marL="0" indent="0" algn="l">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ACTIVITĂȚI</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6" name="Picture 5" descr="IMG_20160404_152138.jpg"/>
          <p:cNvPicPr/>
          <p:nvPr/>
        </p:nvPicPr>
        <p:blipFill>
          <a:blip r:embed="rId4" cstate="print"/>
          <a:stretch>
            <a:fillRect/>
          </a:stretch>
        </p:blipFill>
        <p:spPr>
          <a:xfrm rot="20857803">
            <a:off x="453895" y="1128959"/>
            <a:ext cx="2473457" cy="17415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MG_20160404_151315.jpg"/>
          <p:cNvPicPr/>
          <p:nvPr/>
        </p:nvPicPr>
        <p:blipFill>
          <a:blip r:embed="rId5" cstate="print"/>
          <a:stretch>
            <a:fillRect/>
          </a:stretch>
        </p:blipFill>
        <p:spPr>
          <a:xfrm>
            <a:off x="2735278" y="1556792"/>
            <a:ext cx="1944216" cy="22322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descr="C:\Users\User01\Desktop\poze 06.04.2016\IMG_20160406_103550.jpg"/>
          <p:cNvPicPr/>
          <p:nvPr/>
        </p:nvPicPr>
        <p:blipFill>
          <a:blip r:embed="rId6" cstate="print"/>
          <a:srcRect/>
          <a:stretch>
            <a:fillRect/>
          </a:stretch>
        </p:blipFill>
        <p:spPr bwMode="auto">
          <a:xfrm>
            <a:off x="298404" y="2989369"/>
            <a:ext cx="2473396" cy="1599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C:\Users\User01\Desktop\poze 06.04.2016\IMG_20160406_103358.jpg"/>
          <p:cNvPicPr/>
          <p:nvPr/>
        </p:nvPicPr>
        <p:blipFill>
          <a:blip r:embed="rId7" cstate="print"/>
          <a:srcRect/>
          <a:stretch>
            <a:fillRect/>
          </a:stretch>
        </p:blipFill>
        <p:spPr bwMode="auto">
          <a:xfrm>
            <a:off x="2123728" y="4005064"/>
            <a:ext cx="2555766" cy="16425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01\Desktop\euro.jpg"/>
          <p:cNvPicPr/>
          <p:nvPr/>
        </p:nvPicPr>
        <p:blipFill>
          <a:blip r:embed="rId2" cstate="print"/>
          <a:srcRect/>
          <a:stretch>
            <a:fillRect/>
          </a:stretch>
        </p:blipFill>
        <p:spPr bwMode="auto">
          <a:xfrm>
            <a:off x="0" y="5991225"/>
            <a:ext cx="971600" cy="866775"/>
          </a:xfrm>
          <a:prstGeom prst="rect">
            <a:avLst/>
          </a:prstGeom>
          <a:noFill/>
          <a:ln w="9525">
            <a:noFill/>
            <a:miter lim="800000"/>
            <a:headEnd/>
            <a:tailEnd/>
          </a:ln>
        </p:spPr>
      </p:pic>
      <p:pic>
        <p:nvPicPr>
          <p:cNvPr id="3" name="Picture 2" descr="C:\Users\User01\Desktop\1_leu.jpg"/>
          <p:cNvPicPr/>
          <p:nvPr/>
        </p:nvPicPr>
        <p:blipFill>
          <a:blip r:embed="rId3" cstate="print"/>
          <a:srcRect/>
          <a:stretch>
            <a:fillRect/>
          </a:stretch>
        </p:blipFill>
        <p:spPr bwMode="auto">
          <a:xfrm>
            <a:off x="8100393" y="6067425"/>
            <a:ext cx="1043607" cy="790575"/>
          </a:xfrm>
          <a:prstGeom prst="rect">
            <a:avLst/>
          </a:prstGeom>
          <a:noFill/>
          <a:ln w="9525">
            <a:noFill/>
            <a:miter lim="800000"/>
            <a:headEnd/>
            <a:tailEnd/>
          </a:ln>
        </p:spPr>
      </p:pic>
      <p:pic>
        <p:nvPicPr>
          <p:cNvPr id="6" name="Picture 5" descr="IMG_20160404_151407.jpg"/>
          <p:cNvPicPr/>
          <p:nvPr/>
        </p:nvPicPr>
        <p:blipFill>
          <a:blip r:embed="rId4" cstate="print"/>
          <a:stretch>
            <a:fillRect/>
          </a:stretch>
        </p:blipFill>
        <p:spPr>
          <a:xfrm>
            <a:off x="4996116" y="188640"/>
            <a:ext cx="2015716"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G_20160404_152554.jpg"/>
          <p:cNvPicPr/>
          <p:nvPr/>
        </p:nvPicPr>
        <p:blipFill>
          <a:blip r:embed="rId5" cstate="print"/>
          <a:stretch>
            <a:fillRect/>
          </a:stretch>
        </p:blipFill>
        <p:spPr>
          <a:xfrm>
            <a:off x="7020272" y="188640"/>
            <a:ext cx="1965037"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IMG_20160404_151139.jpg"/>
          <p:cNvPicPr/>
          <p:nvPr/>
        </p:nvPicPr>
        <p:blipFill>
          <a:blip r:embed="rId6" cstate="print"/>
          <a:stretch>
            <a:fillRect/>
          </a:stretch>
        </p:blipFill>
        <p:spPr>
          <a:xfrm>
            <a:off x="5008853" y="4296234"/>
            <a:ext cx="2016224"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IMG_20160404_152100.jpg"/>
          <p:cNvPicPr/>
          <p:nvPr/>
        </p:nvPicPr>
        <p:blipFill>
          <a:blip r:embed="rId7" cstate="print"/>
          <a:stretch>
            <a:fillRect/>
          </a:stretch>
        </p:blipFill>
        <p:spPr>
          <a:xfrm>
            <a:off x="6948264" y="2348880"/>
            <a:ext cx="2006248" cy="1725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MG_20160404_153154.jpg"/>
          <p:cNvPicPr/>
          <p:nvPr/>
        </p:nvPicPr>
        <p:blipFill>
          <a:blip r:embed="rId8" cstate="print"/>
          <a:stretch>
            <a:fillRect/>
          </a:stretch>
        </p:blipFill>
        <p:spPr>
          <a:xfrm>
            <a:off x="7020272" y="4293096"/>
            <a:ext cx="1944216"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F:\POZE\poze 06.04.2016\IMG_20160406_103919.jpg"/>
          <p:cNvPicPr/>
          <p:nvPr/>
        </p:nvPicPr>
        <p:blipFill>
          <a:blip r:embed="rId9" cstate="print"/>
          <a:srcRect/>
          <a:stretch>
            <a:fillRect/>
          </a:stretch>
        </p:blipFill>
        <p:spPr bwMode="auto">
          <a:xfrm>
            <a:off x="5004048" y="2344717"/>
            <a:ext cx="2015716" cy="1773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0" y="0"/>
            <a:ext cx="5004048" cy="6463308"/>
          </a:xfrm>
          <a:prstGeom prst="rect">
            <a:avLst/>
          </a:prstGeom>
        </p:spPr>
        <p:txBody>
          <a:bodyPr wrap="square">
            <a:spAutoFit/>
          </a:bodyPr>
          <a:lstStyle/>
          <a:p>
            <a:r>
              <a:rPr lang="en-US" b="1" dirty="0" err="1">
                <a:solidFill>
                  <a:srgbClr val="002060"/>
                </a:solidFill>
                <a:latin typeface="Arial" pitchFamily="34" charset="0"/>
                <a:cs typeface="Arial" pitchFamily="34" charset="0"/>
              </a:rPr>
              <a:t>Descrierea</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activit</a:t>
            </a:r>
            <a:r>
              <a:rPr lang="ro-RO" b="1" dirty="0">
                <a:solidFill>
                  <a:srgbClr val="002060"/>
                </a:solidFill>
                <a:latin typeface="Arial" pitchFamily="34" charset="0"/>
                <a:cs typeface="Arial" pitchFamily="34" charset="0"/>
              </a:rPr>
              <a:t>ăț</a:t>
            </a:r>
            <a:r>
              <a:rPr lang="en-US" b="1" dirty="0">
                <a:solidFill>
                  <a:srgbClr val="002060"/>
                </a:solidFill>
                <a:latin typeface="Arial" pitchFamily="34" charset="0"/>
                <a:cs typeface="Arial" pitchFamily="34" charset="0"/>
              </a:rPr>
              <a:t>ii:</a:t>
            </a:r>
          </a:p>
          <a:p>
            <a:pPr algn="just">
              <a:buNone/>
            </a:pP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Părinții și elevii au fost anunțați că vor merge la cumpărături. Elevul este cel care are un buget de </a:t>
            </a:r>
            <a:r>
              <a:rPr lang="ro-RO" dirty="0" smtClean="0">
                <a:solidFill>
                  <a:srgbClr val="002060"/>
                </a:solidFill>
                <a:latin typeface="Arial" pitchFamily="34" charset="0"/>
                <a:cs typeface="Arial" pitchFamily="34" charset="0"/>
              </a:rPr>
              <a:t>25 </a:t>
            </a:r>
            <a:r>
              <a:rPr lang="ro-RO" dirty="0">
                <a:solidFill>
                  <a:srgbClr val="002060"/>
                </a:solidFill>
                <a:latin typeface="Arial" pitchFamily="34" charset="0"/>
                <a:cs typeface="Arial" pitchFamily="34" charset="0"/>
              </a:rPr>
              <a:t>de lei și nu are voie să-l depășească. </a:t>
            </a:r>
            <a:r>
              <a:rPr lang="ro-RO" dirty="0" smtClean="0">
                <a:solidFill>
                  <a:srgbClr val="002060"/>
                </a:solidFill>
                <a:latin typeface="Arial" pitchFamily="34" charset="0"/>
                <a:cs typeface="Arial" pitchFamily="34" charset="0"/>
              </a:rPr>
              <a:t>Părinții și bunicii </a:t>
            </a:r>
            <a:r>
              <a:rPr lang="ro-RO" dirty="0">
                <a:solidFill>
                  <a:srgbClr val="002060"/>
                </a:solidFill>
                <a:latin typeface="Arial" pitchFamily="34" charset="0"/>
                <a:cs typeface="Arial" pitchFamily="34" charset="0"/>
              </a:rPr>
              <a:t>i-au insoțit, dar nu s-au implicat în mod direct. Elevii au plătit cash sau folosind cardul părintilor, sub directa lor supraveghere. Bonul fiscal a desemnat  cel mai econom elev.În parcarea </a:t>
            </a:r>
            <a:r>
              <a:rPr lang="ro-RO" dirty="0" smtClean="0">
                <a:solidFill>
                  <a:srgbClr val="002060"/>
                </a:solidFill>
                <a:latin typeface="Arial" pitchFamily="34" charset="0"/>
                <a:cs typeface="Arial" pitchFamily="34" charset="0"/>
              </a:rPr>
              <a:t>supermar</a:t>
            </a:r>
            <a:r>
              <a:rPr lang="en-US" dirty="0" smtClean="0">
                <a:solidFill>
                  <a:srgbClr val="002060"/>
                </a:solidFill>
                <a:latin typeface="Arial" pitchFamily="34" charset="0"/>
                <a:cs typeface="Arial" pitchFamily="34" charset="0"/>
              </a:rPr>
              <a:t>k</a:t>
            </a:r>
            <a:r>
              <a:rPr lang="ro-RO" dirty="0" smtClean="0">
                <a:solidFill>
                  <a:srgbClr val="002060"/>
                </a:solidFill>
                <a:latin typeface="Arial" pitchFamily="34" charset="0"/>
                <a:cs typeface="Arial" pitchFamily="34" charset="0"/>
              </a:rPr>
              <a:t>et</a:t>
            </a:r>
            <a:r>
              <a:rPr lang="en-US" dirty="0" smtClean="0">
                <a:solidFill>
                  <a:srgbClr val="002060"/>
                </a:solidFill>
                <a:latin typeface="Arial" pitchFamily="34" charset="0"/>
                <a:cs typeface="Arial" pitchFamily="34" charset="0"/>
              </a:rPr>
              <a:t>-</a:t>
            </a:r>
            <a:r>
              <a:rPr lang="ro-RO" dirty="0" smtClean="0">
                <a:solidFill>
                  <a:srgbClr val="002060"/>
                </a:solidFill>
                <a:latin typeface="Arial" pitchFamily="34" charset="0"/>
                <a:cs typeface="Arial" pitchFamily="34" charset="0"/>
              </a:rPr>
              <a:t>ului</a:t>
            </a:r>
            <a:r>
              <a:rPr lang="ro-RO" dirty="0">
                <a:solidFill>
                  <a:srgbClr val="002060"/>
                </a:solidFill>
                <a:latin typeface="Arial" pitchFamily="34" charset="0"/>
                <a:cs typeface="Arial" pitchFamily="34" charset="0"/>
              </a:rPr>
              <a:t>, elevii și părinții au sortat cumpărăturile , pentru a fi donate unor familii care au copii la noi în școală și se confruntă cu probleme </a:t>
            </a:r>
            <a:r>
              <a:rPr lang="ro-RO" dirty="0" smtClean="0">
                <a:solidFill>
                  <a:srgbClr val="002060"/>
                </a:solidFill>
                <a:latin typeface="Arial" pitchFamily="34" charset="0"/>
                <a:cs typeface="Arial" pitchFamily="34" charset="0"/>
              </a:rPr>
              <a:t>financiare. Activitatea de donare </a:t>
            </a:r>
            <a:r>
              <a:rPr lang="ro-RO" dirty="0">
                <a:solidFill>
                  <a:srgbClr val="002060"/>
                </a:solidFill>
                <a:latin typeface="Arial" pitchFamily="34" charset="0"/>
                <a:cs typeface="Arial" pitchFamily="34" charset="0"/>
              </a:rPr>
              <a:t>a fost impresionantă pentru elevi. Și-au propus ca următoarea activitate de ajutorare sa fie de Sfintele Sărbători de Paști.</a:t>
            </a:r>
            <a:endParaRPr lang="en-US" dirty="0">
              <a:solidFill>
                <a:srgbClr val="002060"/>
              </a:solidFill>
              <a:latin typeface="Arial" pitchFamily="34" charset="0"/>
              <a:cs typeface="Arial" pitchFamily="34" charset="0"/>
            </a:endParaRPr>
          </a:p>
          <a:p>
            <a:pPr>
              <a:buFont typeface="Wingdings" pitchFamily="2" charset="2"/>
              <a:buChar char="v"/>
            </a:pPr>
            <a:r>
              <a:rPr lang="en-US" b="1" dirty="0" err="1">
                <a:solidFill>
                  <a:srgbClr val="002060"/>
                </a:solidFill>
                <a:latin typeface="Arial" pitchFamily="34" charset="0"/>
                <a:cs typeface="Arial" pitchFamily="34" charset="0"/>
              </a:rPr>
              <a:t>Responsabili</a:t>
            </a:r>
            <a:r>
              <a:rPr lang="en-US" b="1"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î</a:t>
            </a:r>
            <a:r>
              <a:rPr lang="en-US" dirty="0" err="1">
                <a:solidFill>
                  <a:srgbClr val="002060"/>
                </a:solidFill>
                <a:latin typeface="Arial" pitchFamily="34" charset="0"/>
                <a:cs typeface="Arial" pitchFamily="34" charset="0"/>
              </a:rPr>
              <a:t>nv</a:t>
            </a:r>
            <a:r>
              <a:rPr lang="ro-RO" dirty="0">
                <a:solidFill>
                  <a:srgbClr val="002060"/>
                </a:solidFill>
                <a:latin typeface="Arial" pitchFamily="34" charset="0"/>
                <a:cs typeface="Arial" pitchFamily="34" charset="0"/>
              </a:rPr>
              <a:t>ăță</a:t>
            </a:r>
            <a:r>
              <a:rPr lang="en-US" dirty="0" err="1">
                <a:solidFill>
                  <a:srgbClr val="002060"/>
                </a:solidFill>
                <a:latin typeface="Arial" pitchFamily="34" charset="0"/>
                <a:cs typeface="Arial" pitchFamily="34" charset="0"/>
              </a:rPr>
              <a:t>torul</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clasei</a:t>
            </a:r>
            <a:r>
              <a:rPr lang="en-US"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 părinții</a:t>
            </a:r>
            <a:r>
              <a:rPr lang="ro-RO" dirty="0" smtClean="0">
                <a:solidFill>
                  <a:srgbClr val="002060"/>
                </a:solidFill>
                <a:latin typeface="Arial" pitchFamily="34" charset="0"/>
                <a:cs typeface="Arial" pitchFamily="34" charset="0"/>
              </a:rPr>
              <a:t>, bunicii, </a:t>
            </a:r>
            <a:r>
              <a:rPr lang="ro-RO" dirty="0">
                <a:solidFill>
                  <a:srgbClr val="002060"/>
                </a:solidFill>
                <a:latin typeface="Arial" pitchFamily="34" charset="0"/>
                <a:cs typeface="Arial" pitchFamily="34" charset="0"/>
              </a:rPr>
              <a:t>familia Zamfira Marius Alin</a:t>
            </a:r>
            <a:endParaRPr lang="en-US" dirty="0">
              <a:solidFill>
                <a:srgbClr val="002060"/>
              </a:solidFill>
              <a:latin typeface="Arial" pitchFamily="34" charset="0"/>
              <a:cs typeface="Arial" pitchFamily="34" charset="0"/>
            </a:endParaRPr>
          </a:p>
          <a:p>
            <a:pPr>
              <a:buFont typeface="Wingdings" pitchFamily="2" charset="2"/>
              <a:buChar char="v"/>
            </a:pPr>
            <a:r>
              <a:rPr lang="en-US" b="1" dirty="0" err="1">
                <a:solidFill>
                  <a:srgbClr val="002060"/>
                </a:solidFill>
                <a:latin typeface="Arial" pitchFamily="34" charset="0"/>
                <a:cs typeface="Arial" pitchFamily="34" charset="0"/>
              </a:rPr>
              <a:t>Beneficiari</a:t>
            </a:r>
            <a:r>
              <a:rPr lang="en-US" b="1"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elevii</a:t>
            </a:r>
            <a:r>
              <a:rPr lang="ro-RO" dirty="0">
                <a:solidFill>
                  <a:srgbClr val="002060"/>
                </a:solidFill>
                <a:latin typeface="Arial" pitchFamily="34" charset="0"/>
                <a:cs typeface="Arial" pitchFamily="34" charset="0"/>
              </a:rPr>
              <a:t>, părinții, familiile care au primit alimente</a:t>
            </a:r>
            <a:endParaRPr lang="en-US" dirty="0">
              <a:solidFill>
                <a:srgbClr val="002060"/>
              </a:solidFill>
              <a:latin typeface="Arial" pitchFamily="34" charset="0"/>
              <a:cs typeface="Arial" pitchFamily="34" charset="0"/>
            </a:endParaRPr>
          </a:p>
          <a:p>
            <a:pPr>
              <a:buFont typeface="Wingdings" pitchFamily="2" charset="2"/>
              <a:buChar char="v"/>
            </a:pPr>
            <a:r>
              <a:rPr lang="en-US" b="1" dirty="0" err="1">
                <a:solidFill>
                  <a:srgbClr val="002060"/>
                </a:solidFill>
                <a:latin typeface="Arial" pitchFamily="34" charset="0"/>
                <a:cs typeface="Arial" pitchFamily="34" charset="0"/>
              </a:rPr>
              <a:t>Modalit</a:t>
            </a:r>
            <a:r>
              <a:rPr lang="ro-RO" b="1" dirty="0">
                <a:solidFill>
                  <a:srgbClr val="002060"/>
                </a:solidFill>
                <a:latin typeface="Arial" pitchFamily="34" charset="0"/>
                <a:cs typeface="Arial" pitchFamily="34" charset="0"/>
              </a:rPr>
              <a:t>ăți</a:t>
            </a:r>
            <a:r>
              <a:rPr lang="en-US" b="1" dirty="0">
                <a:solidFill>
                  <a:srgbClr val="002060"/>
                </a:solidFill>
                <a:latin typeface="Arial" pitchFamily="34" charset="0"/>
                <a:cs typeface="Arial" pitchFamily="34" charset="0"/>
              </a:rPr>
              <a:t> de </a:t>
            </a:r>
            <a:r>
              <a:rPr lang="en-US" b="1" dirty="0" err="1">
                <a:solidFill>
                  <a:srgbClr val="002060"/>
                </a:solidFill>
                <a:latin typeface="Arial" pitchFamily="34" charset="0"/>
                <a:cs typeface="Arial" pitchFamily="34" charset="0"/>
              </a:rPr>
              <a:t>monitorizare</a:t>
            </a:r>
            <a:r>
              <a:rPr lang="en-US" b="1" dirty="0">
                <a:solidFill>
                  <a:srgbClr val="002060"/>
                </a:solidFill>
                <a:latin typeface="Arial" pitchFamily="34" charset="0"/>
                <a:cs typeface="Arial" pitchFamily="34" charset="0"/>
              </a:rPr>
              <a:t> </a:t>
            </a:r>
            <a:r>
              <a:rPr lang="ro-RO" b="1" dirty="0">
                <a:solidFill>
                  <a:srgbClr val="002060"/>
                </a:solidFill>
                <a:latin typeface="Arial" pitchFamily="34" charset="0"/>
                <a:cs typeface="Arial" pitchFamily="34" charset="0"/>
              </a:rPr>
              <a:t>și</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evaluare</a:t>
            </a:r>
            <a:r>
              <a:rPr lang="en-US" b="1" dirty="0">
                <a:solidFill>
                  <a:srgbClr val="002060"/>
                </a:solidFill>
                <a:latin typeface="Arial" pitchFamily="34" charset="0"/>
                <a:cs typeface="Arial" pitchFamily="34" charset="0"/>
              </a:rPr>
              <a:t>:</a:t>
            </a:r>
            <a:r>
              <a:rPr lang="ro-RO" b="1"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observarea directă a comportamentului elevilor, întrebări, fotografii</a:t>
            </a:r>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200" y="1052736"/>
            <a:ext cx="3790289" cy="5397310"/>
          </a:xfrm>
        </p:spPr>
        <p:txBody>
          <a:bodyPr>
            <a:normAutofit/>
          </a:bodyPr>
          <a:lstStyle/>
          <a:p>
            <a:pPr algn="just">
              <a:buNone/>
            </a:pPr>
            <a:r>
              <a:rPr lang="en-US" sz="2000" b="1" dirty="0" err="1" smtClean="0">
                <a:solidFill>
                  <a:srgbClr val="002060"/>
                </a:solidFill>
                <a:latin typeface="Arial" pitchFamily="34" charset="0"/>
                <a:cs typeface="Arial" pitchFamily="34" charset="0"/>
              </a:rPr>
              <a:t>Activitatea</a:t>
            </a:r>
            <a:r>
              <a:rPr lang="en-US" sz="2000" b="1" dirty="0" smtClean="0">
                <a:solidFill>
                  <a:srgbClr val="002060"/>
                </a:solidFill>
                <a:latin typeface="Arial" pitchFamily="34" charset="0"/>
                <a:cs typeface="Arial" pitchFamily="34" charset="0"/>
              </a:rPr>
              <a:t> </a:t>
            </a:r>
            <a:r>
              <a:rPr lang="ro-RO" sz="2000" b="1" dirty="0" smtClean="0">
                <a:solidFill>
                  <a:srgbClr val="002060"/>
                </a:solidFill>
                <a:latin typeface="Arial" pitchFamily="34" charset="0"/>
                <a:cs typeface="Arial" pitchFamily="34" charset="0"/>
              </a:rPr>
              <a:t> 3</a:t>
            </a:r>
            <a:endParaRPr lang="ro-RO" sz="2000" b="1" dirty="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Titlul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activitatii</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Știm să alegem?</a:t>
            </a:r>
            <a:r>
              <a:rPr lang="en-US" sz="2000" dirty="0" smtClean="0">
                <a:solidFill>
                  <a:srgbClr val="002060"/>
                </a:solidFill>
                <a:latin typeface="Arial" pitchFamily="34" charset="0"/>
                <a:cs typeface="Arial" pitchFamily="34" charset="0"/>
              </a:rPr>
              <a:t>“</a:t>
            </a:r>
          </a:p>
          <a:p>
            <a:pPr marL="45720" indent="0" algn="just">
              <a:buNone/>
            </a:pPr>
            <a:r>
              <a:rPr lang="en-US" sz="2000" b="1" dirty="0" smtClean="0">
                <a:solidFill>
                  <a:srgbClr val="002060"/>
                </a:solidFill>
                <a:latin typeface="Arial" pitchFamily="34" charset="0"/>
                <a:cs typeface="Arial" pitchFamily="34" charset="0"/>
              </a:rPr>
              <a:t>Data:</a:t>
            </a:r>
            <a:r>
              <a:rPr lang="ro-RO" sz="2000" b="1" dirty="0" smtClean="0">
                <a:solidFill>
                  <a:srgbClr val="002060"/>
                </a:solidFill>
                <a:latin typeface="Arial" pitchFamily="34" charset="0"/>
                <a:cs typeface="Arial" pitchFamily="34" charset="0"/>
              </a:rPr>
              <a:t> 24 martie 2016</a:t>
            </a:r>
            <a:endParaRPr lang="en-US" sz="2000" b="1" dirty="0" smtClean="0">
              <a:solidFill>
                <a:srgbClr val="002060"/>
              </a:solidFill>
              <a:latin typeface="Arial" pitchFamily="34" charset="0"/>
              <a:cs typeface="Arial" pitchFamily="34" charset="0"/>
            </a:endParaRPr>
          </a:p>
          <a:p>
            <a:pPr marL="45720" indent="0" algn="just">
              <a:buNone/>
            </a:pPr>
            <a:r>
              <a:rPr lang="en-US" sz="2000" b="1" dirty="0" err="1" smtClean="0">
                <a:solidFill>
                  <a:srgbClr val="002060"/>
                </a:solidFill>
                <a:latin typeface="Arial" pitchFamily="34" charset="0"/>
                <a:cs typeface="Arial" pitchFamily="34" charset="0"/>
              </a:rPr>
              <a:t>Locul</a:t>
            </a:r>
            <a:r>
              <a:rPr lang="en-US" sz="2000" b="1" dirty="0" smtClean="0">
                <a:solidFill>
                  <a:srgbClr val="002060"/>
                </a:solidFill>
                <a:latin typeface="Arial" pitchFamily="34" charset="0"/>
                <a:cs typeface="Arial" pitchFamily="34" charset="0"/>
              </a:rPr>
              <a:t> </a:t>
            </a:r>
            <a:r>
              <a:rPr lang="en-US" sz="2000" b="1" dirty="0" err="1" smtClean="0">
                <a:solidFill>
                  <a:srgbClr val="002060"/>
                </a:solidFill>
                <a:latin typeface="Arial" pitchFamily="34" charset="0"/>
                <a:cs typeface="Arial" pitchFamily="34" charset="0"/>
              </a:rPr>
              <a:t>desf</a:t>
            </a:r>
            <a:r>
              <a:rPr lang="ro-RO" sz="2000" b="1" dirty="0" smtClean="0">
                <a:solidFill>
                  <a:srgbClr val="002060"/>
                </a:solidFill>
                <a:latin typeface="Arial" pitchFamily="34" charset="0"/>
                <a:cs typeface="Arial" pitchFamily="34" charset="0"/>
              </a:rPr>
              <a:t>ăș</a:t>
            </a:r>
            <a:r>
              <a:rPr lang="en-US" sz="2000" b="1" dirty="0" err="1" smtClean="0">
                <a:solidFill>
                  <a:srgbClr val="002060"/>
                </a:solidFill>
                <a:latin typeface="Arial" pitchFamily="34" charset="0"/>
                <a:cs typeface="Arial" pitchFamily="34" charset="0"/>
              </a:rPr>
              <a:t>ur</a:t>
            </a:r>
            <a:r>
              <a:rPr lang="ro-RO" sz="2000" b="1" dirty="0" smtClean="0">
                <a:solidFill>
                  <a:srgbClr val="002060"/>
                </a:solidFill>
                <a:latin typeface="Arial" pitchFamily="34" charset="0"/>
                <a:cs typeface="Arial" pitchFamily="34" charset="0"/>
              </a:rPr>
              <a:t>ă</a:t>
            </a:r>
            <a:r>
              <a:rPr lang="en-US" sz="2000" b="1" dirty="0" err="1" smtClean="0">
                <a:solidFill>
                  <a:srgbClr val="002060"/>
                </a:solidFill>
                <a:latin typeface="Arial" pitchFamily="34" charset="0"/>
                <a:cs typeface="Arial" pitchFamily="34" charset="0"/>
              </a:rPr>
              <a:t>rii</a:t>
            </a:r>
            <a:r>
              <a:rPr lang="en-US" sz="2000" dirty="0" smtClean="0">
                <a:solidFill>
                  <a:srgbClr val="002060"/>
                </a:solidFill>
                <a:latin typeface="Arial" pitchFamily="34" charset="0"/>
                <a:cs typeface="Arial" pitchFamily="34" charset="0"/>
              </a:rPr>
              <a:t>:</a:t>
            </a:r>
            <a:r>
              <a:rPr lang="ro-RO"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Sala</a:t>
            </a:r>
            <a:r>
              <a:rPr lang="en-US" sz="2000" dirty="0" smtClean="0">
                <a:solidFill>
                  <a:srgbClr val="002060"/>
                </a:solidFill>
                <a:latin typeface="Arial" pitchFamily="34" charset="0"/>
                <a:cs typeface="Arial" pitchFamily="34" charset="0"/>
              </a:rPr>
              <a:t> de </a:t>
            </a:r>
            <a:r>
              <a:rPr lang="en-US" sz="2000" dirty="0" err="1" smtClean="0">
                <a:solidFill>
                  <a:srgbClr val="002060"/>
                </a:solidFill>
                <a:latin typeface="Arial" pitchFamily="34" charset="0"/>
                <a:cs typeface="Arial" pitchFamily="34" charset="0"/>
              </a:rPr>
              <a:t>clas</a:t>
            </a:r>
            <a:r>
              <a:rPr lang="ro-RO" sz="2000" dirty="0" smtClean="0">
                <a:solidFill>
                  <a:srgbClr val="002060"/>
                </a:solidFill>
                <a:latin typeface="Arial" pitchFamily="34" charset="0"/>
                <a:cs typeface="Arial" pitchFamily="34" charset="0"/>
              </a:rPr>
              <a:t>ă</a:t>
            </a:r>
            <a:r>
              <a:rPr lang="en-US" sz="2000" dirty="0" smtClean="0">
                <a:solidFill>
                  <a:srgbClr val="002060"/>
                </a:solidFill>
                <a:latin typeface="Arial" pitchFamily="34" charset="0"/>
                <a:cs typeface="Arial" pitchFamily="34" charset="0"/>
              </a:rPr>
              <a:t>  din </a:t>
            </a:r>
            <a:r>
              <a:rPr lang="en-US" sz="2000" dirty="0" err="1" smtClean="0">
                <a:solidFill>
                  <a:srgbClr val="002060"/>
                </a:solidFill>
                <a:latin typeface="Arial" pitchFamily="34" charset="0"/>
                <a:cs typeface="Arial" pitchFamily="34" charset="0"/>
              </a:rPr>
              <a:t>cadrul</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Liceului</a:t>
            </a:r>
            <a:r>
              <a:rPr lang="en-US" sz="2000" dirty="0" smtClean="0">
                <a:solidFill>
                  <a:srgbClr val="002060"/>
                </a:solidFill>
                <a:latin typeface="Arial" pitchFamily="34" charset="0"/>
                <a:cs typeface="Arial" pitchFamily="34" charset="0"/>
              </a:rPr>
              <a:t> Pedagogic</a:t>
            </a:r>
            <a:r>
              <a:rPr lang="ro-RO" sz="2000"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a:t>
            </a:r>
            <a:r>
              <a:rPr lang="en-US" sz="2000" dirty="0" err="1" smtClean="0">
                <a:solidFill>
                  <a:srgbClr val="002060"/>
                </a:solidFill>
                <a:latin typeface="Arial" pitchFamily="34" charset="0"/>
                <a:cs typeface="Arial" pitchFamily="34" charset="0"/>
              </a:rPr>
              <a:t>Matei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Basarab</a:t>
            </a:r>
            <a:r>
              <a:rPr lang="en-US" sz="2000" dirty="0" smtClean="0">
                <a:solidFill>
                  <a:srgbClr val="002060"/>
                </a:solidFill>
                <a:latin typeface="Arial" pitchFamily="34" charset="0"/>
                <a:cs typeface="Arial" pitchFamily="34" charset="0"/>
              </a:rPr>
              <a:t>” Slobozia</a:t>
            </a:r>
          </a:p>
          <a:p>
            <a:pPr marL="45720" indent="0" algn="just">
              <a:buNone/>
            </a:pPr>
            <a:r>
              <a:rPr lang="en-US" sz="2000" b="1" dirty="0" err="1" smtClean="0">
                <a:solidFill>
                  <a:srgbClr val="002060"/>
                </a:solidFill>
                <a:latin typeface="Arial" pitchFamily="34" charset="0"/>
                <a:cs typeface="Arial" pitchFamily="34" charset="0"/>
              </a:rPr>
              <a:t>Participan</a:t>
            </a:r>
            <a:r>
              <a:rPr lang="ro-RO" sz="2000" b="1" dirty="0" smtClean="0">
                <a:solidFill>
                  <a:srgbClr val="002060"/>
                </a:solidFill>
                <a:latin typeface="Arial" pitchFamily="34" charset="0"/>
                <a:cs typeface="Arial" pitchFamily="34" charset="0"/>
              </a:rPr>
              <a:t>ți</a:t>
            </a:r>
            <a:r>
              <a:rPr lang="en-US" sz="2000" b="1"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26 de </a:t>
            </a:r>
            <a:r>
              <a:rPr lang="en-US" sz="2000" dirty="0" err="1" smtClean="0">
                <a:solidFill>
                  <a:srgbClr val="002060"/>
                </a:solidFill>
                <a:latin typeface="Arial" pitchFamily="34" charset="0"/>
                <a:cs typeface="Arial" pitchFamily="34" charset="0"/>
              </a:rPr>
              <a:t>elevi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ai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clasei</a:t>
            </a:r>
            <a:r>
              <a:rPr lang="en-US" sz="2000" dirty="0" smtClean="0">
                <a:solidFill>
                  <a:srgbClr val="002060"/>
                </a:solidFill>
                <a:latin typeface="Arial" pitchFamily="34" charset="0"/>
                <a:cs typeface="Arial" pitchFamily="34" charset="0"/>
              </a:rPr>
              <a:t> a IV- a </a:t>
            </a:r>
            <a:r>
              <a:rPr lang="en-US" sz="2000" dirty="0" err="1" smtClean="0">
                <a:solidFill>
                  <a:srgbClr val="002060"/>
                </a:solidFill>
                <a:latin typeface="Arial" pitchFamily="34" charset="0"/>
                <a:cs typeface="Arial" pitchFamily="34" charset="0"/>
              </a:rPr>
              <a:t>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prof</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pentru</a:t>
            </a:r>
            <a:r>
              <a:rPr lang="en-US" sz="2000"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î</a:t>
            </a:r>
            <a:r>
              <a:rPr lang="en-US" sz="2000" dirty="0" err="1" smtClean="0">
                <a:solidFill>
                  <a:srgbClr val="002060"/>
                </a:solidFill>
                <a:latin typeface="Arial" pitchFamily="34" charset="0"/>
                <a:cs typeface="Arial" pitchFamily="34" charset="0"/>
              </a:rPr>
              <a:t>nv</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primar</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Neagu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Mihaela</a:t>
            </a:r>
            <a:r>
              <a:rPr lang="ro-RO" sz="2000" dirty="0" smtClean="0">
                <a:solidFill>
                  <a:srgbClr val="002060"/>
                </a:solidFill>
                <a:latin typeface="Arial" pitchFamily="34" charset="0"/>
                <a:cs typeface="Arial" pitchFamily="34" charset="0"/>
              </a:rPr>
              <a:t>, </a:t>
            </a:r>
            <a:endParaRPr lang="en-US" sz="2000" dirty="0" smtClean="0">
              <a:solidFill>
                <a:srgbClr val="002060"/>
              </a:solidFill>
              <a:latin typeface="Arial" pitchFamily="34" charset="0"/>
              <a:cs typeface="Arial" pitchFamily="34" charset="0"/>
            </a:endParaRPr>
          </a:p>
          <a:p>
            <a:pPr marL="45720" indent="0" algn="just">
              <a:buNone/>
            </a:pPr>
            <a:r>
              <a:rPr lang="ro-RO" sz="2000" b="1" dirty="0" err="1">
                <a:solidFill>
                  <a:srgbClr val="002060"/>
                </a:solidFill>
                <a:latin typeface="Arial" pitchFamily="34" charset="0"/>
                <a:cs typeface="Arial" pitchFamily="34" charset="0"/>
              </a:rPr>
              <a:t>P</a:t>
            </a:r>
            <a:r>
              <a:rPr lang="en-US" sz="2000" b="1" dirty="0" err="1" smtClean="0">
                <a:solidFill>
                  <a:srgbClr val="002060"/>
                </a:solidFill>
                <a:latin typeface="Arial" pitchFamily="34" charset="0"/>
                <a:cs typeface="Arial" pitchFamily="34" charset="0"/>
              </a:rPr>
              <a:t>arteneri</a:t>
            </a:r>
            <a:r>
              <a:rPr lang="ro-RO" sz="2000" b="1" dirty="0" smtClean="0">
                <a:solidFill>
                  <a:srgbClr val="002060"/>
                </a:solidFill>
                <a:latin typeface="Arial" pitchFamily="34" charset="0"/>
                <a:cs typeface="Arial" pitchFamily="34" charset="0"/>
              </a:rPr>
              <a:t>: </a:t>
            </a:r>
            <a:r>
              <a:rPr lang="ro-RO" sz="2000" dirty="0" smtClean="0">
                <a:solidFill>
                  <a:srgbClr val="002060"/>
                </a:solidFill>
                <a:latin typeface="Arial" pitchFamily="34" charset="0"/>
                <a:cs typeface="Arial" pitchFamily="34" charset="0"/>
              </a:rPr>
              <a:t>familia Zamfira Marius Alin , sponsorul proiectului</a:t>
            </a:r>
            <a:endParaRPr lang="en-US" sz="2000" dirty="0" smtClean="0">
              <a:solidFill>
                <a:srgbClr val="002060"/>
              </a:solidFill>
              <a:latin typeface="Arial" pitchFamily="34" charset="0"/>
              <a:cs typeface="Arial" pitchFamily="34" charset="0"/>
            </a:endParaRPr>
          </a:p>
        </p:txBody>
      </p:sp>
      <p:pic>
        <p:nvPicPr>
          <p:cNvPr id="4" name="Picture 3" descr="C:\Users\User01\Desktop\euro.jpg"/>
          <p:cNvPicPr/>
          <p:nvPr/>
        </p:nvPicPr>
        <p:blipFill>
          <a:blip r:embed="rId2" cstate="print"/>
          <a:srcRect/>
          <a:stretch>
            <a:fillRect/>
          </a:stretch>
        </p:blipFill>
        <p:spPr bwMode="auto">
          <a:xfrm>
            <a:off x="0" y="5978559"/>
            <a:ext cx="971600" cy="866775"/>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100393" y="6054759"/>
            <a:ext cx="1043607" cy="790575"/>
          </a:xfrm>
          <a:prstGeom prst="rect">
            <a:avLst/>
          </a:prstGeom>
          <a:noFill/>
          <a:ln w="9525">
            <a:noFill/>
            <a:miter lim="800000"/>
            <a:headEnd/>
            <a:tailEnd/>
          </a:ln>
        </p:spPr>
      </p:pic>
      <p:sp>
        <p:nvSpPr>
          <p:cNvPr id="6" name="Title 1"/>
          <p:cNvSpPr>
            <a:spLocks noGrp="1"/>
          </p:cNvSpPr>
          <p:nvPr>
            <p:ph type="title"/>
          </p:nvPr>
        </p:nvSpPr>
        <p:spPr>
          <a:xfrm>
            <a:off x="755576" y="0"/>
            <a:ext cx="7772400" cy="720080"/>
          </a:xfrm>
        </p:spPr>
        <p:style>
          <a:lnRef idx="1">
            <a:schemeClr val="accent1"/>
          </a:lnRef>
          <a:fillRef idx="3">
            <a:schemeClr val="accent1"/>
          </a:fillRef>
          <a:effectRef idx="2">
            <a:schemeClr val="accent1"/>
          </a:effectRef>
          <a:fontRef idx="minor">
            <a:schemeClr val="lt1"/>
          </a:fontRef>
        </p:style>
        <p:txBody>
          <a:bodyPr/>
          <a:lstStyle/>
          <a:p>
            <a:pPr marL="0" indent="0" algn="l">
              <a:buNone/>
            </a:pPr>
            <a:r>
              <a:rPr lang="ro-RO"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ACTIVITĂȚI</a:t>
            </a:r>
            <a:endParaRPr lang="en-US"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7" name="Picture 6" descr="C:\Users\User01\Desktop\STIM SA ALEGEM\IMG_20160329_114836.jpg"/>
          <p:cNvPicPr/>
          <p:nvPr/>
        </p:nvPicPr>
        <p:blipFill>
          <a:blip r:embed="rId4" cstate="print"/>
          <a:srcRect/>
          <a:stretch>
            <a:fillRect/>
          </a:stretch>
        </p:blipFill>
        <p:spPr bwMode="auto">
          <a:xfrm rot="20932388" flipH="1">
            <a:off x="4078577" y="998824"/>
            <a:ext cx="2629527" cy="18588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C:\Users\User01\Desktop\STIM SA ALEGEM\IMG_20160329_113311.jpg"/>
          <p:cNvPicPr/>
          <p:nvPr/>
        </p:nvPicPr>
        <p:blipFill>
          <a:blip r:embed="rId5" cstate="print"/>
          <a:srcRect/>
          <a:stretch>
            <a:fillRect/>
          </a:stretch>
        </p:blipFill>
        <p:spPr bwMode="auto">
          <a:xfrm rot="322869">
            <a:off x="6300192" y="1484784"/>
            <a:ext cx="2664296" cy="18472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descr="C:\Users\User01\Desktop\STIM SA ALEGEM\IMG_20160329_113459.jpg"/>
          <p:cNvPicPr/>
          <p:nvPr/>
        </p:nvPicPr>
        <p:blipFill>
          <a:blip r:embed="rId6" cstate="print"/>
          <a:srcRect/>
          <a:stretch>
            <a:fillRect/>
          </a:stretch>
        </p:blipFill>
        <p:spPr bwMode="auto">
          <a:xfrm rot="1008233">
            <a:off x="4001533" y="3063085"/>
            <a:ext cx="2736306" cy="1937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C:\Users\User01\Desktop\STIM SA ALEGEM\IMG_20160329_114852.jpg"/>
          <p:cNvPicPr/>
          <p:nvPr/>
        </p:nvPicPr>
        <p:blipFill>
          <a:blip r:embed="rId7" cstate="print"/>
          <a:srcRect/>
          <a:stretch>
            <a:fillRect/>
          </a:stretch>
        </p:blipFill>
        <p:spPr bwMode="auto">
          <a:xfrm>
            <a:off x="6167437" y="3759992"/>
            <a:ext cx="2539151" cy="22965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descr="C:\Users\User01\Desktop\STIM SA ALEGEM\IMG_20160329_114818.jpg"/>
          <p:cNvPicPr/>
          <p:nvPr/>
        </p:nvPicPr>
        <p:blipFill>
          <a:blip r:embed="rId8" cstate="print"/>
          <a:srcRect/>
          <a:stretch>
            <a:fillRect/>
          </a:stretch>
        </p:blipFill>
        <p:spPr bwMode="auto">
          <a:xfrm>
            <a:off x="3995936" y="4797152"/>
            <a:ext cx="2520282" cy="1758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01\Desktop\euro.jpg"/>
          <p:cNvPicPr/>
          <p:nvPr/>
        </p:nvPicPr>
        <p:blipFill>
          <a:blip r:embed="rId2" cstate="print"/>
          <a:srcRect/>
          <a:stretch>
            <a:fillRect/>
          </a:stretch>
        </p:blipFill>
        <p:spPr bwMode="auto">
          <a:xfrm>
            <a:off x="0" y="5991225"/>
            <a:ext cx="971600" cy="866775"/>
          </a:xfrm>
          <a:prstGeom prst="rect">
            <a:avLst/>
          </a:prstGeom>
          <a:noFill/>
          <a:ln w="9525">
            <a:noFill/>
            <a:miter lim="800000"/>
            <a:headEnd/>
            <a:tailEnd/>
          </a:ln>
        </p:spPr>
      </p:pic>
      <p:pic>
        <p:nvPicPr>
          <p:cNvPr id="5" name="Picture 4" descr="C:\Users\User01\Desktop\1_leu.jpg"/>
          <p:cNvPicPr/>
          <p:nvPr/>
        </p:nvPicPr>
        <p:blipFill>
          <a:blip r:embed="rId3" cstate="print"/>
          <a:srcRect/>
          <a:stretch>
            <a:fillRect/>
          </a:stretch>
        </p:blipFill>
        <p:spPr bwMode="auto">
          <a:xfrm>
            <a:off x="8100393" y="6067425"/>
            <a:ext cx="1043607" cy="790575"/>
          </a:xfrm>
          <a:prstGeom prst="rect">
            <a:avLst/>
          </a:prstGeom>
          <a:noFill/>
          <a:ln w="9525">
            <a:noFill/>
            <a:miter lim="800000"/>
            <a:headEnd/>
            <a:tailEnd/>
          </a:ln>
        </p:spPr>
      </p:pic>
      <p:pic>
        <p:nvPicPr>
          <p:cNvPr id="11" name="Picture 10" descr="C:\Users\User01\Desktop\STIM SA ALEGEM\IMG_20160329_120215.jpg"/>
          <p:cNvPicPr/>
          <p:nvPr/>
        </p:nvPicPr>
        <p:blipFill>
          <a:blip r:embed="rId4" cstate="print"/>
          <a:srcRect/>
          <a:stretch>
            <a:fillRect/>
          </a:stretch>
        </p:blipFill>
        <p:spPr bwMode="auto">
          <a:xfrm>
            <a:off x="4788024" y="2348880"/>
            <a:ext cx="2005952"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C:\Users\User01\Desktop\STIM SA ALEGEM\IMG_20160329_120328.jpg"/>
          <p:cNvPicPr/>
          <p:nvPr/>
        </p:nvPicPr>
        <p:blipFill>
          <a:blip r:embed="rId5" cstate="print"/>
          <a:srcRect/>
          <a:stretch>
            <a:fillRect/>
          </a:stretch>
        </p:blipFill>
        <p:spPr bwMode="auto">
          <a:xfrm>
            <a:off x="6953706" y="2355543"/>
            <a:ext cx="2121879"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C:\Users\User01\Desktop\STIM SA ALEGEM\IMG_20160329_120440.jpg"/>
          <p:cNvPicPr/>
          <p:nvPr/>
        </p:nvPicPr>
        <p:blipFill>
          <a:blip r:embed="rId6" cstate="print"/>
          <a:srcRect/>
          <a:stretch>
            <a:fillRect/>
          </a:stretch>
        </p:blipFill>
        <p:spPr bwMode="auto">
          <a:xfrm>
            <a:off x="4788023" y="4270091"/>
            <a:ext cx="1972539" cy="185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C:\Users\User01\Desktop\STIM SA ALEGEM\IMG_20160329_120640.jpg"/>
          <p:cNvPicPr/>
          <p:nvPr/>
        </p:nvPicPr>
        <p:blipFill>
          <a:blip r:embed="rId7" cstate="print"/>
          <a:srcRect/>
          <a:stretch>
            <a:fillRect/>
          </a:stretch>
        </p:blipFill>
        <p:spPr bwMode="auto">
          <a:xfrm>
            <a:off x="6914617" y="4270090"/>
            <a:ext cx="2121878" cy="185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C:\Users\User01\Desktop\STIM SA ALEGEM\IMG_20160329_113048.jpg"/>
          <p:cNvPicPr/>
          <p:nvPr/>
        </p:nvPicPr>
        <p:blipFill>
          <a:blip r:embed="rId8" cstate="print"/>
          <a:srcRect/>
          <a:stretch>
            <a:fillRect/>
          </a:stretch>
        </p:blipFill>
        <p:spPr bwMode="auto">
          <a:xfrm>
            <a:off x="4788023" y="116632"/>
            <a:ext cx="2016224"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C:\Users\User01\Desktop\STIM SA ALEGEM\IMG_20160329_113059.jpg"/>
          <p:cNvPicPr/>
          <p:nvPr/>
        </p:nvPicPr>
        <p:blipFill>
          <a:blip r:embed="rId9" cstate="print"/>
          <a:srcRect/>
          <a:stretch>
            <a:fillRect/>
          </a:stretch>
        </p:blipFill>
        <p:spPr bwMode="auto">
          <a:xfrm>
            <a:off x="6960100" y="147215"/>
            <a:ext cx="2030912" cy="2090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103673"/>
            <a:ext cx="4788024" cy="6740307"/>
          </a:xfrm>
          <a:prstGeom prst="rect">
            <a:avLst/>
          </a:prstGeom>
        </p:spPr>
        <p:txBody>
          <a:bodyPr wrap="square">
            <a:spAutoFit/>
          </a:bodyPr>
          <a:lstStyle/>
          <a:p>
            <a:r>
              <a:rPr lang="en-US" b="1" dirty="0" err="1">
                <a:solidFill>
                  <a:srgbClr val="002060"/>
                </a:solidFill>
                <a:latin typeface="Times New Roman" pitchFamily="18" charset="0"/>
                <a:cs typeface="Times New Roman" pitchFamily="18" charset="0"/>
              </a:rPr>
              <a:t>Descrierea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activit</a:t>
            </a:r>
            <a:r>
              <a:rPr lang="ro-RO" b="1" dirty="0">
                <a:solidFill>
                  <a:srgbClr val="002060"/>
                </a:solidFill>
                <a:latin typeface="Times New Roman" pitchFamily="18" charset="0"/>
                <a:cs typeface="Times New Roman" pitchFamily="18" charset="0"/>
              </a:rPr>
              <a:t>ăț</a:t>
            </a:r>
            <a:r>
              <a:rPr lang="en-US" b="1" dirty="0">
                <a:solidFill>
                  <a:srgbClr val="002060"/>
                </a:solidFill>
                <a:latin typeface="Times New Roman" pitchFamily="18" charset="0"/>
                <a:cs typeface="Times New Roman" pitchFamily="18" charset="0"/>
              </a:rPr>
              <a:t>ii:</a:t>
            </a:r>
          </a:p>
          <a:p>
            <a:pPr algn="just">
              <a:buNone/>
            </a:pPr>
            <a:r>
              <a:rPr lang="en-US" dirty="0">
                <a:solidFill>
                  <a:srgbClr val="002060"/>
                </a:solidFill>
                <a:latin typeface="Times New Roman" pitchFamily="18" charset="0"/>
                <a:cs typeface="Times New Roman" pitchFamily="18" charset="0"/>
              </a:rPr>
              <a:t>	</a:t>
            </a:r>
            <a:r>
              <a:rPr lang="ro-RO" dirty="0">
                <a:solidFill>
                  <a:srgbClr val="002060"/>
                </a:solidFill>
                <a:latin typeface="Arial" pitchFamily="34" charset="0"/>
                <a:cs typeface="Arial" pitchFamily="34" charset="0"/>
              </a:rPr>
              <a:t>Activitatea a debutat prin prezentarea unei situații în care un copil dorește să organizeze o petrecere pentru a-și aniversa ziua de naștere și are de ales între două </a:t>
            </a:r>
            <a:r>
              <a:rPr lang="ro-RO" dirty="0" smtClean="0">
                <a:solidFill>
                  <a:srgbClr val="002060"/>
                </a:solidFill>
                <a:latin typeface="Arial" pitchFamily="34" charset="0"/>
                <a:cs typeface="Arial" pitchFamily="34" charset="0"/>
              </a:rPr>
              <a:t>oferte.Sunt </a:t>
            </a:r>
            <a:r>
              <a:rPr lang="ro-RO" dirty="0">
                <a:solidFill>
                  <a:srgbClr val="002060"/>
                </a:solidFill>
                <a:latin typeface="Arial" pitchFamily="34" charset="0"/>
                <a:cs typeface="Arial" pitchFamily="34" charset="0"/>
              </a:rPr>
              <a:t>rugați să-l ajute s-o aleagă pe cea mai avantajoasă din punct de vedere financiar. După </a:t>
            </a:r>
            <a:r>
              <a:rPr lang="ro-RO" dirty="0" smtClean="0">
                <a:solidFill>
                  <a:srgbClr val="002060"/>
                </a:solidFill>
                <a:latin typeface="Arial" pitchFamily="34" charset="0"/>
                <a:cs typeface="Arial" pitchFamily="34" charset="0"/>
              </a:rPr>
              <a:t>aceea, </a:t>
            </a:r>
            <a:r>
              <a:rPr lang="ro-RO" dirty="0">
                <a:solidFill>
                  <a:srgbClr val="002060"/>
                </a:solidFill>
                <a:latin typeface="Arial" pitchFamily="34" charset="0"/>
                <a:cs typeface="Arial" pitchFamily="34" charset="0"/>
              </a:rPr>
              <a:t>sunt impărțiți în patru echipe. Fiecare echipă primește un buget și trebuie să stabilească un meniu pentru invitați și ce jucării distractive le oferă. Au produsele și prețurile pe planșă(prima echipă în lei, a doua în euro, a treia în dolari și a patra în lire sterline). După ce au stabilit meniul, l-au prezentat în fața clasei. </a:t>
            </a:r>
            <a:r>
              <a:rPr lang="ro-RO" dirty="0" smtClean="0">
                <a:solidFill>
                  <a:srgbClr val="002060"/>
                </a:solidFill>
                <a:latin typeface="Arial" pitchFamily="34" charset="0"/>
                <a:cs typeface="Arial" pitchFamily="34" charset="0"/>
              </a:rPr>
              <a:t>Copiii au </a:t>
            </a:r>
            <a:r>
              <a:rPr lang="ro-RO" dirty="0">
                <a:solidFill>
                  <a:srgbClr val="002060"/>
                </a:solidFill>
                <a:latin typeface="Arial" pitchFamily="34" charset="0"/>
                <a:cs typeface="Arial" pitchFamily="34" charset="0"/>
              </a:rPr>
              <a:t>votat meniul preferat și echipa câștigătoare a fost </a:t>
            </a:r>
            <a:r>
              <a:rPr lang="ro-RO" dirty="0" smtClean="0">
                <a:solidFill>
                  <a:srgbClr val="002060"/>
                </a:solidFill>
                <a:latin typeface="Arial" pitchFamily="34" charset="0"/>
                <a:cs typeface="Arial" pitchFamily="34" charset="0"/>
              </a:rPr>
              <a:t>premiată.</a:t>
            </a:r>
          </a:p>
          <a:p>
            <a:pPr algn="just">
              <a:buNone/>
            </a:pPr>
            <a:r>
              <a:rPr lang="en-US" b="1" dirty="0" err="1" smtClean="0">
                <a:solidFill>
                  <a:srgbClr val="002060"/>
                </a:solidFill>
                <a:latin typeface="Arial" pitchFamily="34" charset="0"/>
                <a:cs typeface="Arial" pitchFamily="34" charset="0"/>
              </a:rPr>
              <a:t>Responsabili</a:t>
            </a:r>
            <a:r>
              <a:rPr lang="en-US" b="1" dirty="0" smtClean="0">
                <a:solidFill>
                  <a:srgbClr val="002060"/>
                </a:solidFill>
                <a:latin typeface="Arial" pitchFamily="34" charset="0"/>
                <a:cs typeface="Arial" pitchFamily="34" charset="0"/>
              </a:rPr>
              <a:t>:</a:t>
            </a:r>
            <a:r>
              <a:rPr lang="ro-RO" dirty="0" smtClean="0">
                <a:solidFill>
                  <a:srgbClr val="002060"/>
                </a:solidFill>
                <a:latin typeface="Arial" pitchFamily="34" charset="0"/>
                <a:cs typeface="Arial" pitchFamily="34" charset="0"/>
              </a:rPr>
              <a:t>î</a:t>
            </a:r>
            <a:r>
              <a:rPr lang="en-US" dirty="0" err="1">
                <a:solidFill>
                  <a:srgbClr val="002060"/>
                </a:solidFill>
                <a:latin typeface="Arial" pitchFamily="34" charset="0"/>
                <a:cs typeface="Arial" pitchFamily="34" charset="0"/>
              </a:rPr>
              <a:t>nv</a:t>
            </a:r>
            <a:r>
              <a:rPr lang="ro-RO" dirty="0">
                <a:solidFill>
                  <a:srgbClr val="002060"/>
                </a:solidFill>
                <a:latin typeface="Arial" pitchFamily="34" charset="0"/>
                <a:cs typeface="Arial" pitchFamily="34" charset="0"/>
              </a:rPr>
              <a:t>ăță</a:t>
            </a:r>
            <a:r>
              <a:rPr lang="en-US" dirty="0" err="1">
                <a:solidFill>
                  <a:srgbClr val="002060"/>
                </a:solidFill>
                <a:latin typeface="Arial" pitchFamily="34" charset="0"/>
                <a:cs typeface="Arial" pitchFamily="34" charset="0"/>
              </a:rPr>
              <a:t>torul</a:t>
            </a:r>
            <a:r>
              <a:rPr lang="en-US" dirty="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clasei</a:t>
            </a:r>
            <a:r>
              <a:rPr lang="en-US" dirty="0">
                <a:solidFill>
                  <a:srgbClr val="002060"/>
                </a:solidFill>
                <a:latin typeface="Arial" pitchFamily="34" charset="0"/>
                <a:cs typeface="Arial" pitchFamily="34" charset="0"/>
              </a:rPr>
              <a:t>,</a:t>
            </a:r>
            <a:r>
              <a:rPr lang="ro-RO" dirty="0">
                <a:solidFill>
                  <a:srgbClr val="002060"/>
                </a:solidFill>
                <a:latin typeface="Arial" pitchFamily="34" charset="0"/>
                <a:cs typeface="Arial" pitchFamily="34" charset="0"/>
              </a:rPr>
              <a:t> conducătorii echipelor: </a:t>
            </a:r>
            <a:r>
              <a:rPr lang="en-US" dirty="0">
                <a:solidFill>
                  <a:srgbClr val="002060"/>
                </a:solidFill>
                <a:latin typeface="Arial" pitchFamily="34" charset="0"/>
                <a:cs typeface="Arial" pitchFamily="34" charset="0"/>
              </a:rPr>
              <a:t>Lazar Ada Maria Monica,</a:t>
            </a:r>
            <a:r>
              <a:rPr lang="ro-RO" dirty="0">
                <a:solidFill>
                  <a:srgbClr val="002060"/>
                </a:solidFill>
                <a:latin typeface="Arial" pitchFamily="34" charset="0"/>
                <a:cs typeface="Arial" pitchFamily="34" charset="0"/>
              </a:rPr>
              <a:t> Stan Andrei  și Zamfira Mario Alexandru</a:t>
            </a:r>
            <a:endParaRPr lang="en-US" dirty="0">
              <a:solidFill>
                <a:srgbClr val="002060"/>
              </a:solidFill>
              <a:latin typeface="Arial" pitchFamily="34" charset="0"/>
              <a:cs typeface="Arial" pitchFamily="34" charset="0"/>
            </a:endParaRPr>
          </a:p>
          <a:p>
            <a:r>
              <a:rPr lang="en-US" b="1" dirty="0" err="1" smtClean="0">
                <a:solidFill>
                  <a:srgbClr val="002060"/>
                </a:solidFill>
                <a:latin typeface="Arial" pitchFamily="34" charset="0"/>
                <a:cs typeface="Arial" pitchFamily="34" charset="0"/>
              </a:rPr>
              <a:t>Beneficiari</a:t>
            </a:r>
            <a:r>
              <a:rPr lang="en-US" b="1" dirty="0" smtClean="0">
                <a:solidFill>
                  <a:srgbClr val="002060"/>
                </a:solidFill>
                <a:latin typeface="Arial" pitchFamily="34" charset="0"/>
                <a:cs typeface="Arial" pitchFamily="34" charset="0"/>
              </a:rPr>
              <a:t>: </a:t>
            </a:r>
            <a:r>
              <a:rPr lang="en-US" dirty="0" err="1">
                <a:solidFill>
                  <a:srgbClr val="002060"/>
                </a:solidFill>
                <a:latin typeface="Arial" pitchFamily="34" charset="0"/>
                <a:cs typeface="Arial" pitchFamily="34" charset="0"/>
              </a:rPr>
              <a:t>elevii</a:t>
            </a:r>
            <a:r>
              <a:rPr lang="ro-RO" dirty="0">
                <a:solidFill>
                  <a:srgbClr val="002060"/>
                </a:solidFill>
                <a:latin typeface="Arial" pitchFamily="34" charset="0"/>
                <a:cs typeface="Arial" pitchFamily="34" charset="0"/>
              </a:rPr>
              <a:t> clasei a IV-a A</a:t>
            </a:r>
            <a:endParaRPr lang="en-US" dirty="0">
              <a:solidFill>
                <a:srgbClr val="002060"/>
              </a:solidFill>
              <a:latin typeface="Arial" pitchFamily="34" charset="0"/>
              <a:cs typeface="Arial" pitchFamily="34" charset="0"/>
            </a:endParaRPr>
          </a:p>
          <a:p>
            <a:r>
              <a:rPr lang="en-US" b="1" dirty="0" err="1">
                <a:solidFill>
                  <a:srgbClr val="002060"/>
                </a:solidFill>
                <a:latin typeface="Arial" pitchFamily="34" charset="0"/>
                <a:cs typeface="Arial" pitchFamily="34" charset="0"/>
              </a:rPr>
              <a:t>Modalit</a:t>
            </a:r>
            <a:r>
              <a:rPr lang="ro-RO" b="1" dirty="0">
                <a:solidFill>
                  <a:srgbClr val="002060"/>
                </a:solidFill>
                <a:latin typeface="Arial" pitchFamily="34" charset="0"/>
                <a:cs typeface="Arial" pitchFamily="34" charset="0"/>
              </a:rPr>
              <a:t>ăț</a:t>
            </a:r>
            <a:r>
              <a:rPr lang="en-US" b="1" dirty="0">
                <a:solidFill>
                  <a:srgbClr val="002060"/>
                </a:solidFill>
                <a:latin typeface="Arial" pitchFamily="34" charset="0"/>
                <a:cs typeface="Arial" pitchFamily="34" charset="0"/>
              </a:rPr>
              <a:t>i de </a:t>
            </a:r>
            <a:r>
              <a:rPr lang="en-US" b="1" dirty="0" err="1">
                <a:solidFill>
                  <a:srgbClr val="002060"/>
                </a:solidFill>
                <a:latin typeface="Arial" pitchFamily="34" charset="0"/>
                <a:cs typeface="Arial" pitchFamily="34" charset="0"/>
              </a:rPr>
              <a:t>monitorizare</a:t>
            </a:r>
            <a:r>
              <a:rPr lang="en-US" b="1" dirty="0">
                <a:solidFill>
                  <a:srgbClr val="002060"/>
                </a:solidFill>
                <a:latin typeface="Arial" pitchFamily="34" charset="0"/>
                <a:cs typeface="Arial" pitchFamily="34" charset="0"/>
              </a:rPr>
              <a:t> </a:t>
            </a:r>
            <a:r>
              <a:rPr lang="ro-RO" b="1" dirty="0">
                <a:solidFill>
                  <a:srgbClr val="002060"/>
                </a:solidFill>
                <a:latin typeface="Arial" pitchFamily="34" charset="0"/>
                <a:cs typeface="Arial" pitchFamily="34" charset="0"/>
              </a:rPr>
              <a:t>și</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evaluare</a:t>
            </a:r>
            <a:r>
              <a:rPr lang="en-US" b="1" dirty="0">
                <a:solidFill>
                  <a:srgbClr val="002060"/>
                </a:solidFill>
                <a:latin typeface="Arial" pitchFamily="34" charset="0"/>
                <a:cs typeface="Arial" pitchFamily="34" charset="0"/>
              </a:rPr>
              <a:t>:</a:t>
            </a:r>
            <a:r>
              <a:rPr lang="ro-RO" b="1" dirty="0">
                <a:solidFill>
                  <a:srgbClr val="002060"/>
                </a:solidFill>
                <a:latin typeface="Arial" pitchFamily="34" charset="0"/>
                <a:cs typeface="Arial" pitchFamily="34" charset="0"/>
              </a:rPr>
              <a:t> </a:t>
            </a:r>
            <a:r>
              <a:rPr lang="ro-RO" dirty="0">
                <a:solidFill>
                  <a:srgbClr val="002060"/>
                </a:solidFill>
                <a:latin typeface="Arial" pitchFamily="34" charset="0"/>
                <a:cs typeface="Arial" pitchFamily="34" charset="0"/>
              </a:rPr>
              <a:t>observarea sistematică a comportamentului elevilor, fișe de feed-back</a:t>
            </a:r>
            <a:endParaRPr lang="en-US"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736</TotalTime>
  <Words>972</Words>
  <Application>Microsoft Office PowerPoint</Application>
  <PresentationFormat>On-screen Show (4:3)</PresentationFormat>
  <Paragraphs>116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Slide 1</vt:lpstr>
      <vt:lpstr>ARGUMENT</vt:lpstr>
      <vt:lpstr>PREZENTARE GENERALĂ</vt:lpstr>
      <vt:lpstr>        ACTIVITĂȚI</vt:lpstr>
      <vt:lpstr>Slide 5</vt:lpstr>
      <vt:lpstr>        ACTIVITĂȚI</vt:lpstr>
      <vt:lpstr>Slide 7</vt:lpstr>
      <vt:lpstr>        ACTIVITĂȚI</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User01</dc:creator>
  <cp:lastModifiedBy>User01</cp:lastModifiedBy>
  <cp:revision>97</cp:revision>
  <dcterms:created xsi:type="dcterms:W3CDTF">2016-03-24T11:15:40Z</dcterms:created>
  <dcterms:modified xsi:type="dcterms:W3CDTF">2018-02-26T11:13:24Z</dcterms:modified>
</cp:coreProperties>
</file>