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6" r:id="rId6"/>
    <p:sldId id="262" r:id="rId7"/>
    <p:sldId id="260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3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reptunghi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reptunghi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reptunghi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ector drept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ector drept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Conector drept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Conector drept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22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0DCFC-B8F7-47FA-9D6D-C4BFD29DA562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23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3C02A-5EBD-468A-8467-10EEEAC9E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CD85D-F7A3-4A91-94E7-F4A854FAF665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5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E29BE-80B0-4F1A-B299-E6E8AE556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1BECB-698F-49B8-96E3-C7DF5F40FBCD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5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6727C-9942-4BDE-9860-8091D0664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C1B784-7691-47CF-A225-57C37623A515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5" name="Substituent număr diapozitiv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78BC940-B541-4593-B424-17326A04B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Substituent subsol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reptunghi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reptunghi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reptunghi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onector drept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ector drept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ector drept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Conector drept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20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05EB3-5E1E-453F-948A-94D260F27B07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21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9D666-14E6-40C2-BA83-AD617D1D7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66D00-7026-4A74-BED6-E7543C81BE66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6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7BA-0A3D-4ADE-9F1B-D6841FB88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7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CA9C-4F4C-466A-8336-DFC52C0F614D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8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166A-59A4-4143-857D-AEF63A711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D114B70-2E3F-44F7-9429-1DD99287BACC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4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27D0DF-EEAD-4D3D-B115-07A6FFC72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EDEF8-8AA5-4550-BD7E-701E0D6F2A3C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7276-B7AF-4C5F-AB18-ABE6722C5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Conector drept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2" name="Substituent dată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4A7852-921F-47B1-B27F-DACEF44B6276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13" name="Substituent număr diapozitiv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66284BA-880F-4D4B-A4F5-B7008A9AD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Substituent subsol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Conector drept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12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63AA03-B4E5-41C7-957D-93AA803452D2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13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3202184-AD56-4E68-A1E4-F02DAF24F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028" name="Substituent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8BE5319-4955-4E8C-95E3-CAB4E160FAF7}" type="datetimeFigureOut">
              <a:rPr lang="en-US"/>
              <a:pPr>
                <a:defRPr/>
              </a:pPr>
              <a:t>5/11/2016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F253B32-818B-4B01-8F26-72788E745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4" r:id="rId5"/>
    <p:sldLayoutId id="2147483699" r:id="rId6"/>
    <p:sldLayoutId id="2147483693" r:id="rId7"/>
    <p:sldLayoutId id="2147483700" r:id="rId8"/>
    <p:sldLayoutId id="2147483701" r:id="rId9"/>
    <p:sldLayoutId id="2147483692" r:id="rId10"/>
    <p:sldLayoutId id="21474836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285984" y="928670"/>
            <a:ext cx="6172200" cy="1214446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3316" name="Subtitlu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algn="ctr"/>
            <a:r>
              <a:rPr lang="ro-RO" smtClean="0">
                <a:solidFill>
                  <a:srgbClr val="663300"/>
                </a:solidFill>
              </a:rPr>
              <a:t>Liceul Tehnologic de Industrie Alimentară Fetești, județul Ialomița</a:t>
            </a:r>
            <a:endParaRPr lang="en-GB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14313" y="1000125"/>
            <a:ext cx="7929562" cy="54737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o-RO" dirty="0" smtClean="0">
                <a:solidFill>
                  <a:srgbClr val="7030A0"/>
                </a:solidFill>
              </a:rPr>
              <a:t>ADICȚIILE (DROG, TUTUN, ALCOOL, POVEȘTI FĂRĂ HAPPY END- 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clasele a XI-a A și B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dirty="0"/>
          </a:p>
        </p:txBody>
      </p:sp>
      <p:pic>
        <p:nvPicPr>
          <p:cNvPr id="22531" name="Picture 2" descr="20160421_1003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1928813"/>
            <a:ext cx="29718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20160421_1019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6706">
            <a:off x="822325" y="4770438"/>
            <a:ext cx="255270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20160418_1025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11568">
            <a:off x="1000125" y="2286000"/>
            <a:ext cx="2841625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20160421_1000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0005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 descr="20160421_0955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946817">
            <a:off x="5441950" y="4737100"/>
            <a:ext cx="246856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14313" y="857250"/>
            <a:ext cx="7929562" cy="5715000"/>
          </a:xfrm>
        </p:spPr>
        <p:txBody>
          <a:bodyPr>
            <a:normAutofit fontScale="4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o-RO" sz="2600" dirty="0" smtClean="0">
                <a:solidFill>
                  <a:schemeClr val="accent3"/>
                </a:solidFill>
              </a:rPr>
              <a:t>IMPRESII ALE PARTICIPANȚILOR: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b="1" i="1" dirty="0" smtClean="0"/>
              <a:t>	</a:t>
            </a:r>
            <a:r>
              <a:rPr lang="it-IT" sz="2500" b="1" i="1" dirty="0" smtClean="0"/>
              <a:t>„Drogurile distrug visele, dar dau viață iluziilor!- STOP Droguri!”, 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b="1" i="1" dirty="0" smtClean="0"/>
              <a:t>	</a:t>
            </a:r>
            <a:endParaRPr lang="en-GB" sz="2500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  „Educația este drumul spre succes. Un om educat previne și evită violența, sub toate formele ei</a:t>
            </a:r>
            <a:r>
              <a:rPr lang="ro-RO" sz="2500" b="1" i="1" dirty="0" smtClean="0"/>
              <a:t>!”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sz="2500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b="1" i="1" dirty="0" smtClean="0"/>
              <a:t>	</a:t>
            </a:r>
            <a:r>
              <a:rPr lang="it-IT" sz="2500" b="1" i="1" dirty="0" smtClean="0"/>
              <a:t>„Temele dezbătute sunt interesante, atractive, mereu actuale.”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sz="2500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b="1" i="1" dirty="0" smtClean="0"/>
              <a:t>	</a:t>
            </a:r>
            <a:r>
              <a:rPr lang="it-IT" sz="2500" b="1" i="1" dirty="0" smtClean="0"/>
              <a:t>„Activitatea la care am participat m-a ajutat în relația pe care o am cu fiica mea.”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    “Mi-a  placut sa-mi ajut copilul si sa fiu model pentru el...”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   “ Am simtit disconfort : mama a aratat ca mereu ea e SEFUL...vreau sa ma inteleaga.”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GB" sz="2500" b="1" i="1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GB" sz="2500" b="1" i="1" dirty="0" smtClean="0"/>
              <a:t>     “Mi-am </a:t>
            </a:r>
            <a:r>
              <a:rPr lang="en-GB" sz="2500" b="1" i="1" dirty="0" err="1" smtClean="0"/>
              <a:t>dat</a:t>
            </a:r>
            <a:r>
              <a:rPr lang="en-GB" sz="2500" b="1" i="1" dirty="0" smtClean="0"/>
              <a:t> </a:t>
            </a:r>
            <a:r>
              <a:rPr lang="en-GB" sz="2500" b="1" i="1" dirty="0" err="1" smtClean="0"/>
              <a:t>seama</a:t>
            </a:r>
            <a:r>
              <a:rPr lang="en-GB" sz="2500" b="1" i="1" dirty="0" smtClean="0"/>
              <a:t> ca nu </a:t>
            </a:r>
            <a:r>
              <a:rPr lang="en-GB" sz="2500" b="1" i="1" dirty="0" err="1" smtClean="0"/>
              <a:t>imi</a:t>
            </a:r>
            <a:r>
              <a:rPr lang="en-GB" sz="2500" b="1" i="1" dirty="0" smtClean="0"/>
              <a:t> </a:t>
            </a:r>
            <a:r>
              <a:rPr lang="en-GB" sz="2500" b="1" i="1" dirty="0" err="1" smtClean="0"/>
              <a:t>cunosc</a:t>
            </a:r>
            <a:r>
              <a:rPr lang="en-GB" sz="2500" b="1" i="1" dirty="0" smtClean="0"/>
              <a:t> </a:t>
            </a:r>
            <a:r>
              <a:rPr lang="en-GB" sz="2500" b="1" i="1" dirty="0" err="1" smtClean="0"/>
              <a:t>copilul</a:t>
            </a:r>
            <a:r>
              <a:rPr lang="en-GB" sz="2500" b="1" i="1" dirty="0" smtClean="0"/>
              <a:t>…..</a:t>
            </a:r>
            <a:r>
              <a:rPr lang="en-GB" sz="2500" b="1" i="1" smtClean="0"/>
              <a:t>emotionanta</a:t>
            </a:r>
            <a:r>
              <a:rPr lang="en-GB" sz="2500" b="1" i="1" dirty="0" smtClean="0"/>
              <a:t> </a:t>
            </a:r>
            <a:r>
              <a:rPr lang="en-GB" sz="2500" b="1" i="1" dirty="0" err="1" smtClean="0"/>
              <a:t>si</a:t>
            </a:r>
            <a:r>
              <a:rPr lang="en-GB" sz="2500" b="1" i="1" dirty="0" smtClean="0"/>
              <a:t>….</a:t>
            </a:r>
            <a:r>
              <a:rPr lang="en-GB" sz="2500" b="1" i="1" dirty="0" err="1" smtClean="0"/>
              <a:t>interesanta</a:t>
            </a:r>
            <a:r>
              <a:rPr lang="en-GB" sz="2500" b="1" i="1" dirty="0" smtClean="0"/>
              <a:t> </a:t>
            </a:r>
            <a:r>
              <a:rPr lang="en-GB" sz="2500" b="1" i="1" dirty="0" err="1" smtClean="0"/>
              <a:t>actiune</a:t>
            </a:r>
            <a:r>
              <a:rPr lang="en-GB" sz="2500" b="1" i="1" dirty="0" smtClean="0"/>
              <a:t>”</a:t>
            </a:r>
            <a:r>
              <a:rPr lang="ro-RO" sz="2500" dirty="0" smtClean="0"/>
              <a:t>	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GB" sz="2500" b="1" i="1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n-GB" sz="2500" b="1" i="1" dirty="0" smtClean="0"/>
              <a:t>    </a:t>
            </a:r>
            <a:r>
              <a:rPr lang="it-IT" sz="2500" b="1" i="1" dirty="0" smtClean="0"/>
              <a:t>„Am fost foarte impresionată de activitatea de astăzi. Mi-au fost înlăturate multe semne de întrebare!”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b="1" i="1" dirty="0" smtClean="0"/>
              <a:t>	</a:t>
            </a:r>
            <a:endParaRPr lang="en-GB" sz="2500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     „Consider că hrana și comportamentul caracterizează omul.”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sz="2500" b="1" i="1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b="1" i="1" dirty="0" smtClean="0"/>
              <a:t>	</a:t>
            </a:r>
            <a:r>
              <a:rPr lang="it-IT" sz="2500" b="1" i="1" dirty="0" smtClean="0"/>
              <a:t>„Educația este calea spre înțelepciune. Am fost bucuroasă să particip la aceste activități.”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2500" dirty="0" smtClean="0"/>
              <a:t>	</a:t>
            </a:r>
            <a:r>
              <a:rPr lang="it-IT" sz="2500" b="1" i="1" dirty="0" smtClean="0"/>
              <a:t>„Prin aceste tipuri de activități reușim să ne dezvoltăm și să trecem cu succes pragul accesului către un viitor mai bun!”</a:t>
            </a:r>
            <a:endParaRPr lang="en-GB" sz="25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2500" b="1" i="1" dirty="0" smtClean="0"/>
              <a:t> </a:t>
            </a:r>
            <a:endParaRPr lang="en-GB" sz="22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6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3"/>
                </a:solidFill>
              </a:rPr>
              <a:t>“</a:t>
            </a:r>
            <a:r>
              <a:rPr lang="pt-BR" sz="2400" dirty="0" smtClean="0">
                <a:solidFill>
                  <a:schemeClr val="accent3"/>
                </a:solidFill>
              </a:rPr>
              <a:t>POVEŞTI   CU..... ŞI ..... FĂRĂ   HAPPY END”</a:t>
            </a:r>
            <a:endParaRPr lang="en-GB" sz="2400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357188" y="1000125"/>
            <a:ext cx="7858125" cy="5473700"/>
          </a:xfrm>
        </p:spPr>
        <p:txBody>
          <a:bodyPr>
            <a:normAutofit/>
          </a:bodyPr>
          <a:lstStyle/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vi-VN" sz="1800" b="1" dirty="0" smtClean="0">
                <a:solidFill>
                  <a:srgbClr val="000000"/>
                </a:solidFill>
                <a:latin typeface="+mj-lt"/>
              </a:rPr>
              <a:t>Judeţ:</a:t>
            </a:r>
            <a:r>
              <a:rPr lang="ro-RO" sz="1800" dirty="0" smtClean="0">
                <a:solidFill>
                  <a:srgbClr val="000000"/>
                </a:solidFill>
              </a:rPr>
              <a:t> </a:t>
            </a:r>
            <a:r>
              <a:rPr lang="vi-VN" sz="1800" dirty="0" smtClean="0">
                <a:solidFill>
                  <a:srgbClr val="000000"/>
                </a:solidFill>
                <a:latin typeface="+mj-lt"/>
              </a:rPr>
              <a:t>IALOMIŢA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  <a:cs typeface="Times New Roman" pitchFamily="18" charset="0"/>
              </a:rPr>
              <a:t>Municipiul: </a:t>
            </a:r>
            <a:r>
              <a:rPr lang="vi-VN" sz="1800" dirty="0" smtClean="0">
                <a:solidFill>
                  <a:srgbClr val="000000"/>
                </a:solidFill>
                <a:latin typeface="+mj-lt"/>
              </a:rPr>
              <a:t>FETEŞTI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vi-VN" sz="1800" b="1" dirty="0" smtClean="0">
                <a:solidFill>
                  <a:srgbClr val="000000"/>
                </a:solidFill>
                <a:latin typeface="+mj-lt"/>
              </a:rPr>
              <a:t>Instituţie de învăţământ:</a:t>
            </a:r>
            <a:r>
              <a:rPr lang="ro-RO" sz="1800" b="1" dirty="0" smtClean="0">
                <a:solidFill>
                  <a:srgbClr val="000000"/>
                </a:solidFill>
              </a:rPr>
              <a:t>  </a:t>
            </a:r>
            <a:r>
              <a:rPr lang="vi-VN" sz="1800" dirty="0" smtClean="0">
                <a:solidFill>
                  <a:srgbClr val="000000"/>
                </a:solidFill>
                <a:latin typeface="+mj-lt"/>
              </a:rPr>
              <a:t>LICEUL TEHNOLOGIC DE INDUSTRIE</a:t>
            </a:r>
            <a:endParaRPr lang="ro-RO" sz="1800" dirty="0" smtClean="0">
              <a:solidFill>
                <a:srgbClr val="000000"/>
              </a:solidFill>
            </a:endParaRP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                                 									</a:t>
            </a:r>
            <a:r>
              <a:rPr lang="vi-VN" sz="1800" dirty="0" smtClean="0">
                <a:solidFill>
                  <a:srgbClr val="000000"/>
                </a:solidFill>
                <a:latin typeface="+mj-lt"/>
              </a:rPr>
              <a:t>ALIMENTARĂ 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vi-VN" sz="1800" b="1" dirty="0" smtClean="0">
                <a:solidFill>
                  <a:srgbClr val="000000"/>
                </a:solidFill>
                <a:latin typeface="+mj-lt"/>
              </a:rPr>
              <a:t>Profesor coordonator:</a:t>
            </a:r>
            <a:r>
              <a:rPr lang="ro-RO" sz="1800" b="1" dirty="0" smtClean="0">
                <a:solidFill>
                  <a:srgbClr val="000000"/>
                </a:solidFill>
              </a:rPr>
              <a:t> </a:t>
            </a:r>
            <a:r>
              <a:rPr lang="ro-RO" sz="1800" dirty="0" smtClean="0">
                <a:solidFill>
                  <a:srgbClr val="000000"/>
                </a:solidFill>
              </a:rPr>
              <a:t>STAICU OLGA- </a:t>
            </a:r>
            <a:r>
              <a:rPr lang="en-GB" sz="1800" dirty="0" err="1" smtClean="0">
                <a:solidFill>
                  <a:srgbClr val="000000"/>
                </a:solidFill>
              </a:rPr>
              <a:t>profesor</a:t>
            </a:r>
            <a:r>
              <a:rPr lang="en-GB" sz="1800" dirty="0" smtClean="0">
                <a:solidFill>
                  <a:srgbClr val="000000"/>
                </a:solidFill>
              </a:rPr>
              <a:t>-</a:t>
            </a:r>
            <a:r>
              <a:rPr lang="ro-RO" sz="1800" dirty="0" smtClean="0">
                <a:solidFill>
                  <a:srgbClr val="000000"/>
                </a:solidFill>
              </a:rPr>
              <a:t>consilier școlar</a:t>
            </a:r>
            <a:endParaRPr lang="vi-VN" sz="1800" dirty="0" smtClean="0">
              <a:solidFill>
                <a:srgbClr val="000000"/>
              </a:solidFill>
              <a:latin typeface="+mj-lt"/>
            </a:endParaRP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  <a:cs typeface="Times New Roman" pitchFamily="18" charset="0"/>
              </a:rPr>
              <a:t>Profesori colaboratori</a:t>
            </a:r>
            <a:r>
              <a:rPr lang="ro-RO" sz="1800" b="1" dirty="0" smtClean="0">
                <a:solidFill>
                  <a:srgbClr val="000000"/>
                </a:solidFill>
              </a:rPr>
              <a:t>:</a:t>
            </a:r>
            <a:endParaRPr lang="en-GB" sz="1800" b="1" dirty="0" smtClean="0">
              <a:solidFill>
                <a:srgbClr val="000000"/>
              </a:solidFill>
            </a:endParaRP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en-GB" sz="1800" b="1" dirty="0" smtClean="0">
                <a:solidFill>
                  <a:srgbClr val="000000"/>
                </a:solidFill>
              </a:rPr>
              <a:t>           </a:t>
            </a:r>
            <a:r>
              <a:rPr lang="ro-RO" sz="1800" b="1" dirty="0" smtClean="0">
                <a:solidFill>
                  <a:srgbClr val="000000"/>
                </a:solidFill>
              </a:rPr>
              <a:t> </a:t>
            </a:r>
            <a:r>
              <a:rPr lang="ro-RO" sz="1800" dirty="0" smtClean="0">
                <a:solidFill>
                  <a:srgbClr val="000000"/>
                </a:solidFill>
              </a:rPr>
              <a:t>AGAPIE NICOLETA- director adj.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</a:rPr>
              <a:t>			</a:t>
            </a:r>
            <a:r>
              <a:rPr lang="ro-RO" sz="1800" dirty="0" smtClean="0">
                <a:solidFill>
                  <a:srgbClr val="000000"/>
                </a:solidFill>
              </a:rPr>
              <a:t>BORDEIANU JENI MIRELA- consilier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ro-RO" sz="1800" dirty="0" smtClean="0">
                <a:solidFill>
                  <a:srgbClr val="000000"/>
                </a:solidFill>
              </a:rPr>
              <a:t>educativ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			POPESCU ELENA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			NECULA MARIETTA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			ISPIR RAMONA IONELA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			ȘERBAN ECATERINA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			MOTOACĂ ION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</a:rPr>
              <a:t>           </a:t>
            </a:r>
            <a:r>
              <a:rPr lang="en-GB" sz="1800" b="1" dirty="0" smtClean="0">
                <a:solidFill>
                  <a:srgbClr val="000000"/>
                </a:solidFill>
              </a:rPr>
              <a:t> </a:t>
            </a:r>
            <a:r>
              <a:rPr lang="ro-RO" sz="1800" b="1" dirty="0" smtClean="0">
                <a:solidFill>
                  <a:srgbClr val="000000"/>
                </a:solidFill>
              </a:rPr>
              <a:t> </a:t>
            </a:r>
            <a:r>
              <a:rPr lang="ro-RO" sz="1800" dirty="0" smtClean="0">
                <a:solidFill>
                  <a:srgbClr val="000000"/>
                </a:solidFill>
              </a:rPr>
              <a:t>STOIAN MARIOARA 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            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ro-RO" sz="1800" dirty="0" smtClean="0">
                <a:solidFill>
                  <a:srgbClr val="000000"/>
                </a:solidFill>
              </a:rPr>
              <a:t>TRUFAȘU DAN CĂTĂLIN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</a:rPr>
              <a:t>Parteneri: </a:t>
            </a:r>
            <a:r>
              <a:rPr lang="ro-RO" sz="1800" dirty="0" smtClean="0">
                <a:solidFill>
                  <a:srgbClr val="000000"/>
                </a:solidFill>
              </a:rPr>
              <a:t>CJRAE Ialomița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                     Părinții;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                     Reprezentanți CȘE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dirty="0" smtClean="0">
                <a:solidFill>
                  <a:srgbClr val="000000"/>
                </a:solidFill>
              </a:rPr>
              <a:t> 				 Asociația Nonguvernamentală „GESSIA Mileniului III”</a:t>
            </a:r>
          </a:p>
          <a:p>
            <a:pPr marL="331788" indent="-331788" fontAlgn="auto">
              <a:lnSpc>
                <a:spcPts val="1463"/>
              </a:lnSpc>
              <a:spcBef>
                <a:spcPts val="500"/>
              </a:spcBef>
              <a:spcAft>
                <a:spcPts val="0"/>
              </a:spcAft>
              <a:buFont typeface="Wingdings"/>
              <a:buNone/>
              <a:tabLst>
                <a:tab pos="333375" algn="l"/>
                <a:tab pos="790575" algn="l"/>
                <a:tab pos="1247775" algn="l"/>
                <a:tab pos="1704975" algn="l"/>
                <a:tab pos="2162175" algn="l"/>
                <a:tab pos="2619375" algn="l"/>
                <a:tab pos="3076575" algn="l"/>
                <a:tab pos="3533775" algn="l"/>
                <a:tab pos="3990975" algn="l"/>
                <a:tab pos="4448175" algn="l"/>
                <a:tab pos="4905375" algn="l"/>
                <a:tab pos="5362575" algn="l"/>
                <a:tab pos="5819775" algn="l"/>
                <a:tab pos="6276975" algn="l"/>
                <a:tab pos="6734175" algn="l"/>
                <a:tab pos="7191375" algn="l"/>
                <a:tab pos="7648575" algn="l"/>
                <a:tab pos="8105775" algn="l"/>
                <a:tab pos="8562975" algn="l"/>
                <a:tab pos="9020175" algn="l"/>
                <a:tab pos="9477375" algn="l"/>
              </a:tabLst>
              <a:defRPr/>
            </a:pPr>
            <a:r>
              <a:rPr lang="ro-RO" sz="1800" b="1" dirty="0" smtClean="0">
                <a:solidFill>
                  <a:srgbClr val="000000"/>
                </a:solidFill>
              </a:rPr>
              <a:t>Beneficiari: </a:t>
            </a:r>
            <a:r>
              <a:rPr lang="ro-RO" sz="1800" dirty="0" smtClean="0">
                <a:solidFill>
                  <a:srgbClr val="000000"/>
                </a:solidFill>
              </a:rPr>
              <a:t>Elevii claselor: I A, II A, VIII A, X C, X E, XI A, XI B</a:t>
            </a:r>
            <a:endParaRPr lang="en-GB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15362" name="Substituent conținut 2"/>
          <p:cNvSpPr>
            <a:spLocks noGrp="1"/>
          </p:cNvSpPr>
          <p:nvPr>
            <p:ph sz="quarter" idx="1"/>
          </p:nvPr>
        </p:nvSpPr>
        <p:spPr>
          <a:xfrm>
            <a:off x="285750" y="928688"/>
            <a:ext cx="7858125" cy="55451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it-IT" sz="1800" smtClean="0"/>
              <a:t>Scopul activităţii 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ro-RO" sz="1800" smtClean="0"/>
              <a:t>		</a:t>
            </a:r>
            <a:r>
              <a:rPr lang="ro-RO" sz="1800" b="1" i="1" smtClean="0"/>
              <a:t>Formarea    abilitaţilor  de   viaţă  sanogenetice   prin  autocunoaştere, intercunoaştere  şi modele;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ro-RO" sz="1800" b="1" i="1" smtClean="0"/>
              <a:t>		Prevenirea   apariţiei  şi consolidării  unor comportamente de viaţă patogene</a:t>
            </a:r>
          </a:p>
          <a:p>
            <a:pPr>
              <a:buFont typeface="Wingdings" pitchFamily="2" charset="2"/>
              <a:buNone/>
            </a:pPr>
            <a:endParaRPr lang="ro-RO" sz="1800" b="1" i="1" smtClean="0"/>
          </a:p>
          <a:p>
            <a:pPr>
              <a:buFont typeface="Wingdings" pitchFamily="2" charset="2"/>
              <a:buNone/>
            </a:pPr>
            <a:r>
              <a:rPr lang="ro-RO" sz="1800" smtClean="0"/>
              <a:t> Obiectivele educaţionale ale activităţii 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ro-RO" sz="1800" smtClean="0"/>
              <a:t>		</a:t>
            </a:r>
            <a:r>
              <a:rPr lang="ro-RO" sz="1800" b="1" i="1" smtClean="0"/>
              <a:t>a. Formarea  şi dezvoltarea   cunoaşterii de sine,  de consolidare a unei  autoaprecieri realiste; 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ro-RO" sz="1800" b="1" i="1" smtClean="0"/>
              <a:t>		b. Exprimarea  emoţiilor  şi  focalizarea asupra aspectelor pozitive ale muncii în  grupul de elevi. 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it-IT" sz="1800" b="1" i="1" smtClean="0"/>
              <a:t>	</a:t>
            </a:r>
            <a:r>
              <a:rPr lang="ro-RO" sz="1800" b="1" i="1" smtClean="0"/>
              <a:t>	</a:t>
            </a:r>
            <a:r>
              <a:rPr lang="it-IT" sz="1800" b="1" i="1" smtClean="0"/>
              <a:t>c. Facilitarea şi îmbunătăţirea relaţiei părinte-copil din perspectiva  obţinerii succesului  în alegerea carierei;</a:t>
            </a:r>
            <a:endParaRPr lang="en-GB" sz="1800" smtClean="0"/>
          </a:p>
          <a:p>
            <a:pPr>
              <a:buFont typeface="Wingdings" pitchFamily="2" charset="2"/>
              <a:buNone/>
            </a:pPr>
            <a:r>
              <a:rPr lang="it-IT" sz="1800" b="1" i="1" smtClean="0"/>
              <a:t>	</a:t>
            </a:r>
            <a:r>
              <a:rPr lang="ro-RO" sz="1800" b="1" i="1" smtClean="0"/>
              <a:t>	</a:t>
            </a:r>
            <a:r>
              <a:rPr lang="it-IT" sz="1800" b="1" i="1" smtClean="0"/>
              <a:t>d. Evitarea  formării unor  comportamente  adictive  şi /sau  agresive; </a:t>
            </a:r>
            <a:endParaRPr lang="en-GB" sz="1800" smtClean="0"/>
          </a:p>
          <a:p>
            <a:endParaRPr lang="en-GB" sz="1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 useBgFill="1"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85750" y="857250"/>
            <a:ext cx="7858125" cy="561657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1800" dirty="0" smtClean="0"/>
              <a:t>Descrierea activității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1800" b="1" i="1" dirty="0" smtClean="0"/>
              <a:t>		</a:t>
            </a:r>
            <a:r>
              <a:rPr lang="it-IT" sz="1800" b="1" i="1" dirty="0" smtClean="0"/>
              <a:t>Activitățile au fost organizate cu elevi din cele trei cicluri de învățământ, respectând particularitățile de vârstă, asfel încât să  fie acoperite nevoile de dezvoltare personală și de  realizare a scopurilor specifice fiecărei perioade de viață.   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it-IT" sz="1800" b="1" i="1" dirty="0" smtClean="0"/>
              <a:t>              Printr-o atentă organizare s-a  urmărit adaptarea creativă la viața reală, formarea unor deprinderi, atitudini,  comportamente validate social, necesare pentru a face față cu succes provocărilor vieții și pentru asigurarea unei vieți de calitate.</a:t>
            </a:r>
            <a:endParaRPr lang="en-GB" sz="1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1800" b="1" i="1" dirty="0" smtClean="0"/>
              <a:t>		</a:t>
            </a:r>
            <a:r>
              <a:rPr lang="it-IT" sz="1800" b="1" i="1" dirty="0" smtClean="0"/>
              <a:t>Au fost folosite </a:t>
            </a:r>
            <a:r>
              <a:rPr lang="pt-BR" sz="1800" b="1" i="1" dirty="0" smtClean="0"/>
              <a:t>metode variate: lucrul pe grupe, ateliere de lucru, activităţi de interacţiune socială, expuneri, studii de caz, vizionarea unor  filme de scurt metraj 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pt-BR" sz="1800" b="1" i="1" dirty="0" smtClean="0"/>
              <a:t>              Elevii participanți si, dupa caz, parintii  au fost sprijiniți în demersul lor de a realiza sarcinile de lucru: </a:t>
            </a:r>
            <a:r>
              <a:rPr lang="it-IT" sz="1800" b="1" i="1" dirty="0" smtClean="0"/>
              <a:t>desen colectiv, poveste in imagini decupate, colaje, jocuri de societate.</a:t>
            </a:r>
            <a:endParaRPr lang="en-GB" sz="1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o-RO" sz="1800" b="1" i="1" dirty="0" smtClean="0"/>
              <a:t>		</a:t>
            </a:r>
            <a:r>
              <a:rPr lang="it-IT" sz="1800" b="1" i="1" dirty="0" smtClean="0"/>
              <a:t>Caracterul interdisciplinar și sprijinul partenerilor au întregit rezultatul activităților derulate pentru dezvoltarea abilităților de viață.</a:t>
            </a:r>
            <a:endParaRPr lang="en-GB" sz="1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14313" y="928688"/>
            <a:ext cx="8072437" cy="55451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o-RO" sz="1700" smtClean="0"/>
              <a:t>DE CE O ACTIVITATE DE SUCCES ÎN ȘCOALA ALTFEL?</a:t>
            </a:r>
            <a:endParaRPr lang="en-GB" sz="1700" smtClean="0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o-RO" sz="17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o-RO" sz="1700" b="1" i="1" smtClean="0"/>
              <a:t>		</a:t>
            </a:r>
            <a:r>
              <a:rPr lang="it-IT" sz="1700" b="1" i="1" smtClean="0"/>
              <a:t>Tocmai pentru a evita un traseu, în viață, măcinat de conflicte interioare, de experiențe negative, școala, părintele și copilul   fac echipă, încercând  să prefigureze  formarea unor abilități de viață sanogenice și prevenirea  adicțiilor  ( "capcana roz").</a:t>
            </a:r>
            <a:endParaRPr lang="ro-RO" sz="1700" b="1" i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o-RO" sz="1700" b="1" i="1" smtClean="0"/>
              <a:t>		</a:t>
            </a:r>
            <a:r>
              <a:rPr lang="it-IT" sz="1700" b="1" i="1" smtClean="0"/>
              <a:t>Un om devine .... OM  numai atunci când echilibrul între propria personalitate,  societate și familie (ca grup social restrâns)  se realizează.</a:t>
            </a:r>
            <a:endParaRPr lang="en-GB" sz="17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o-RO" sz="1700" b="1" i="1" smtClean="0"/>
              <a:t>	</a:t>
            </a:r>
            <a:r>
              <a:rPr lang="it-IT" sz="1700" b="1" i="1" smtClean="0"/>
              <a:t>         Un părinte  devine PĂRINTE   doar atunci când își cunoaște, cu adevărat, copilul.          </a:t>
            </a:r>
            <a:endParaRPr lang="en-GB" sz="17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o-RO" sz="1700" b="1" i="1" smtClean="0"/>
              <a:t>		</a:t>
            </a:r>
            <a:r>
              <a:rPr lang="it-IT" sz="1700" b="1" i="1" smtClean="0"/>
              <a:t>Școala devine .....ȘCOALĂ  atunci  când tiparele dispar, când  are alături părintele și copilul  pe drumul ce urmează a fi parcurs.  Familia "absentă", copilul neimplicat și  neresponsabilizat, creează  incertitudini, insuccese  sau  adaptări care se vor face cu multiple traume personale.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1700" b="1" i="1" smtClean="0"/>
              <a:t>              Cooperarea , cariera visata si comportamentele sanogene constituie tabloul unei sanatati perfecte.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1700" b="1" i="1" smtClean="0"/>
              <a:t>  </a:t>
            </a:r>
            <a:r>
              <a:rPr lang="ro-RO" sz="1700" b="1" i="1" smtClean="0">
                <a:latin typeface="Arial" charset="0"/>
              </a:rPr>
              <a:t>             Ş</a:t>
            </a:r>
            <a:r>
              <a:rPr lang="it-IT" sz="1700" b="1" i="1" smtClean="0"/>
              <a:t>coala reprezinta un segment din educatia care schimba lumea.......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1700" b="1" i="1" smtClean="0"/>
              <a:t>               Elevi, parinti si profesori traseaza drumuri...IMPREUNA</a:t>
            </a:r>
            <a:endParaRPr lang="en-GB" sz="17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it-IT" sz="1700" b="1" i="1" smtClean="0"/>
              <a:t>            </a:t>
            </a:r>
            <a:endParaRPr lang="en-GB" sz="17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18434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1000125"/>
            <a:ext cx="7467600" cy="54737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o-RO" smtClean="0">
                <a:solidFill>
                  <a:srgbClr val="00B050"/>
                </a:solidFill>
              </a:rPr>
              <a:t>COOPERARE ÎN GRUP </a:t>
            </a:r>
          </a:p>
          <a:p>
            <a:pPr>
              <a:buFont typeface="Wingdings" pitchFamily="2" charset="2"/>
              <a:buNone/>
            </a:pPr>
            <a:r>
              <a:rPr lang="ro-RO" smtClean="0">
                <a:solidFill>
                  <a:srgbClr val="00B050"/>
                </a:solidFill>
              </a:rPr>
              <a:t>				- clasa I -</a:t>
            </a:r>
            <a:endParaRPr lang="en-GB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None/>
            </a:pPr>
            <a:endParaRPr lang="en-GB" smtClean="0"/>
          </a:p>
        </p:txBody>
      </p:sp>
      <p:pic>
        <p:nvPicPr>
          <p:cNvPr id="18435" name="Picture 2" descr="SAM_6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1285875"/>
            <a:ext cx="2636837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SAM_63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071688"/>
            <a:ext cx="246062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SAM_63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500438"/>
            <a:ext cx="192722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SAM_63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294001">
            <a:off x="5395119" y="3875881"/>
            <a:ext cx="27051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SAM_64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34502">
            <a:off x="928688" y="4286250"/>
            <a:ext cx="16684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o-RO" sz="2400" dirty="0" smtClean="0">
                <a:solidFill>
                  <a:schemeClr val="accent3"/>
                </a:solidFill>
              </a:rPr>
              <a:t/>
            </a:r>
            <a:br>
              <a:rPr lang="ro-RO" sz="2400" dirty="0" smtClean="0">
                <a:solidFill>
                  <a:schemeClr val="accent3"/>
                </a:solidFill>
              </a:rPr>
            </a:br>
            <a:r>
              <a:rPr lang="ro-RO" sz="2400" dirty="0" smtClean="0">
                <a:solidFill>
                  <a:schemeClr val="accent3"/>
                </a:solidFill>
              </a:rPr>
              <a:t/>
            </a:r>
            <a:br>
              <a:rPr lang="ro-RO" sz="2400" dirty="0" smtClean="0">
                <a:solidFill>
                  <a:schemeClr val="accent3"/>
                </a:solidFill>
              </a:rPr>
            </a:br>
            <a:r>
              <a:rPr lang="ro-RO" sz="2400" dirty="0" smtClean="0">
                <a:solidFill>
                  <a:schemeClr val="accent3"/>
                </a:solidFill>
              </a:rPr>
              <a:t/>
            </a:r>
            <a:br>
              <a:rPr lang="ro-RO" sz="2400" dirty="0" smtClean="0">
                <a:solidFill>
                  <a:schemeClr val="accent3"/>
                </a:solidFill>
              </a:rPr>
            </a:br>
            <a:r>
              <a:rPr lang="ro-RO" sz="2400" dirty="0" smtClean="0">
                <a:solidFill>
                  <a:schemeClr val="accent3"/>
                </a:solidFill>
              </a:rPr>
              <a:t/>
            </a:r>
            <a:br>
              <a:rPr lang="ro-RO" sz="2400" dirty="0" smtClean="0">
                <a:solidFill>
                  <a:schemeClr val="accent3"/>
                </a:solidFill>
              </a:rPr>
            </a:br>
            <a:endParaRPr lang="en-GB" sz="2400" dirty="0"/>
          </a:p>
        </p:txBody>
      </p:sp>
      <p:sp>
        <p:nvSpPr>
          <p:cNvPr id="19458" name="Substituent conținut 2"/>
          <p:cNvSpPr>
            <a:spLocks noGrp="1"/>
          </p:cNvSpPr>
          <p:nvPr>
            <p:ph sz="quarter" idx="1"/>
          </p:nvPr>
        </p:nvSpPr>
        <p:spPr>
          <a:xfrm>
            <a:off x="285750" y="857250"/>
            <a:ext cx="7929563" cy="561657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o-RO" sz="2000" smtClean="0">
                <a:solidFill>
                  <a:srgbClr val="00B050"/>
                </a:solidFill>
              </a:rPr>
              <a:t>COOPERARE ÎN GRUP </a:t>
            </a:r>
          </a:p>
          <a:p>
            <a:pPr>
              <a:buFont typeface="Wingdings" pitchFamily="2" charset="2"/>
              <a:buNone/>
            </a:pPr>
            <a:r>
              <a:rPr lang="ro-RO" sz="2000" smtClean="0"/>
              <a:t>				</a:t>
            </a:r>
            <a:r>
              <a:rPr lang="ro-RO" sz="2000" smtClean="0">
                <a:solidFill>
                  <a:srgbClr val="00B050"/>
                </a:solidFill>
              </a:rPr>
              <a:t>- clasa a II- a</a:t>
            </a:r>
            <a:endParaRPr lang="en-GB" sz="2000" smtClean="0">
              <a:solidFill>
                <a:srgbClr val="00B050"/>
              </a:solidFill>
            </a:endParaRPr>
          </a:p>
        </p:txBody>
      </p:sp>
      <p:pic>
        <p:nvPicPr>
          <p:cNvPr id="1026" name="Picture 2" descr="SAM_63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53975">
            <a:off x="684213" y="1728788"/>
            <a:ext cx="2514600" cy="18891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9460" name="Picture 3" descr="SAM_63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68780">
            <a:off x="5724525" y="1471613"/>
            <a:ext cx="26511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SAM_64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3286125"/>
            <a:ext cx="2544763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SAM_637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695702">
            <a:off x="489744" y="4209256"/>
            <a:ext cx="27654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SAM_637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3857625"/>
            <a:ext cx="2143125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reptunghi 8"/>
          <p:cNvSpPr/>
          <p:nvPr/>
        </p:nvSpPr>
        <p:spPr>
          <a:xfrm>
            <a:off x="500063" y="285750"/>
            <a:ext cx="7929562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accent3"/>
                </a:solidFill>
                <a:latin typeface="+mn-lt"/>
              </a:rPr>
              <a:t>“POVEŞTI   CU..... ŞI ..... FĂRĂ   HAPPY END”</a:t>
            </a:r>
            <a:r>
              <a:rPr lang="ro-RO" dirty="0">
                <a:solidFill>
                  <a:schemeClr val="accent3"/>
                </a:solidFill>
                <a:latin typeface="+mn-lt"/>
              </a:rPr>
              <a:t/>
            </a:r>
            <a:br>
              <a:rPr lang="ro-RO" dirty="0">
                <a:solidFill>
                  <a:schemeClr val="accent3"/>
                </a:solidFill>
                <a:latin typeface="+mn-lt"/>
              </a:rPr>
            </a:br>
            <a:endParaRPr lang="en-GB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85750" y="857250"/>
            <a:ext cx="8001000" cy="561657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o-RO" dirty="0" smtClean="0">
                <a:solidFill>
                  <a:srgbClr val="002060"/>
                </a:solidFill>
              </a:rPr>
              <a:t>NE PREGĂTIM PENTRU VIAȚĂ</a:t>
            </a:r>
            <a:r>
              <a:rPr lang="ro-RO" dirty="0" smtClean="0"/>
              <a:t>- </a:t>
            </a:r>
            <a:r>
              <a:rPr lang="ro-RO" dirty="0" smtClean="0">
                <a:solidFill>
                  <a:schemeClr val="accent5">
                    <a:lumMod val="50000"/>
                  </a:schemeClr>
                </a:solidFill>
              </a:rPr>
              <a:t>atelier părinți și </a:t>
            </a:r>
            <a:r>
              <a:rPr lang="ro-RO" dirty="0" err="1" smtClean="0">
                <a:solidFill>
                  <a:schemeClr val="accent5">
                    <a:lumMod val="50000"/>
                  </a:schemeClr>
                </a:solidFill>
              </a:rPr>
              <a:t>copii-</a:t>
            </a:r>
            <a:r>
              <a:rPr lang="ro-RO" dirty="0" smtClean="0"/>
              <a:t> </a:t>
            </a:r>
            <a:r>
              <a:rPr lang="ro-RO" dirty="0" smtClean="0">
                <a:solidFill>
                  <a:srgbClr val="00B0F0"/>
                </a:solidFill>
              </a:rPr>
              <a:t>clasa a VIII-a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20483" name="Picture 2" descr="SAM_63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8188" y="1428750"/>
            <a:ext cx="2005012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SAM_63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786313"/>
            <a:ext cx="222567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SAM_63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33334">
            <a:off x="2728913" y="2794000"/>
            <a:ext cx="2606675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SAM_639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5114">
            <a:off x="5451475" y="3733800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SAM_639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785938"/>
            <a:ext cx="25749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3"/>
                </a:solidFill>
              </a:rPr>
              <a:t>“POVEŞTI   CU..... ŞI ..... FĂRĂ   HAPPY END”</a:t>
            </a:r>
            <a:endParaRPr lang="en-GB" sz="2400" dirty="0"/>
          </a:p>
        </p:txBody>
      </p:sp>
      <p:sp>
        <p:nvSpPr>
          <p:cNvPr id="21506" name="Substituent conținut 2"/>
          <p:cNvSpPr>
            <a:spLocks noGrp="1"/>
          </p:cNvSpPr>
          <p:nvPr>
            <p:ph sz="quarter" idx="1"/>
          </p:nvPr>
        </p:nvSpPr>
        <p:spPr>
          <a:xfrm>
            <a:off x="214313" y="928688"/>
            <a:ext cx="7929562" cy="554513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o-RO" smtClean="0">
                <a:solidFill>
                  <a:srgbClr val="FF0000"/>
                </a:solidFill>
              </a:rPr>
              <a:t>SĂ SPUNEM „NU” VIOLENȚEI- clasele a X-a C și E</a:t>
            </a:r>
            <a:endParaRPr lang="en-GB" smtClean="0">
              <a:solidFill>
                <a:srgbClr val="FF0000"/>
              </a:solidFill>
            </a:endParaRPr>
          </a:p>
        </p:txBody>
      </p:sp>
      <p:pic>
        <p:nvPicPr>
          <p:cNvPr id="21507" name="Picture 2" descr="SAM_6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887946">
            <a:off x="5923756" y="4153694"/>
            <a:ext cx="2663825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SAM_63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428875"/>
            <a:ext cx="22701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SAM_63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500188"/>
            <a:ext cx="2149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SAM_63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904056">
            <a:off x="569913" y="3382963"/>
            <a:ext cx="26511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SAM_63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801209">
            <a:off x="3248025" y="4538663"/>
            <a:ext cx="2403475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7" descr="SAM_63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13" y="1357313"/>
            <a:ext cx="16160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iș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277</TotalTime>
  <Words>695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6</vt:i4>
      </vt:variant>
      <vt:variant>
        <vt:lpstr>Şablon formă</vt:lpstr>
      </vt:variant>
      <vt:variant>
        <vt:i4>7</vt:i4>
      </vt:variant>
      <vt:variant>
        <vt:lpstr>Titluri diapozitive</vt:lpstr>
      </vt:variant>
      <vt:variant>
        <vt:i4>11</vt:i4>
      </vt:variant>
    </vt:vector>
  </HeadingPairs>
  <TitlesOfParts>
    <vt:vector size="24" baseType="lpstr">
      <vt:lpstr>Century Schoolbook</vt:lpstr>
      <vt:lpstr>Arial</vt:lpstr>
      <vt:lpstr>Wingdings</vt:lpstr>
      <vt:lpstr>Wingdings 2</vt:lpstr>
      <vt:lpstr>Calibri</vt:lpstr>
      <vt:lpstr>Times New Roman</vt:lpstr>
      <vt:lpstr>Foișor</vt:lpstr>
      <vt:lpstr>Foișor</vt:lpstr>
      <vt:lpstr>Foișor</vt:lpstr>
      <vt:lpstr>Foișor</vt:lpstr>
      <vt:lpstr>Foișor</vt:lpstr>
      <vt:lpstr>Foișor</vt:lpstr>
      <vt:lpstr>Foișor</vt:lpstr>
      <vt:lpstr>Diapozitivul 1</vt:lpstr>
      <vt:lpstr>“POVEŞTI   CU..... ŞI ..... FĂRĂ   HAPPY END”</vt:lpstr>
      <vt:lpstr>“POVEŞTI   CU..... ŞI ..... FĂRĂ   HAPPY END”</vt:lpstr>
      <vt:lpstr>“POVEŞTI   CU..... ŞI ..... FĂRĂ   HAPPY END”</vt:lpstr>
      <vt:lpstr>“POVEŞTI   CU..... ŞI ..... FĂRĂ   HAPPY END”</vt:lpstr>
      <vt:lpstr>“POVEŞTI   CU..... ŞI ..... FĂRĂ   HAPPY END”</vt:lpstr>
      <vt:lpstr>    </vt:lpstr>
      <vt:lpstr>“POVEŞTI   CU..... ŞI ..... FĂRĂ   HAPPY END”</vt:lpstr>
      <vt:lpstr>“POVEŞTI   CU..... ŞI ..... FĂRĂ   HAPPY END”</vt:lpstr>
      <vt:lpstr>“POVEŞTI   CU..... ŞI ..... FĂRĂ   HAPPY END”</vt:lpstr>
      <vt:lpstr>“POVEŞTI   CU..... ŞI ..... FĂRĂ   HAPPY END”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“POVEŞTI   CU..... ŞI ..... FĂRĂ   HAPPY END”</dc:title>
  <dc:creator>utilizator</dc:creator>
  <cp:lastModifiedBy>PC001</cp:lastModifiedBy>
  <cp:revision>29</cp:revision>
  <dcterms:created xsi:type="dcterms:W3CDTF">2016-05-09T19:56:55Z</dcterms:created>
  <dcterms:modified xsi:type="dcterms:W3CDTF">2016-05-11T09:12:02Z</dcterms:modified>
</cp:coreProperties>
</file>