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60" r:id="rId5"/>
    <p:sldId id="261" r:id="rId6"/>
    <p:sldId id="262" r:id="rId7"/>
    <p:sldId id="264" r:id="rId8"/>
    <p:sldId id="282" r:id="rId9"/>
    <p:sldId id="265" r:id="rId10"/>
    <p:sldId id="266" r:id="rId11"/>
    <p:sldId id="283" r:id="rId12"/>
    <p:sldId id="267" r:id="rId13"/>
    <p:sldId id="268" r:id="rId14"/>
    <p:sldId id="270" r:id="rId15"/>
    <p:sldId id="277" r:id="rId16"/>
    <p:sldId id="278" r:id="rId17"/>
    <p:sldId id="279" r:id="rId18"/>
    <p:sldId id="280" r:id="rId19"/>
    <p:sldId id="281"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5" d="100"/>
          <a:sy n="115" d="100"/>
        </p:scale>
        <p:origin x="43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11-Dec-23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36732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11-Dec-23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80440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11-Dec-23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5210661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11-Dec-23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53224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11-Dec-23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93103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11-Dec-23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588511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11-Dec-23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14409370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11-Dec-23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45229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smtClean="0"/>
              <a:t>11-Dec-23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279550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11-Dec-23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12171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smtClean="0"/>
              <a:t>11-Dec-23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752146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11-Dec-23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14444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11-Dec-23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675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11-Dec-23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63303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11-Dec-23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495074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11-Dec-23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33423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11-Dec-23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44187965"/>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hyperlink" Target="http://www.edu.ro/" TargetMode="External"/><Relationship Id="rId2" Type="http://schemas.openxmlformats.org/officeDocument/2006/relationships/hyperlink" Target="mailto:contestatii.pnras@edu.gov.ro" TargetMode="External"/><Relationship Id="rId1" Type="http://schemas.openxmlformats.org/officeDocument/2006/relationships/slideLayout" Target="../slideLayouts/slideLayout4.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hyperlink" Target="http://www.edu.ro/" TargetMode="External"/><Relationship Id="rId2" Type="http://schemas.openxmlformats.org/officeDocument/2006/relationships/hyperlink" Target="mailto:contestatii.pnras@edu.gov.ro" TargetMode="External"/><Relationship Id="rId1" Type="http://schemas.openxmlformats.org/officeDocument/2006/relationships/slideLayout" Target="../slideLayouts/slideLayout4.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du.ro/"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17582" y="2186246"/>
            <a:ext cx="7766936" cy="2876205"/>
          </a:xfrm>
        </p:spPr>
        <p:txBody>
          <a:bodyPr/>
          <a:lstStyle/>
          <a:p>
            <a:r>
              <a:rPr lang="pt-BR" dirty="0"/>
              <a:t>GHIDUL SOLICITANTULUI</a:t>
            </a:r>
            <a:br>
              <a:rPr lang="pt-BR" dirty="0"/>
            </a:br>
            <a:r>
              <a:rPr lang="pt-BR" dirty="0"/>
              <a:t/>
            </a:r>
            <a:br>
              <a:rPr lang="pt-BR" dirty="0"/>
            </a:br>
            <a:r>
              <a:rPr lang="pt-BR" sz="2000" dirty="0"/>
              <a:t>Programul Național pentru Reducerea Abandonului Școlar (PNRAS)</a:t>
            </a:r>
            <a:br>
              <a:rPr lang="pt-BR" sz="2000" dirty="0"/>
            </a:br>
            <a:endParaRPr lang="en-US" dirty="0"/>
          </a:p>
        </p:txBody>
      </p:sp>
      <p:sp>
        <p:nvSpPr>
          <p:cNvPr id="3" name="Subtitle 2"/>
          <p:cNvSpPr>
            <a:spLocks noGrp="1"/>
          </p:cNvSpPr>
          <p:nvPr>
            <p:ph type="subTitle" idx="1"/>
          </p:nvPr>
        </p:nvSpPr>
        <p:spPr>
          <a:xfrm>
            <a:off x="1182871" y="5181738"/>
            <a:ext cx="7766936" cy="454291"/>
          </a:xfrm>
        </p:spPr>
        <p:txBody>
          <a:bodyPr>
            <a:normAutofit fontScale="77500" lnSpcReduction="20000"/>
          </a:bodyPr>
          <a:lstStyle/>
          <a:p>
            <a:pPr algn="ctr"/>
            <a:r>
              <a:rPr lang="pt-BR" b="1" dirty="0"/>
              <a:t>SCHEMA DE GRANTURI PNRAS RUNDA a </a:t>
            </a:r>
            <a:r>
              <a:rPr lang="pt-BR" b="1" dirty="0" smtClean="0"/>
              <a:t>II-a Seria a II a</a:t>
            </a:r>
            <a:r>
              <a:rPr lang="pt-BR" dirty="0"/>
              <a:t/>
            </a:r>
            <a:br>
              <a:rPr lang="pt-BR" dirty="0"/>
            </a:br>
            <a:endParaRPr lang="en-US" dirty="0"/>
          </a:p>
        </p:txBody>
      </p:sp>
      <p:pic>
        <p:nvPicPr>
          <p:cNvPr id="4" name="Imagine 5"/>
          <p:cNvPicPr/>
          <p:nvPr/>
        </p:nvPicPr>
        <p:blipFill>
          <a:blip r:embed="rId2"/>
          <a:srcRect/>
          <a:stretch>
            <a:fillRect/>
          </a:stretch>
        </p:blipFill>
        <p:spPr>
          <a:xfrm>
            <a:off x="1317582" y="212941"/>
            <a:ext cx="6557010" cy="762000"/>
          </a:xfrm>
          <a:prstGeom prst="rect">
            <a:avLst/>
          </a:prstGeom>
          <a:ln/>
        </p:spPr>
      </p:pic>
      <p:sp>
        <p:nvSpPr>
          <p:cNvPr id="6" name="Text Box 2"/>
          <p:cNvSpPr txBox="1">
            <a:spLocks noChangeArrowheads="1"/>
          </p:cNvSpPr>
          <p:nvPr/>
        </p:nvSpPr>
        <p:spPr bwMode="auto">
          <a:xfrm>
            <a:off x="8323811" y="347546"/>
            <a:ext cx="3078480" cy="49278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lnSpc>
                <a:spcPct val="107000"/>
              </a:lnSpc>
              <a:spcBef>
                <a:spcPts val="0"/>
              </a:spcBef>
              <a:spcAft>
                <a:spcPts val="0"/>
              </a:spcAft>
            </a:pP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Direcția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Generală</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pentru</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Implementarea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Proiectului</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România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Educată</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a:t>
            </a:r>
            <a:endParaRPr lang="en-US" sz="11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677117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59606" y="470687"/>
            <a:ext cx="3232560" cy="714433"/>
          </a:xfrm>
        </p:spPr>
        <p:txBody>
          <a:bodyPr>
            <a:normAutofit/>
          </a:bodyPr>
          <a:lstStyle/>
          <a:p>
            <a:pPr algn="ctr"/>
            <a:r>
              <a:rPr lang="en-US" sz="1800" b="1" dirty="0" err="1">
                <a:solidFill>
                  <a:srgbClr val="7030A0"/>
                </a:solidFill>
                <a:latin typeface="Arial" panose="020B0604020202020204" pitchFamily="34" charset="0"/>
                <a:cs typeface="Arial" panose="020B0604020202020204" pitchFamily="34" charset="0"/>
              </a:rPr>
              <a:t>Tipuri</a:t>
            </a:r>
            <a:r>
              <a:rPr lang="en-US" sz="1800" b="1" dirty="0">
                <a:solidFill>
                  <a:srgbClr val="7030A0"/>
                </a:solidFill>
                <a:latin typeface="Arial" panose="020B0604020202020204" pitchFamily="34" charset="0"/>
                <a:cs typeface="Arial" panose="020B0604020202020204" pitchFamily="34" charset="0"/>
              </a:rPr>
              <a:t> de </a:t>
            </a:r>
            <a:r>
              <a:rPr lang="en-US" sz="2000" b="1" dirty="0" err="1">
                <a:solidFill>
                  <a:srgbClr val="7030A0"/>
                </a:solidFill>
                <a:latin typeface="Palatino Linotype" panose="02040502050505030304" pitchFamily="18" charset="0"/>
                <a:ea typeface="+mn-ea"/>
                <a:cs typeface="+mn-cs"/>
              </a:rPr>
              <a:t>cheltuieli</a:t>
            </a:r>
            <a:r>
              <a:rPr lang="en-US" sz="1800" b="1" dirty="0">
                <a:solidFill>
                  <a:srgbClr val="7030A0"/>
                </a:solidFill>
                <a:latin typeface="Arial" panose="020B0604020202020204" pitchFamily="34" charset="0"/>
                <a:cs typeface="Arial" panose="020B0604020202020204" pitchFamily="34" charset="0"/>
              </a:rPr>
              <a:t> </a:t>
            </a:r>
            <a:r>
              <a:rPr lang="en-US" sz="1800" b="1" dirty="0" err="1">
                <a:solidFill>
                  <a:srgbClr val="7030A0"/>
                </a:solidFill>
                <a:latin typeface="Arial" panose="020B0604020202020204" pitchFamily="34" charset="0"/>
                <a:cs typeface="Arial" panose="020B0604020202020204" pitchFamily="34" charset="0"/>
              </a:rPr>
              <a:t>eligibile</a:t>
            </a:r>
            <a:endParaRPr lang="en-US" sz="1800" b="1" dirty="0">
              <a:solidFill>
                <a:srgbClr val="7030A0"/>
              </a:solidFill>
              <a:latin typeface="Arial" panose="020B0604020202020204" pitchFamily="34" charset="0"/>
              <a:cs typeface="Arial" panose="020B0604020202020204" pitchFamily="34" charset="0"/>
            </a:endParaRPr>
          </a:p>
        </p:txBody>
      </p:sp>
      <p:pic>
        <p:nvPicPr>
          <p:cNvPr id="4" name="Imagine 5"/>
          <p:cNvPicPr/>
          <p:nvPr/>
        </p:nvPicPr>
        <p:blipFill>
          <a:blip r:embed="rId2"/>
          <a:srcRect/>
          <a:stretch>
            <a:fillRect/>
          </a:stretch>
        </p:blipFill>
        <p:spPr>
          <a:xfrm>
            <a:off x="-16645" y="8686"/>
            <a:ext cx="6076251" cy="762000"/>
          </a:xfrm>
          <a:prstGeom prst="rect">
            <a:avLst/>
          </a:prstGeom>
          <a:ln/>
        </p:spPr>
      </p:pic>
      <p:sp>
        <p:nvSpPr>
          <p:cNvPr id="5" name="Text Box 2"/>
          <p:cNvSpPr txBox="1">
            <a:spLocks noChangeArrowheads="1"/>
          </p:cNvSpPr>
          <p:nvPr/>
        </p:nvSpPr>
        <p:spPr bwMode="auto">
          <a:xfrm>
            <a:off x="9113520" y="8686"/>
            <a:ext cx="3078480" cy="49278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lnSpc>
                <a:spcPct val="107000"/>
              </a:lnSpc>
              <a:spcBef>
                <a:spcPts val="0"/>
              </a:spcBef>
              <a:spcAft>
                <a:spcPts val="0"/>
              </a:spcAft>
            </a:pP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Direcția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Generală</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pentru</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Implementarea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Proiectului</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România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Educată</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a:t>
            </a:r>
            <a:endParaRPr lang="en-US" sz="11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51196996"/>
              </p:ext>
            </p:extLst>
          </p:nvPr>
        </p:nvGraphicFramePr>
        <p:xfrm>
          <a:off x="0" y="827903"/>
          <a:ext cx="12192000" cy="6096000"/>
        </p:xfrm>
        <a:graphic>
          <a:graphicData uri="http://schemas.openxmlformats.org/drawingml/2006/table">
            <a:tbl>
              <a:tblPr firstRow="1" firstCol="1" lastRow="1" lastCol="1" bandRow="1" bandCol="1">
                <a:tableStyleId>{5C22544A-7EE6-4342-B048-85BDC9FD1C3A}</a:tableStyleId>
              </a:tblPr>
              <a:tblGrid>
                <a:gridCol w="2800350">
                  <a:extLst>
                    <a:ext uri="{9D8B030D-6E8A-4147-A177-3AD203B41FA5}">
                      <a16:colId xmlns:a16="http://schemas.microsoft.com/office/drawing/2014/main" val="1203022361"/>
                    </a:ext>
                  </a:extLst>
                </a:gridCol>
                <a:gridCol w="9391650">
                  <a:extLst>
                    <a:ext uri="{9D8B030D-6E8A-4147-A177-3AD203B41FA5}">
                      <a16:colId xmlns:a16="http://schemas.microsoft.com/office/drawing/2014/main" val="2133171922"/>
                    </a:ext>
                  </a:extLst>
                </a:gridCol>
              </a:tblGrid>
              <a:tr h="6031831">
                <a:tc>
                  <a:txBody>
                    <a:bodyPr/>
                    <a:lstStyle/>
                    <a:p>
                      <a:pPr marL="91440" marR="141605" algn="just">
                        <a:lnSpc>
                          <a:spcPct val="100000"/>
                        </a:lnSpc>
                        <a:spcAft>
                          <a:spcPts val="0"/>
                        </a:spcAft>
                      </a:pPr>
                      <a:r>
                        <a:rPr lang="ro-RO" sz="2000" dirty="0">
                          <a:solidFill>
                            <a:srgbClr val="7030A0"/>
                          </a:solidFill>
                          <a:effectLst/>
                          <a:latin typeface="Palatino Linotype" panose="02040502050505030304" pitchFamily="18" charset="0"/>
                        </a:rPr>
                        <a:t>CHELTUIELI</a:t>
                      </a:r>
                      <a:r>
                        <a:rPr lang="ro-RO" sz="2000" spc="90" dirty="0">
                          <a:solidFill>
                            <a:srgbClr val="7030A0"/>
                          </a:solidFill>
                          <a:effectLst/>
                          <a:latin typeface="Palatino Linotype" panose="02040502050505030304" pitchFamily="18" charset="0"/>
                        </a:rPr>
                        <a:t> </a:t>
                      </a:r>
                      <a:r>
                        <a:rPr lang="ro-RO" sz="2000" dirty="0">
                          <a:solidFill>
                            <a:srgbClr val="7030A0"/>
                          </a:solidFill>
                          <a:effectLst/>
                          <a:latin typeface="Palatino Linotype" panose="02040502050505030304" pitchFamily="18" charset="0"/>
                        </a:rPr>
                        <a:t>PENTRU</a:t>
                      </a:r>
                      <a:r>
                        <a:rPr lang="ro-RO" sz="2000" spc="-230" dirty="0">
                          <a:solidFill>
                            <a:srgbClr val="7030A0"/>
                          </a:solidFill>
                          <a:effectLst/>
                          <a:latin typeface="Palatino Linotype" panose="02040502050505030304" pitchFamily="18" charset="0"/>
                        </a:rPr>
                        <a:t> </a:t>
                      </a:r>
                      <a:r>
                        <a:rPr lang="ro-RO" sz="2000" dirty="0">
                          <a:solidFill>
                            <a:srgbClr val="7030A0"/>
                          </a:solidFill>
                          <a:effectLst/>
                          <a:latin typeface="Palatino Linotype" panose="02040502050505030304" pitchFamily="18" charset="0"/>
                        </a:rPr>
                        <a:t>BUNURI</a:t>
                      </a:r>
                      <a:r>
                        <a:rPr lang="ro-RO" sz="2000" spc="35" dirty="0">
                          <a:solidFill>
                            <a:srgbClr val="7030A0"/>
                          </a:solidFill>
                          <a:effectLst/>
                          <a:latin typeface="Palatino Linotype" panose="02040502050505030304" pitchFamily="18" charset="0"/>
                        </a:rPr>
                        <a:t> </a:t>
                      </a:r>
                      <a:r>
                        <a:rPr lang="ro-RO" sz="2000" dirty="0">
                          <a:solidFill>
                            <a:srgbClr val="7030A0"/>
                          </a:solidFill>
                          <a:effectLst/>
                          <a:latin typeface="Palatino Linotype" panose="02040502050505030304" pitchFamily="18" charset="0"/>
                        </a:rPr>
                        <a:t>ȘI</a:t>
                      </a:r>
                      <a:r>
                        <a:rPr lang="ro-RO" sz="2000" spc="40" dirty="0">
                          <a:solidFill>
                            <a:srgbClr val="7030A0"/>
                          </a:solidFill>
                          <a:effectLst/>
                          <a:latin typeface="Palatino Linotype" panose="02040502050505030304" pitchFamily="18" charset="0"/>
                        </a:rPr>
                        <a:t> </a:t>
                      </a:r>
                      <a:r>
                        <a:rPr lang="ro-RO" sz="2000" dirty="0">
                          <a:solidFill>
                            <a:srgbClr val="7030A0"/>
                          </a:solidFill>
                          <a:effectLst/>
                          <a:latin typeface="Palatino Linotype" panose="02040502050505030304" pitchFamily="18" charset="0"/>
                        </a:rPr>
                        <a:t>SERVICII</a:t>
                      </a:r>
                      <a:endParaRPr lang="en-US" sz="2000" dirty="0">
                        <a:solidFill>
                          <a:srgbClr val="7030A0"/>
                        </a:solidFill>
                        <a:effectLst/>
                        <a:latin typeface="Palatino Linotype" panose="02040502050505030304" pitchFamily="18" charset="0"/>
                      </a:endParaRPr>
                    </a:p>
                    <a:p>
                      <a:pPr marL="91440" algn="just">
                        <a:lnSpc>
                          <a:spcPct val="100000"/>
                        </a:lnSpc>
                        <a:spcAft>
                          <a:spcPts val="0"/>
                        </a:spcAft>
                      </a:pPr>
                      <a:r>
                        <a:rPr lang="ro-RO" sz="2000" dirty="0">
                          <a:solidFill>
                            <a:srgbClr val="7030A0"/>
                          </a:solidFill>
                          <a:effectLst/>
                          <a:latin typeface="Palatino Linotype" panose="02040502050505030304" pitchFamily="18" charset="0"/>
                        </a:rPr>
                        <a:t>(max.</a:t>
                      </a:r>
                      <a:r>
                        <a:rPr lang="ro-RO" sz="2000" spc="55" dirty="0">
                          <a:solidFill>
                            <a:srgbClr val="7030A0"/>
                          </a:solidFill>
                          <a:effectLst/>
                          <a:latin typeface="Palatino Linotype" panose="02040502050505030304" pitchFamily="18" charset="0"/>
                        </a:rPr>
                        <a:t> </a:t>
                      </a:r>
                      <a:r>
                        <a:rPr lang="ro-RO" sz="2000" dirty="0">
                          <a:solidFill>
                            <a:srgbClr val="7030A0"/>
                          </a:solidFill>
                          <a:effectLst/>
                          <a:latin typeface="Palatino Linotype" panose="02040502050505030304" pitchFamily="18" charset="0"/>
                        </a:rPr>
                        <a:t>40%</a:t>
                      </a:r>
                      <a:r>
                        <a:rPr lang="ro-RO" sz="2000" spc="65" dirty="0">
                          <a:solidFill>
                            <a:srgbClr val="7030A0"/>
                          </a:solidFill>
                          <a:effectLst/>
                          <a:latin typeface="Palatino Linotype" panose="02040502050505030304" pitchFamily="18" charset="0"/>
                        </a:rPr>
                        <a:t> </a:t>
                      </a:r>
                      <a:r>
                        <a:rPr lang="ro-RO" sz="2000" dirty="0">
                          <a:solidFill>
                            <a:srgbClr val="7030A0"/>
                          </a:solidFill>
                          <a:effectLst/>
                          <a:latin typeface="Palatino Linotype" panose="02040502050505030304" pitchFamily="18" charset="0"/>
                        </a:rPr>
                        <a:t>din</a:t>
                      </a:r>
                      <a:r>
                        <a:rPr lang="ro-RO" sz="2000" spc="40" dirty="0">
                          <a:solidFill>
                            <a:srgbClr val="7030A0"/>
                          </a:solidFill>
                          <a:effectLst/>
                          <a:latin typeface="Palatino Linotype" panose="02040502050505030304" pitchFamily="18" charset="0"/>
                        </a:rPr>
                        <a:t> </a:t>
                      </a:r>
                      <a:r>
                        <a:rPr lang="ro-RO" sz="2000" dirty="0">
                          <a:solidFill>
                            <a:srgbClr val="7030A0"/>
                          </a:solidFill>
                          <a:effectLst/>
                          <a:latin typeface="Palatino Linotype" panose="02040502050505030304" pitchFamily="18" charset="0"/>
                        </a:rPr>
                        <a:t>valoarea</a:t>
                      </a:r>
                      <a:r>
                        <a:rPr lang="ro-RO" sz="2000" spc="50" dirty="0">
                          <a:solidFill>
                            <a:srgbClr val="7030A0"/>
                          </a:solidFill>
                          <a:effectLst/>
                          <a:latin typeface="Palatino Linotype" panose="02040502050505030304" pitchFamily="18" charset="0"/>
                        </a:rPr>
                        <a:t> </a:t>
                      </a:r>
                      <a:r>
                        <a:rPr lang="ro-RO" sz="2000" dirty="0">
                          <a:solidFill>
                            <a:srgbClr val="7030A0"/>
                          </a:solidFill>
                          <a:effectLst/>
                          <a:latin typeface="Palatino Linotype" panose="02040502050505030304" pitchFamily="18" charset="0"/>
                        </a:rPr>
                        <a:t>totală</a:t>
                      </a:r>
                      <a:r>
                        <a:rPr lang="ro-RO" sz="2000" spc="40" dirty="0">
                          <a:solidFill>
                            <a:srgbClr val="7030A0"/>
                          </a:solidFill>
                          <a:effectLst/>
                          <a:latin typeface="Palatino Linotype" panose="02040502050505030304" pitchFamily="18" charset="0"/>
                        </a:rPr>
                        <a:t> </a:t>
                      </a:r>
                      <a:r>
                        <a:rPr lang="ro-RO" sz="2000" dirty="0">
                          <a:solidFill>
                            <a:srgbClr val="7030A0"/>
                          </a:solidFill>
                          <a:effectLst/>
                          <a:latin typeface="Palatino Linotype" panose="02040502050505030304" pitchFamily="18" charset="0"/>
                        </a:rPr>
                        <a:t>a</a:t>
                      </a:r>
                      <a:r>
                        <a:rPr lang="ro-RO" sz="2000" spc="-220" dirty="0">
                          <a:solidFill>
                            <a:srgbClr val="7030A0"/>
                          </a:solidFill>
                          <a:effectLst/>
                          <a:latin typeface="Palatino Linotype" panose="02040502050505030304" pitchFamily="18" charset="0"/>
                        </a:rPr>
                        <a:t> </a:t>
                      </a:r>
                      <a:r>
                        <a:rPr lang="ro-RO" sz="2000" dirty="0">
                          <a:solidFill>
                            <a:srgbClr val="7030A0"/>
                          </a:solidFill>
                          <a:effectLst/>
                          <a:latin typeface="Palatino Linotype" panose="02040502050505030304" pitchFamily="18" charset="0"/>
                        </a:rPr>
                        <a:t>grantului)</a:t>
                      </a:r>
                      <a:endParaRPr lang="en-US" sz="2000" dirty="0">
                        <a:solidFill>
                          <a:srgbClr val="7030A0"/>
                        </a:solidFill>
                        <a:effectLst/>
                        <a:latin typeface="Palatino Linotype" panose="02040502050505030304" pitchFamily="18" charset="0"/>
                      </a:endParaRPr>
                    </a:p>
                    <a:p>
                      <a:pPr marL="91440" marR="71755" algn="l">
                        <a:lnSpc>
                          <a:spcPct val="100000"/>
                        </a:lnSpc>
                        <a:spcAft>
                          <a:spcPts val="0"/>
                        </a:spcAft>
                      </a:pPr>
                      <a:r>
                        <a:rPr lang="ro-RO" sz="2000" dirty="0">
                          <a:solidFill>
                            <a:srgbClr val="7030A0"/>
                          </a:solidFill>
                          <a:effectLst/>
                          <a:latin typeface="Palatino Linotype" panose="02040502050505030304" pitchFamily="18" charset="0"/>
                        </a:rPr>
                        <a:t>Prestatorii</a:t>
                      </a:r>
                      <a:r>
                        <a:rPr lang="ro-RO" sz="2000" spc="50" dirty="0">
                          <a:solidFill>
                            <a:srgbClr val="7030A0"/>
                          </a:solidFill>
                          <a:effectLst/>
                          <a:latin typeface="Palatino Linotype" panose="02040502050505030304" pitchFamily="18" charset="0"/>
                        </a:rPr>
                        <a:t> </a:t>
                      </a:r>
                      <a:r>
                        <a:rPr lang="ro-RO" sz="2000" dirty="0">
                          <a:solidFill>
                            <a:srgbClr val="7030A0"/>
                          </a:solidFill>
                          <a:effectLst/>
                          <a:latin typeface="Palatino Linotype" panose="02040502050505030304" pitchFamily="18" charset="0"/>
                        </a:rPr>
                        <a:t>de</a:t>
                      </a:r>
                      <a:r>
                        <a:rPr lang="ro-RO" sz="2000" spc="40" dirty="0">
                          <a:solidFill>
                            <a:srgbClr val="7030A0"/>
                          </a:solidFill>
                          <a:effectLst/>
                          <a:latin typeface="Palatino Linotype" panose="02040502050505030304" pitchFamily="18" charset="0"/>
                        </a:rPr>
                        <a:t> </a:t>
                      </a:r>
                      <a:r>
                        <a:rPr lang="ro-RO" sz="2000" dirty="0">
                          <a:solidFill>
                            <a:srgbClr val="7030A0"/>
                          </a:solidFill>
                          <a:effectLst/>
                          <a:latin typeface="Palatino Linotype" panose="02040502050505030304" pitchFamily="18" charset="0"/>
                        </a:rPr>
                        <a:t>servicii</a:t>
                      </a:r>
                      <a:r>
                        <a:rPr lang="ro-RO" sz="2000" spc="45" dirty="0">
                          <a:solidFill>
                            <a:srgbClr val="7030A0"/>
                          </a:solidFill>
                          <a:effectLst/>
                          <a:latin typeface="Palatino Linotype" panose="02040502050505030304" pitchFamily="18" charset="0"/>
                        </a:rPr>
                        <a:t> </a:t>
                      </a:r>
                      <a:r>
                        <a:rPr lang="ro-RO" sz="2000" dirty="0">
                          <a:solidFill>
                            <a:srgbClr val="7030A0"/>
                          </a:solidFill>
                          <a:effectLst/>
                          <a:latin typeface="Palatino Linotype" panose="02040502050505030304" pitchFamily="18" charset="0"/>
                        </a:rPr>
                        <a:t>pot</a:t>
                      </a:r>
                      <a:r>
                        <a:rPr lang="ro-RO" sz="2000" spc="45" dirty="0">
                          <a:solidFill>
                            <a:srgbClr val="7030A0"/>
                          </a:solidFill>
                          <a:effectLst/>
                          <a:latin typeface="Palatino Linotype" panose="02040502050505030304" pitchFamily="18" charset="0"/>
                        </a:rPr>
                        <a:t> </a:t>
                      </a:r>
                      <a:r>
                        <a:rPr lang="ro-RO" sz="2000" dirty="0">
                          <a:solidFill>
                            <a:srgbClr val="7030A0"/>
                          </a:solidFill>
                          <a:effectLst/>
                          <a:latin typeface="Palatino Linotype" panose="02040502050505030304" pitchFamily="18" charset="0"/>
                        </a:rPr>
                        <a:t>fi</a:t>
                      </a:r>
                      <a:r>
                        <a:rPr lang="ro-RO" sz="2000" spc="55" dirty="0">
                          <a:solidFill>
                            <a:srgbClr val="7030A0"/>
                          </a:solidFill>
                          <a:effectLst/>
                          <a:latin typeface="Palatino Linotype" panose="02040502050505030304" pitchFamily="18" charset="0"/>
                        </a:rPr>
                        <a:t> </a:t>
                      </a:r>
                      <a:r>
                        <a:rPr lang="ro-RO" sz="2000" dirty="0">
                          <a:solidFill>
                            <a:srgbClr val="7030A0"/>
                          </a:solidFill>
                          <a:effectLst/>
                          <a:latin typeface="Palatino Linotype" panose="02040502050505030304" pitchFamily="18" charset="0"/>
                        </a:rPr>
                        <a:t>PFA</a:t>
                      </a:r>
                      <a:r>
                        <a:rPr lang="ro-RO" sz="2000" spc="-220" dirty="0">
                          <a:solidFill>
                            <a:srgbClr val="7030A0"/>
                          </a:solidFill>
                          <a:effectLst/>
                          <a:latin typeface="Palatino Linotype" panose="02040502050505030304" pitchFamily="18" charset="0"/>
                        </a:rPr>
                        <a:t> </a:t>
                      </a:r>
                      <a:r>
                        <a:rPr lang="ro-RO" sz="2000" dirty="0">
                          <a:solidFill>
                            <a:srgbClr val="7030A0"/>
                          </a:solidFill>
                          <a:effectLst/>
                          <a:latin typeface="Palatino Linotype" panose="02040502050505030304" pitchFamily="18" charset="0"/>
                        </a:rPr>
                        <a:t>(persoane</a:t>
                      </a:r>
                      <a:r>
                        <a:rPr lang="ro-RO" sz="2000" spc="55" dirty="0">
                          <a:solidFill>
                            <a:srgbClr val="7030A0"/>
                          </a:solidFill>
                          <a:effectLst/>
                          <a:latin typeface="Palatino Linotype" panose="02040502050505030304" pitchFamily="18" charset="0"/>
                        </a:rPr>
                        <a:t> </a:t>
                      </a:r>
                      <a:r>
                        <a:rPr lang="ro-RO" sz="2000" dirty="0">
                          <a:solidFill>
                            <a:srgbClr val="7030A0"/>
                          </a:solidFill>
                          <a:effectLst/>
                          <a:latin typeface="Palatino Linotype" panose="02040502050505030304" pitchFamily="18" charset="0"/>
                        </a:rPr>
                        <a:t>fizice</a:t>
                      </a:r>
                      <a:r>
                        <a:rPr lang="ro-RO" sz="2000" spc="45" dirty="0">
                          <a:solidFill>
                            <a:srgbClr val="7030A0"/>
                          </a:solidFill>
                          <a:effectLst/>
                          <a:latin typeface="Palatino Linotype" panose="02040502050505030304" pitchFamily="18" charset="0"/>
                        </a:rPr>
                        <a:t> </a:t>
                      </a:r>
                      <a:r>
                        <a:rPr lang="ro-RO" sz="2000" dirty="0">
                          <a:solidFill>
                            <a:srgbClr val="7030A0"/>
                          </a:solidFill>
                          <a:effectLst/>
                          <a:latin typeface="Palatino Linotype" panose="02040502050505030304" pitchFamily="18" charset="0"/>
                        </a:rPr>
                        <a:t>autorizate,</a:t>
                      </a:r>
                      <a:r>
                        <a:rPr lang="ro-RO" sz="2000" spc="40" dirty="0">
                          <a:solidFill>
                            <a:srgbClr val="7030A0"/>
                          </a:solidFill>
                          <a:effectLst/>
                          <a:latin typeface="Palatino Linotype" panose="02040502050505030304" pitchFamily="18" charset="0"/>
                        </a:rPr>
                        <a:t> </a:t>
                      </a:r>
                      <a:r>
                        <a:rPr lang="ro-RO" sz="2000" dirty="0">
                          <a:solidFill>
                            <a:srgbClr val="7030A0"/>
                          </a:solidFill>
                          <a:effectLst/>
                          <a:latin typeface="Palatino Linotype" panose="02040502050505030304" pitchFamily="18" charset="0"/>
                        </a:rPr>
                        <a:t>cu</a:t>
                      </a:r>
                      <a:r>
                        <a:rPr lang="ro-RO" sz="2000" spc="5" dirty="0">
                          <a:solidFill>
                            <a:srgbClr val="7030A0"/>
                          </a:solidFill>
                          <a:effectLst/>
                          <a:latin typeface="Palatino Linotype" panose="02040502050505030304" pitchFamily="18" charset="0"/>
                        </a:rPr>
                        <a:t> </a:t>
                      </a:r>
                      <a:r>
                        <a:rPr lang="ro-RO" sz="2000" dirty="0">
                          <a:solidFill>
                            <a:srgbClr val="7030A0"/>
                          </a:solidFill>
                          <a:effectLst/>
                          <a:latin typeface="Palatino Linotype" panose="02040502050505030304" pitchFamily="18" charset="0"/>
                        </a:rPr>
                        <a:t>excepția</a:t>
                      </a:r>
                      <a:r>
                        <a:rPr lang="ro-RO" sz="2000" spc="40" dirty="0">
                          <a:solidFill>
                            <a:srgbClr val="7030A0"/>
                          </a:solidFill>
                          <a:effectLst/>
                          <a:latin typeface="Palatino Linotype" panose="02040502050505030304" pitchFamily="18" charset="0"/>
                        </a:rPr>
                        <a:t> </a:t>
                      </a:r>
                      <a:r>
                        <a:rPr lang="ro-RO" sz="2000" dirty="0">
                          <a:solidFill>
                            <a:srgbClr val="7030A0"/>
                          </a:solidFill>
                          <a:effectLst/>
                          <a:latin typeface="Palatino Linotype" panose="02040502050505030304" pitchFamily="18" charset="0"/>
                        </a:rPr>
                        <a:t>funcționarilor</a:t>
                      </a:r>
                      <a:r>
                        <a:rPr lang="ro-RO" sz="2000" spc="40" dirty="0">
                          <a:solidFill>
                            <a:srgbClr val="7030A0"/>
                          </a:solidFill>
                          <a:effectLst/>
                          <a:latin typeface="Palatino Linotype" panose="02040502050505030304" pitchFamily="18" charset="0"/>
                        </a:rPr>
                        <a:t> </a:t>
                      </a:r>
                      <a:r>
                        <a:rPr lang="ro-RO" sz="2000" dirty="0">
                          <a:solidFill>
                            <a:srgbClr val="7030A0"/>
                          </a:solidFill>
                          <a:effectLst/>
                          <a:latin typeface="Palatino Linotype" panose="02040502050505030304" pitchFamily="18" charset="0"/>
                        </a:rPr>
                        <a:t>publici)</a:t>
                      </a:r>
                      <a:r>
                        <a:rPr lang="ro-RO" sz="2000" spc="5" dirty="0">
                          <a:solidFill>
                            <a:srgbClr val="7030A0"/>
                          </a:solidFill>
                          <a:effectLst/>
                          <a:latin typeface="Palatino Linotype" panose="02040502050505030304" pitchFamily="18" charset="0"/>
                        </a:rPr>
                        <a:t> </a:t>
                      </a:r>
                      <a:r>
                        <a:rPr lang="ro-RO" sz="2000" dirty="0">
                          <a:solidFill>
                            <a:srgbClr val="7030A0"/>
                          </a:solidFill>
                          <a:effectLst/>
                          <a:latin typeface="Palatino Linotype" panose="02040502050505030304" pitchFamily="18" charset="0"/>
                        </a:rPr>
                        <a:t>sau</a:t>
                      </a:r>
                      <a:r>
                        <a:rPr lang="ro-RO" sz="2000" spc="45" dirty="0">
                          <a:solidFill>
                            <a:srgbClr val="7030A0"/>
                          </a:solidFill>
                          <a:effectLst/>
                          <a:latin typeface="Palatino Linotype" panose="02040502050505030304" pitchFamily="18" charset="0"/>
                        </a:rPr>
                        <a:t> </a:t>
                      </a:r>
                      <a:r>
                        <a:rPr lang="ro-RO" sz="2000" dirty="0">
                          <a:solidFill>
                            <a:srgbClr val="7030A0"/>
                          </a:solidFill>
                          <a:effectLst/>
                          <a:latin typeface="Palatino Linotype" panose="02040502050505030304" pitchFamily="18" charset="0"/>
                        </a:rPr>
                        <a:t>entități</a:t>
                      </a:r>
                      <a:r>
                        <a:rPr lang="ro-RO" sz="2000" spc="40" dirty="0">
                          <a:solidFill>
                            <a:srgbClr val="7030A0"/>
                          </a:solidFill>
                          <a:effectLst/>
                          <a:latin typeface="Palatino Linotype" panose="02040502050505030304" pitchFamily="18" charset="0"/>
                        </a:rPr>
                        <a:t> </a:t>
                      </a:r>
                      <a:r>
                        <a:rPr lang="ro-RO" sz="2000" dirty="0">
                          <a:solidFill>
                            <a:srgbClr val="7030A0"/>
                          </a:solidFill>
                          <a:effectLst/>
                          <a:latin typeface="Palatino Linotype" panose="02040502050505030304" pitchFamily="18" charset="0"/>
                        </a:rPr>
                        <a:t>publice</a:t>
                      </a:r>
                      <a:r>
                        <a:rPr lang="ro-RO" sz="2000" spc="35" dirty="0">
                          <a:solidFill>
                            <a:srgbClr val="7030A0"/>
                          </a:solidFill>
                          <a:effectLst/>
                          <a:latin typeface="Palatino Linotype" panose="02040502050505030304" pitchFamily="18" charset="0"/>
                        </a:rPr>
                        <a:t> </a:t>
                      </a:r>
                      <a:r>
                        <a:rPr lang="ro-RO" sz="2000" dirty="0">
                          <a:solidFill>
                            <a:srgbClr val="7030A0"/>
                          </a:solidFill>
                          <a:effectLst/>
                          <a:latin typeface="Palatino Linotype" panose="02040502050505030304" pitchFamily="18" charset="0"/>
                        </a:rPr>
                        <a:t>sau</a:t>
                      </a:r>
                      <a:r>
                        <a:rPr lang="ro-RO" sz="2000" spc="45" dirty="0">
                          <a:solidFill>
                            <a:srgbClr val="7030A0"/>
                          </a:solidFill>
                          <a:effectLst/>
                          <a:latin typeface="Palatino Linotype" panose="02040502050505030304" pitchFamily="18" charset="0"/>
                        </a:rPr>
                        <a:t> </a:t>
                      </a:r>
                      <a:r>
                        <a:rPr lang="ro-RO" sz="2000" dirty="0">
                          <a:solidFill>
                            <a:srgbClr val="7030A0"/>
                          </a:solidFill>
                          <a:effectLst/>
                          <a:latin typeface="Palatino Linotype" panose="02040502050505030304" pitchFamily="18" charset="0"/>
                        </a:rPr>
                        <a:t>private,</a:t>
                      </a:r>
                      <a:r>
                        <a:rPr lang="ro-RO" sz="2000" spc="5" dirty="0">
                          <a:solidFill>
                            <a:srgbClr val="7030A0"/>
                          </a:solidFill>
                          <a:effectLst/>
                          <a:latin typeface="Palatino Linotype" panose="02040502050505030304" pitchFamily="18" charset="0"/>
                        </a:rPr>
                        <a:t> </a:t>
                      </a:r>
                      <a:r>
                        <a:rPr lang="ro-RO" sz="2000" dirty="0">
                          <a:solidFill>
                            <a:srgbClr val="7030A0"/>
                          </a:solidFill>
                          <a:effectLst/>
                          <a:latin typeface="Palatino Linotype" panose="02040502050505030304" pitchFamily="18" charset="0"/>
                        </a:rPr>
                        <a:t>inclusiv</a:t>
                      </a:r>
                      <a:r>
                        <a:rPr lang="ro-RO" sz="2000" spc="15" dirty="0">
                          <a:solidFill>
                            <a:srgbClr val="7030A0"/>
                          </a:solidFill>
                          <a:effectLst/>
                          <a:latin typeface="Palatino Linotype" panose="02040502050505030304" pitchFamily="18" charset="0"/>
                        </a:rPr>
                        <a:t> </a:t>
                      </a:r>
                      <a:r>
                        <a:rPr lang="ro-RO" sz="2000" dirty="0">
                          <a:solidFill>
                            <a:srgbClr val="7030A0"/>
                          </a:solidFill>
                          <a:effectLst/>
                          <a:latin typeface="Palatino Linotype" panose="02040502050505030304" pitchFamily="18" charset="0"/>
                        </a:rPr>
                        <a:t>companii/firme,</a:t>
                      </a:r>
                      <a:r>
                        <a:rPr lang="ro-RO" sz="2000" spc="5" dirty="0">
                          <a:solidFill>
                            <a:srgbClr val="7030A0"/>
                          </a:solidFill>
                          <a:effectLst/>
                          <a:latin typeface="Palatino Linotype" panose="02040502050505030304" pitchFamily="18" charset="0"/>
                        </a:rPr>
                        <a:t> </a:t>
                      </a:r>
                      <a:r>
                        <a:rPr lang="ro-RO" sz="2000" dirty="0">
                          <a:solidFill>
                            <a:srgbClr val="7030A0"/>
                          </a:solidFill>
                          <a:effectLst/>
                          <a:latin typeface="Palatino Linotype" panose="02040502050505030304" pitchFamily="18" charset="0"/>
                        </a:rPr>
                        <a:t>universități, institute de</a:t>
                      </a:r>
                      <a:r>
                        <a:rPr lang="ro-RO" sz="2000" spc="5" dirty="0">
                          <a:solidFill>
                            <a:srgbClr val="7030A0"/>
                          </a:solidFill>
                          <a:effectLst/>
                          <a:latin typeface="Palatino Linotype" panose="02040502050505030304" pitchFamily="18" charset="0"/>
                        </a:rPr>
                        <a:t> </a:t>
                      </a:r>
                      <a:r>
                        <a:rPr lang="ro-RO" sz="2000" dirty="0">
                          <a:solidFill>
                            <a:srgbClr val="7030A0"/>
                          </a:solidFill>
                          <a:effectLst/>
                          <a:latin typeface="Palatino Linotype" panose="02040502050505030304" pitchFamily="18" charset="0"/>
                        </a:rPr>
                        <a:t>cercetare, agenții</a:t>
                      </a:r>
                      <a:r>
                        <a:rPr lang="ro-RO" sz="2000" spc="5" dirty="0">
                          <a:solidFill>
                            <a:srgbClr val="7030A0"/>
                          </a:solidFill>
                          <a:effectLst/>
                          <a:latin typeface="Palatino Linotype" panose="02040502050505030304" pitchFamily="18" charset="0"/>
                        </a:rPr>
                        <a:t> </a:t>
                      </a:r>
                      <a:r>
                        <a:rPr lang="ro-RO" sz="2000" dirty="0">
                          <a:solidFill>
                            <a:srgbClr val="7030A0"/>
                          </a:solidFill>
                          <a:effectLst/>
                          <a:latin typeface="Palatino Linotype" panose="02040502050505030304" pitchFamily="18" charset="0"/>
                        </a:rPr>
                        <a:t>guvernamentale,</a:t>
                      </a:r>
                      <a:r>
                        <a:rPr lang="ro-RO" sz="2000" spc="85" dirty="0">
                          <a:solidFill>
                            <a:srgbClr val="7030A0"/>
                          </a:solidFill>
                          <a:effectLst/>
                          <a:latin typeface="Palatino Linotype" panose="02040502050505030304" pitchFamily="18" charset="0"/>
                        </a:rPr>
                        <a:t> </a:t>
                      </a:r>
                      <a:r>
                        <a:rPr lang="ro-RO" sz="2000" dirty="0">
                          <a:solidFill>
                            <a:srgbClr val="7030A0"/>
                          </a:solidFill>
                          <a:effectLst/>
                          <a:latin typeface="Palatino Linotype" panose="02040502050505030304" pitchFamily="18" charset="0"/>
                        </a:rPr>
                        <a:t>ONG-uri,</a:t>
                      </a:r>
                      <a:r>
                        <a:rPr lang="ro-RO" sz="2000" spc="100" dirty="0">
                          <a:solidFill>
                            <a:srgbClr val="7030A0"/>
                          </a:solidFill>
                          <a:effectLst/>
                          <a:latin typeface="Palatino Linotype" panose="02040502050505030304" pitchFamily="18" charset="0"/>
                        </a:rPr>
                        <a:t> </a:t>
                      </a:r>
                      <a:r>
                        <a:rPr lang="ro-RO" sz="2000" dirty="0">
                          <a:solidFill>
                            <a:srgbClr val="7030A0"/>
                          </a:solidFill>
                          <a:effectLst/>
                          <a:latin typeface="Palatino Linotype" panose="02040502050505030304" pitchFamily="18" charset="0"/>
                        </a:rPr>
                        <a:t>care</a:t>
                      </a:r>
                      <a:r>
                        <a:rPr lang="ro-RO" sz="2000" spc="-220" dirty="0">
                          <a:solidFill>
                            <a:srgbClr val="7030A0"/>
                          </a:solidFill>
                          <a:effectLst/>
                          <a:latin typeface="Palatino Linotype" panose="02040502050505030304" pitchFamily="18" charset="0"/>
                        </a:rPr>
                        <a:t> </a:t>
                      </a:r>
                      <a:r>
                        <a:rPr lang="ro-RO" sz="2000" dirty="0">
                          <a:solidFill>
                            <a:srgbClr val="7030A0"/>
                          </a:solidFill>
                          <a:effectLst/>
                          <a:latin typeface="Palatino Linotype" panose="02040502050505030304" pitchFamily="18" charset="0"/>
                        </a:rPr>
                        <a:t>au în obiectul de activitate</a:t>
                      </a:r>
                      <a:r>
                        <a:rPr lang="ro-RO" sz="2000" spc="5" dirty="0">
                          <a:solidFill>
                            <a:srgbClr val="7030A0"/>
                          </a:solidFill>
                          <a:effectLst/>
                          <a:latin typeface="Palatino Linotype" panose="02040502050505030304" pitchFamily="18" charset="0"/>
                        </a:rPr>
                        <a:t> </a:t>
                      </a:r>
                      <a:r>
                        <a:rPr lang="ro-RO" sz="2000" dirty="0">
                          <a:solidFill>
                            <a:srgbClr val="7030A0"/>
                          </a:solidFill>
                          <a:effectLst/>
                          <a:latin typeface="Palatino Linotype" panose="02040502050505030304" pitchFamily="18" charset="0"/>
                        </a:rPr>
                        <a:t>serviciile vizate.</a:t>
                      </a:r>
                      <a:endParaRPr lang="en-US" sz="2000" dirty="0">
                        <a:solidFill>
                          <a:srgbClr val="7030A0"/>
                        </a:solidFill>
                        <a:effectLst/>
                        <a:latin typeface="Palatino Linotype" panose="02040502050505030304" pitchFamily="18" charset="0"/>
                        <a:ea typeface="Microsoft Sans Serif" panose="020B0604020202020204" pitchFamily="34" charset="0"/>
                        <a:cs typeface="Arial" panose="020B0604020202020204" pitchFamily="34" charset="0"/>
                      </a:endParaRPr>
                    </a:p>
                  </a:txBody>
                  <a:tcPr marL="0" marR="0" marT="0" marB="0">
                    <a:solidFill>
                      <a:schemeClr val="accent1">
                        <a:lumMod val="40000"/>
                        <a:lumOff val="60000"/>
                      </a:schemeClr>
                    </a:solidFill>
                  </a:tcPr>
                </a:tc>
                <a:tc>
                  <a:txBody>
                    <a:bodyPr/>
                    <a:lstStyle/>
                    <a:p>
                      <a:pPr marL="91440" marR="71755" lvl="0" indent="-342900" algn="l" defTabSz="457200" rtl="0" eaLnBrk="1" latinLnBrk="0" hangingPunct="1">
                        <a:lnSpc>
                          <a:spcPct val="100000"/>
                        </a:lnSpc>
                        <a:spcAft>
                          <a:spcPts val="0"/>
                        </a:spcAft>
                        <a:buClr>
                          <a:srgbClr val="001F5F"/>
                        </a:buClr>
                        <a:buSzPts val="1100"/>
                        <a:buFont typeface="Calibri" panose="020F0502020204030204" pitchFamily="34" charset="0"/>
                        <a:buChar char="●"/>
                        <a:tabLst>
                          <a:tab pos="332740" algn="l"/>
                          <a:tab pos="333375" algn="l"/>
                        </a:tabLst>
                      </a:pPr>
                      <a:r>
                        <a:rPr lang="ro-RO" sz="2000" b="1" kern="1200" dirty="0" smtClean="0">
                          <a:solidFill>
                            <a:srgbClr val="7030A0"/>
                          </a:solidFill>
                          <a:effectLst/>
                          <a:latin typeface="Palatino Linotype" panose="02040502050505030304" pitchFamily="18" charset="0"/>
                          <a:ea typeface="+mn-ea"/>
                          <a:cs typeface="+mn-cs"/>
                        </a:rPr>
                        <a:t>Resurse </a:t>
                      </a:r>
                      <a:r>
                        <a:rPr lang="ro-RO" sz="2000" b="1" kern="1200" dirty="0">
                          <a:solidFill>
                            <a:srgbClr val="7030A0"/>
                          </a:solidFill>
                          <a:effectLst/>
                          <a:latin typeface="Palatino Linotype" panose="02040502050505030304" pitchFamily="18" charset="0"/>
                          <a:ea typeface="+mn-ea"/>
                          <a:cs typeface="+mn-cs"/>
                        </a:rPr>
                        <a:t>educaționale, cărți, reviste de specialitate, publicații, auxiliare, materiale didactice, rechizite, consumabile (hârtie, pixuri etc.);</a:t>
                      </a:r>
                      <a:endParaRPr lang="en-US" sz="2000" b="1" kern="1200" dirty="0">
                        <a:solidFill>
                          <a:srgbClr val="7030A0"/>
                        </a:solidFill>
                        <a:effectLst/>
                        <a:latin typeface="Palatino Linotype" panose="02040502050505030304" pitchFamily="18" charset="0"/>
                        <a:ea typeface="+mn-ea"/>
                        <a:cs typeface="+mn-cs"/>
                      </a:endParaRPr>
                    </a:p>
                    <a:p>
                      <a:pPr marL="91440" marR="71755" lvl="0" indent="-342900" algn="l" defTabSz="457200" rtl="0" eaLnBrk="1" latinLnBrk="0" hangingPunct="1">
                        <a:lnSpc>
                          <a:spcPct val="100000"/>
                        </a:lnSpc>
                        <a:spcAft>
                          <a:spcPts val="0"/>
                        </a:spcAft>
                        <a:buClr>
                          <a:srgbClr val="001F5F"/>
                        </a:buClr>
                        <a:buSzPts val="1100"/>
                        <a:buFont typeface="Calibri" panose="020F0502020204030204" pitchFamily="34" charset="0"/>
                        <a:buChar char="●"/>
                        <a:tabLst>
                          <a:tab pos="332740" algn="l"/>
                          <a:tab pos="333375" algn="l"/>
                        </a:tabLst>
                      </a:pPr>
                      <a:r>
                        <a:rPr lang="ro-RO" sz="2000" b="1" kern="1200" dirty="0">
                          <a:solidFill>
                            <a:srgbClr val="7030A0"/>
                          </a:solidFill>
                          <a:effectLst/>
                          <a:latin typeface="Palatino Linotype" panose="02040502050505030304" pitchFamily="18" charset="0"/>
                          <a:ea typeface="+mn-ea"/>
                          <a:cs typeface="+mn-cs"/>
                        </a:rPr>
                        <a:t>Hrană pentru beneficiarii proiectului (masă caldă);</a:t>
                      </a:r>
                      <a:endParaRPr lang="en-US" sz="2000" b="1" kern="1200" dirty="0">
                        <a:solidFill>
                          <a:srgbClr val="7030A0"/>
                        </a:solidFill>
                        <a:effectLst/>
                        <a:latin typeface="Palatino Linotype" panose="02040502050505030304" pitchFamily="18" charset="0"/>
                        <a:ea typeface="+mn-ea"/>
                        <a:cs typeface="+mn-cs"/>
                      </a:endParaRPr>
                    </a:p>
                    <a:p>
                      <a:pPr marL="91440" marR="71755" lvl="0" indent="-342900" algn="l" defTabSz="457200" rtl="0" eaLnBrk="1" latinLnBrk="0" hangingPunct="1">
                        <a:lnSpc>
                          <a:spcPct val="100000"/>
                        </a:lnSpc>
                        <a:spcAft>
                          <a:spcPts val="0"/>
                        </a:spcAft>
                        <a:buClr>
                          <a:srgbClr val="001F5F"/>
                        </a:buClr>
                        <a:buSzPts val="1100"/>
                        <a:buFont typeface="Calibri" panose="020F0502020204030204" pitchFamily="34" charset="0"/>
                        <a:buChar char="●"/>
                        <a:tabLst>
                          <a:tab pos="332740" algn="l"/>
                          <a:tab pos="333375" algn="l"/>
                        </a:tabLst>
                      </a:pPr>
                      <a:r>
                        <a:rPr lang="ro-RO" sz="2000" b="1" kern="1200" dirty="0">
                          <a:solidFill>
                            <a:srgbClr val="7030A0"/>
                          </a:solidFill>
                          <a:effectLst/>
                          <a:latin typeface="Palatino Linotype" panose="02040502050505030304" pitchFamily="18" charset="0"/>
                          <a:ea typeface="+mn-ea"/>
                          <a:cs typeface="+mn-cs"/>
                        </a:rPr>
                        <a:t>Servicii pentru care școala nu are expertiză sau capacitatea necesară, spre exemplu:</a:t>
                      </a:r>
                      <a:endParaRPr lang="en-US" sz="2000" b="1" kern="1200" dirty="0">
                        <a:solidFill>
                          <a:srgbClr val="7030A0"/>
                        </a:solidFill>
                        <a:effectLst/>
                        <a:latin typeface="Palatino Linotype" panose="02040502050505030304" pitchFamily="18" charset="0"/>
                        <a:ea typeface="+mn-ea"/>
                        <a:cs typeface="+mn-cs"/>
                      </a:endParaRPr>
                    </a:p>
                    <a:p>
                      <a:pPr marL="91440" marR="71755" lvl="1" indent="-285750" algn="l" defTabSz="457200" rtl="0" eaLnBrk="1" latinLnBrk="0" hangingPunct="1">
                        <a:lnSpc>
                          <a:spcPct val="100000"/>
                        </a:lnSpc>
                        <a:spcAft>
                          <a:spcPts val="0"/>
                        </a:spcAft>
                        <a:buClr>
                          <a:srgbClr val="001F5F"/>
                        </a:buClr>
                        <a:buSzPts val="1100"/>
                        <a:buFont typeface="Courier New" panose="02070309020205020404" pitchFamily="49" charset="0"/>
                        <a:buChar char="o"/>
                        <a:tabLst>
                          <a:tab pos="694690" algn="l"/>
                        </a:tabLst>
                      </a:pPr>
                      <a:r>
                        <a:rPr lang="ro-RO" sz="2000" b="1" kern="1200" dirty="0">
                          <a:solidFill>
                            <a:srgbClr val="7030A0"/>
                          </a:solidFill>
                          <a:effectLst/>
                          <a:latin typeface="Palatino Linotype" panose="02040502050505030304" pitchFamily="18" charset="0"/>
                          <a:ea typeface="+mn-ea"/>
                          <a:cs typeface="+mn-cs"/>
                        </a:rPr>
                        <a:t>activități remediale, de recuperare;</a:t>
                      </a:r>
                      <a:endParaRPr lang="en-US" sz="2000" b="1" kern="1200" dirty="0">
                        <a:solidFill>
                          <a:srgbClr val="7030A0"/>
                        </a:solidFill>
                        <a:effectLst/>
                        <a:latin typeface="Palatino Linotype" panose="02040502050505030304" pitchFamily="18" charset="0"/>
                        <a:ea typeface="+mn-ea"/>
                        <a:cs typeface="+mn-cs"/>
                      </a:endParaRPr>
                    </a:p>
                    <a:p>
                      <a:pPr marL="91440" marR="71755" lvl="1" indent="-285750" algn="l" defTabSz="457200" rtl="0" eaLnBrk="1" latinLnBrk="0" hangingPunct="1">
                        <a:lnSpc>
                          <a:spcPct val="100000"/>
                        </a:lnSpc>
                        <a:spcAft>
                          <a:spcPts val="0"/>
                        </a:spcAft>
                        <a:buClr>
                          <a:srgbClr val="001F5F"/>
                        </a:buClr>
                        <a:buSzPts val="1100"/>
                        <a:buFont typeface="Courier New" panose="02070309020205020404" pitchFamily="49" charset="0"/>
                        <a:buChar char="o"/>
                        <a:tabLst>
                          <a:tab pos="694690" algn="l"/>
                        </a:tabLst>
                      </a:pPr>
                      <a:r>
                        <a:rPr lang="ro-RO" sz="2000" b="1" kern="1200" dirty="0">
                          <a:solidFill>
                            <a:srgbClr val="7030A0"/>
                          </a:solidFill>
                          <a:effectLst/>
                          <a:latin typeface="Palatino Linotype" panose="02040502050505030304" pitchFamily="18" charset="0"/>
                          <a:ea typeface="+mn-ea"/>
                          <a:cs typeface="+mn-cs"/>
                        </a:rPr>
                        <a:t>sprijin psihopedagogic;</a:t>
                      </a:r>
                      <a:endParaRPr lang="en-US" sz="2000" b="1" kern="1200" dirty="0">
                        <a:solidFill>
                          <a:srgbClr val="7030A0"/>
                        </a:solidFill>
                        <a:effectLst/>
                        <a:latin typeface="Palatino Linotype" panose="02040502050505030304" pitchFamily="18" charset="0"/>
                        <a:ea typeface="+mn-ea"/>
                        <a:cs typeface="+mn-cs"/>
                      </a:endParaRPr>
                    </a:p>
                    <a:p>
                      <a:pPr marL="91440" marR="71755" lvl="1" indent="-285750" algn="l" defTabSz="457200" rtl="0" eaLnBrk="1" latinLnBrk="0" hangingPunct="1">
                        <a:lnSpc>
                          <a:spcPct val="100000"/>
                        </a:lnSpc>
                        <a:spcAft>
                          <a:spcPts val="0"/>
                        </a:spcAft>
                        <a:buClr>
                          <a:srgbClr val="001F5F"/>
                        </a:buClr>
                        <a:buSzPts val="1100"/>
                        <a:buFont typeface="Courier New" panose="02070309020205020404" pitchFamily="49" charset="0"/>
                        <a:buChar char="o"/>
                        <a:tabLst>
                          <a:tab pos="694690" algn="l"/>
                        </a:tabLst>
                      </a:pPr>
                      <a:r>
                        <a:rPr lang="ro-RO" sz="2000" b="1" kern="1200" dirty="0">
                          <a:solidFill>
                            <a:srgbClr val="7030A0"/>
                          </a:solidFill>
                          <a:effectLst/>
                          <a:latin typeface="Palatino Linotype" panose="02040502050505030304" pitchFamily="18" charset="0"/>
                          <a:ea typeface="+mn-ea"/>
                          <a:cs typeface="+mn-cs"/>
                        </a:rPr>
                        <a:t>consiliere și orientare școlară;</a:t>
                      </a:r>
                      <a:endParaRPr lang="en-US" sz="2000" b="1" kern="1200" dirty="0">
                        <a:solidFill>
                          <a:srgbClr val="7030A0"/>
                        </a:solidFill>
                        <a:effectLst/>
                        <a:latin typeface="Palatino Linotype" panose="02040502050505030304" pitchFamily="18" charset="0"/>
                        <a:ea typeface="+mn-ea"/>
                        <a:cs typeface="+mn-cs"/>
                      </a:endParaRPr>
                    </a:p>
                    <a:p>
                      <a:pPr marL="91440" marR="71755" lvl="1" indent="-285750" algn="l" defTabSz="457200" rtl="0" eaLnBrk="1" latinLnBrk="0" hangingPunct="1">
                        <a:lnSpc>
                          <a:spcPct val="100000"/>
                        </a:lnSpc>
                        <a:spcAft>
                          <a:spcPts val="0"/>
                        </a:spcAft>
                        <a:buClr>
                          <a:srgbClr val="001F5F"/>
                        </a:buClr>
                        <a:buSzPts val="1100"/>
                        <a:buFont typeface="Courier New" panose="02070309020205020404" pitchFamily="49" charset="0"/>
                        <a:buChar char="o"/>
                        <a:tabLst>
                          <a:tab pos="694690" algn="l"/>
                        </a:tabLst>
                      </a:pPr>
                      <a:r>
                        <a:rPr lang="ro-RO" sz="2000" b="1" kern="1200" dirty="0">
                          <a:solidFill>
                            <a:srgbClr val="7030A0"/>
                          </a:solidFill>
                          <a:effectLst/>
                          <a:latin typeface="Palatino Linotype" panose="02040502050505030304" pitchFamily="18" charset="0"/>
                          <a:ea typeface="+mn-ea"/>
                          <a:cs typeface="+mn-cs"/>
                        </a:rPr>
                        <a:t>terapie psihologică, terapie logopedică, terapie artistică și alte terapii specifice;</a:t>
                      </a:r>
                      <a:endParaRPr lang="en-US" sz="2000" b="1" kern="1200" dirty="0">
                        <a:solidFill>
                          <a:srgbClr val="7030A0"/>
                        </a:solidFill>
                        <a:effectLst/>
                        <a:latin typeface="Palatino Linotype" panose="02040502050505030304" pitchFamily="18" charset="0"/>
                        <a:ea typeface="+mn-ea"/>
                        <a:cs typeface="+mn-cs"/>
                      </a:endParaRPr>
                    </a:p>
                    <a:p>
                      <a:pPr marL="91440" marR="71755" lvl="1" indent="-285750" algn="l" defTabSz="457200" rtl="0" eaLnBrk="1" latinLnBrk="0" hangingPunct="1">
                        <a:lnSpc>
                          <a:spcPct val="100000"/>
                        </a:lnSpc>
                        <a:spcAft>
                          <a:spcPts val="0"/>
                        </a:spcAft>
                        <a:buClr>
                          <a:srgbClr val="001F5F"/>
                        </a:buClr>
                        <a:buSzPts val="1100"/>
                        <a:buFont typeface="Courier New" panose="02070309020205020404" pitchFamily="49" charset="0"/>
                        <a:buChar char="o"/>
                        <a:tabLst>
                          <a:tab pos="694690" algn="l"/>
                        </a:tabLst>
                      </a:pPr>
                      <a:r>
                        <a:rPr lang="ro-RO" sz="2000" b="1" kern="1200" dirty="0">
                          <a:solidFill>
                            <a:srgbClr val="7030A0"/>
                          </a:solidFill>
                          <a:effectLst/>
                          <a:latin typeface="Palatino Linotype" panose="02040502050505030304" pitchFamily="18" charset="0"/>
                          <a:ea typeface="+mn-ea"/>
                          <a:cs typeface="+mn-cs"/>
                        </a:rPr>
                        <a:t>activități extra-curriculare, extra-școlare, non-formale, </a:t>
                      </a:r>
                      <a:r>
                        <a:rPr lang="ro-RO" sz="2000" b="1" kern="1200" dirty="0" smtClean="0">
                          <a:solidFill>
                            <a:srgbClr val="7030A0"/>
                          </a:solidFill>
                          <a:effectLst/>
                          <a:latin typeface="Palatino Linotype" panose="02040502050505030304" pitchFamily="18" charset="0"/>
                          <a:ea typeface="+mn-ea"/>
                          <a:cs typeface="+mn-cs"/>
                        </a:rPr>
                        <a:t>comunitare</a:t>
                      </a:r>
                      <a:r>
                        <a:rPr lang="en-US" sz="2000" b="1" kern="1200" dirty="0" smtClean="0">
                          <a:solidFill>
                            <a:srgbClr val="7030A0"/>
                          </a:solidFill>
                          <a:effectLst/>
                          <a:latin typeface="Palatino Linotype" panose="02040502050505030304" pitchFamily="18" charset="0"/>
                          <a:ea typeface="+mn-ea"/>
                          <a:cs typeface="+mn-cs"/>
                        </a:rPr>
                        <a:t>;</a:t>
                      </a:r>
                      <a:endParaRPr lang="en-US" sz="2000" b="1" kern="1200" dirty="0">
                        <a:solidFill>
                          <a:srgbClr val="7030A0"/>
                        </a:solidFill>
                        <a:effectLst/>
                        <a:latin typeface="Palatino Linotype" panose="02040502050505030304" pitchFamily="18" charset="0"/>
                        <a:ea typeface="+mn-ea"/>
                        <a:cs typeface="+mn-cs"/>
                      </a:endParaRPr>
                    </a:p>
                    <a:p>
                      <a:pPr marL="91440" marR="71755" lvl="1" indent="-285750" algn="l" defTabSz="457200" rtl="0" eaLnBrk="1" latinLnBrk="0" hangingPunct="1">
                        <a:lnSpc>
                          <a:spcPct val="100000"/>
                        </a:lnSpc>
                        <a:spcAft>
                          <a:spcPts val="0"/>
                        </a:spcAft>
                        <a:buClr>
                          <a:srgbClr val="001F5F"/>
                        </a:buClr>
                        <a:buSzPts val="1100"/>
                        <a:buFont typeface="Courier New" panose="02070309020205020404" pitchFamily="49" charset="0"/>
                        <a:buChar char="o"/>
                        <a:tabLst>
                          <a:tab pos="694690" algn="l"/>
                        </a:tabLst>
                      </a:pPr>
                      <a:r>
                        <a:rPr lang="ro-RO" sz="2000" b="1" kern="1200" dirty="0">
                          <a:solidFill>
                            <a:srgbClr val="7030A0"/>
                          </a:solidFill>
                          <a:effectLst/>
                          <a:latin typeface="Palatino Linotype" panose="02040502050505030304" pitchFamily="18" charset="0"/>
                          <a:ea typeface="+mn-ea"/>
                          <a:cs typeface="+mn-cs"/>
                        </a:rPr>
                        <a:t>activități culturale, sportive, civice, artistice, de educație pentru dezvoltare durabilă, de educație pentru sănătate;</a:t>
                      </a:r>
                      <a:endParaRPr lang="en-US" sz="2000" b="1" kern="1200" dirty="0">
                        <a:solidFill>
                          <a:srgbClr val="7030A0"/>
                        </a:solidFill>
                        <a:effectLst/>
                        <a:latin typeface="Palatino Linotype" panose="02040502050505030304" pitchFamily="18" charset="0"/>
                        <a:ea typeface="+mn-ea"/>
                        <a:cs typeface="+mn-cs"/>
                      </a:endParaRPr>
                    </a:p>
                    <a:p>
                      <a:pPr marL="91440" marR="71755" lvl="0" indent="-342900" algn="l" defTabSz="457200" rtl="0" eaLnBrk="1" latinLnBrk="0" hangingPunct="1">
                        <a:lnSpc>
                          <a:spcPct val="100000"/>
                        </a:lnSpc>
                        <a:spcAft>
                          <a:spcPts val="0"/>
                        </a:spcAft>
                        <a:buClr>
                          <a:srgbClr val="001F5F"/>
                        </a:buClr>
                        <a:buSzPts val="1100"/>
                        <a:buFont typeface="Calibri" panose="020F0502020204030204" pitchFamily="34" charset="0"/>
                        <a:buChar char="●"/>
                        <a:tabLst>
                          <a:tab pos="332740" algn="l"/>
                          <a:tab pos="333375" algn="l"/>
                        </a:tabLst>
                      </a:pPr>
                      <a:r>
                        <a:rPr lang="ro-RO" sz="2000" b="1" kern="1200" dirty="0">
                          <a:solidFill>
                            <a:srgbClr val="7030A0"/>
                          </a:solidFill>
                          <a:effectLst/>
                          <a:latin typeface="Palatino Linotype" panose="02040502050505030304" pitchFamily="18" charset="0"/>
                          <a:ea typeface="+mn-ea"/>
                          <a:cs typeface="+mn-cs"/>
                        </a:rPr>
                        <a:t>Servicii de informare, consiliere, asistență și educație a părinților; servicii de mediere școlară;</a:t>
                      </a:r>
                      <a:endParaRPr lang="en-US" sz="2000" b="1" kern="1200" dirty="0">
                        <a:solidFill>
                          <a:srgbClr val="7030A0"/>
                        </a:solidFill>
                        <a:effectLst/>
                        <a:latin typeface="Palatino Linotype" panose="02040502050505030304" pitchFamily="18" charset="0"/>
                        <a:ea typeface="+mn-ea"/>
                        <a:cs typeface="+mn-cs"/>
                      </a:endParaRPr>
                    </a:p>
                    <a:p>
                      <a:pPr marL="91440" marR="71755" lvl="0" indent="-342900" algn="l" defTabSz="457200" rtl="0" eaLnBrk="1" latinLnBrk="0" hangingPunct="1">
                        <a:lnSpc>
                          <a:spcPct val="100000"/>
                        </a:lnSpc>
                        <a:spcAft>
                          <a:spcPts val="0"/>
                        </a:spcAft>
                        <a:buClr>
                          <a:srgbClr val="001F5F"/>
                        </a:buClr>
                        <a:buSzPts val="1100"/>
                        <a:buFont typeface="Calibri" panose="020F0502020204030204" pitchFamily="34" charset="0"/>
                        <a:buChar char="●"/>
                        <a:tabLst>
                          <a:tab pos="332740" algn="l"/>
                          <a:tab pos="333375" algn="l"/>
                        </a:tabLst>
                      </a:pPr>
                      <a:r>
                        <a:rPr lang="ro-RO" sz="2000" b="1" kern="1200" dirty="0">
                          <a:solidFill>
                            <a:srgbClr val="7030A0"/>
                          </a:solidFill>
                          <a:effectLst/>
                          <a:latin typeface="Palatino Linotype" panose="02040502050505030304" pitchFamily="18" charset="0"/>
                          <a:ea typeface="+mn-ea"/>
                          <a:cs typeface="+mn-cs"/>
                        </a:rPr>
                        <a:t>Servicii de transport, diurnă/hrană, închiriere a spațiilor/ altor facilități, multiplicare de materiale;</a:t>
                      </a:r>
                      <a:endParaRPr lang="en-US" sz="2000" b="1" kern="1200" dirty="0">
                        <a:solidFill>
                          <a:srgbClr val="7030A0"/>
                        </a:solidFill>
                        <a:effectLst/>
                        <a:latin typeface="Palatino Linotype" panose="02040502050505030304" pitchFamily="18" charset="0"/>
                        <a:ea typeface="+mn-ea"/>
                        <a:cs typeface="+mn-cs"/>
                      </a:endParaRPr>
                    </a:p>
                    <a:p>
                      <a:pPr marL="91440" marR="71755" lvl="0" indent="-342900" algn="l" defTabSz="457200" rtl="0" eaLnBrk="1" latinLnBrk="0" hangingPunct="1">
                        <a:lnSpc>
                          <a:spcPct val="100000"/>
                        </a:lnSpc>
                        <a:spcAft>
                          <a:spcPts val="0"/>
                        </a:spcAft>
                        <a:buClr>
                          <a:srgbClr val="001F5F"/>
                        </a:buClr>
                        <a:buSzPts val="1100"/>
                        <a:buFont typeface="Calibri" panose="020F0502020204030204" pitchFamily="34" charset="0"/>
                        <a:buChar char="●"/>
                        <a:tabLst>
                          <a:tab pos="332740" algn="l"/>
                          <a:tab pos="333375" algn="l"/>
                        </a:tabLst>
                      </a:pPr>
                      <a:r>
                        <a:rPr lang="ro-RO" sz="2000" b="1" kern="1200" dirty="0">
                          <a:solidFill>
                            <a:srgbClr val="7030A0"/>
                          </a:solidFill>
                          <a:effectLst/>
                          <a:latin typeface="Palatino Linotype" panose="02040502050505030304" pitchFamily="18" charset="0"/>
                          <a:ea typeface="+mn-ea"/>
                          <a:cs typeface="+mn-cs"/>
                        </a:rPr>
                        <a:t>Servicii de comunicare, informare, publicitate și vizibilitate a proiectului (sunt obligatorii pentru eligibilitatea proiectului); </a:t>
                      </a:r>
                      <a:endParaRPr lang="en-US" sz="2000" b="1" kern="1200" dirty="0">
                        <a:solidFill>
                          <a:srgbClr val="7030A0"/>
                        </a:solidFill>
                        <a:effectLst/>
                        <a:latin typeface="Palatino Linotype" panose="02040502050505030304" pitchFamily="18" charset="0"/>
                        <a:ea typeface="+mn-ea"/>
                        <a:cs typeface="+mn-cs"/>
                      </a:endParaRPr>
                    </a:p>
                    <a:p>
                      <a:pPr marL="91440" marR="71755" lvl="0" indent="-342900" algn="l" defTabSz="457200" rtl="0" eaLnBrk="1" latinLnBrk="0" hangingPunct="1">
                        <a:lnSpc>
                          <a:spcPct val="100000"/>
                        </a:lnSpc>
                        <a:spcAft>
                          <a:spcPts val="0"/>
                        </a:spcAft>
                        <a:buClr>
                          <a:srgbClr val="001F5F"/>
                        </a:buClr>
                        <a:buSzPts val="1100"/>
                        <a:buFont typeface="Calibri" panose="020F0502020204030204" pitchFamily="34" charset="0"/>
                        <a:buChar char="●"/>
                        <a:tabLst>
                          <a:tab pos="332740" algn="l"/>
                          <a:tab pos="333375" algn="l"/>
                        </a:tabLst>
                      </a:pPr>
                      <a:r>
                        <a:rPr lang="ro-RO" sz="2000" b="1" kern="1200" dirty="0">
                          <a:solidFill>
                            <a:srgbClr val="7030A0"/>
                          </a:solidFill>
                          <a:effectLst/>
                          <a:latin typeface="Palatino Linotype" panose="02040502050505030304" pitchFamily="18" charset="0"/>
                          <a:ea typeface="+mn-ea"/>
                          <a:cs typeface="+mn-cs"/>
                        </a:rPr>
                        <a:t>Alte servicii, bunuri consumabile, mărfuri, materii prime și utilaje.</a:t>
                      </a:r>
                      <a:endParaRPr lang="en-US" sz="2000" b="1" kern="1200" dirty="0">
                        <a:solidFill>
                          <a:srgbClr val="7030A0"/>
                        </a:solidFill>
                        <a:effectLst/>
                        <a:latin typeface="Palatino Linotype" panose="02040502050505030304" pitchFamily="18" charset="0"/>
                        <a:ea typeface="+mn-ea"/>
                        <a:cs typeface="+mn-cs"/>
                      </a:endParaRPr>
                    </a:p>
                  </a:txBody>
                  <a:tcPr marL="0" marR="0" marT="0" marB="0">
                    <a:solidFill>
                      <a:schemeClr val="accent1">
                        <a:lumMod val="40000"/>
                        <a:lumOff val="60000"/>
                      </a:schemeClr>
                    </a:solidFill>
                  </a:tcPr>
                </a:tc>
                <a:extLst>
                  <a:ext uri="{0D108BD9-81ED-4DB2-BD59-A6C34878D82A}">
                    <a16:rowId xmlns:a16="http://schemas.microsoft.com/office/drawing/2014/main" val="661147670"/>
                  </a:ext>
                </a:extLst>
              </a:tr>
            </a:tbl>
          </a:graphicData>
        </a:graphic>
      </p:graphicFrame>
    </p:spTree>
    <p:extLst>
      <p:ext uri="{BB962C8B-B14F-4D97-AF65-F5344CB8AC3E}">
        <p14:creationId xmlns:p14="http://schemas.microsoft.com/office/powerpoint/2010/main" val="40084930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59606" y="470687"/>
            <a:ext cx="3232560" cy="714433"/>
          </a:xfrm>
        </p:spPr>
        <p:txBody>
          <a:bodyPr>
            <a:normAutofit/>
          </a:bodyPr>
          <a:lstStyle/>
          <a:p>
            <a:pPr algn="ctr"/>
            <a:r>
              <a:rPr lang="en-US" sz="1800" b="1" dirty="0" err="1">
                <a:solidFill>
                  <a:srgbClr val="7030A0"/>
                </a:solidFill>
                <a:latin typeface="Arial" panose="020B0604020202020204" pitchFamily="34" charset="0"/>
                <a:cs typeface="Arial" panose="020B0604020202020204" pitchFamily="34" charset="0"/>
              </a:rPr>
              <a:t>Tipuri</a:t>
            </a:r>
            <a:r>
              <a:rPr lang="en-US" sz="1800" b="1" dirty="0">
                <a:solidFill>
                  <a:srgbClr val="7030A0"/>
                </a:solidFill>
                <a:latin typeface="Arial" panose="020B0604020202020204" pitchFamily="34" charset="0"/>
                <a:cs typeface="Arial" panose="020B0604020202020204" pitchFamily="34" charset="0"/>
              </a:rPr>
              <a:t> de </a:t>
            </a:r>
            <a:r>
              <a:rPr lang="en-US" sz="2000" b="1" dirty="0" err="1">
                <a:solidFill>
                  <a:srgbClr val="7030A0"/>
                </a:solidFill>
                <a:latin typeface="Palatino Linotype" panose="02040502050505030304" pitchFamily="18" charset="0"/>
                <a:ea typeface="+mn-ea"/>
                <a:cs typeface="+mn-cs"/>
              </a:rPr>
              <a:t>cheltuieli</a:t>
            </a:r>
            <a:r>
              <a:rPr lang="en-US" sz="1800" b="1" dirty="0">
                <a:solidFill>
                  <a:srgbClr val="7030A0"/>
                </a:solidFill>
                <a:latin typeface="Arial" panose="020B0604020202020204" pitchFamily="34" charset="0"/>
                <a:cs typeface="Arial" panose="020B0604020202020204" pitchFamily="34" charset="0"/>
              </a:rPr>
              <a:t> </a:t>
            </a:r>
            <a:r>
              <a:rPr lang="en-US" sz="1800" b="1" dirty="0" err="1">
                <a:solidFill>
                  <a:srgbClr val="7030A0"/>
                </a:solidFill>
                <a:latin typeface="Arial" panose="020B0604020202020204" pitchFamily="34" charset="0"/>
                <a:cs typeface="Arial" panose="020B0604020202020204" pitchFamily="34" charset="0"/>
              </a:rPr>
              <a:t>eligibile</a:t>
            </a:r>
            <a:endParaRPr lang="en-US" sz="1800" b="1" dirty="0">
              <a:solidFill>
                <a:srgbClr val="7030A0"/>
              </a:solidFill>
              <a:latin typeface="Arial" panose="020B0604020202020204" pitchFamily="34" charset="0"/>
              <a:cs typeface="Arial" panose="020B0604020202020204" pitchFamily="34" charset="0"/>
            </a:endParaRPr>
          </a:p>
        </p:txBody>
      </p:sp>
      <p:pic>
        <p:nvPicPr>
          <p:cNvPr id="4" name="Imagine 5"/>
          <p:cNvPicPr/>
          <p:nvPr/>
        </p:nvPicPr>
        <p:blipFill>
          <a:blip r:embed="rId2"/>
          <a:srcRect/>
          <a:stretch>
            <a:fillRect/>
          </a:stretch>
        </p:blipFill>
        <p:spPr>
          <a:xfrm>
            <a:off x="-16645" y="8686"/>
            <a:ext cx="6076251" cy="762000"/>
          </a:xfrm>
          <a:prstGeom prst="rect">
            <a:avLst/>
          </a:prstGeom>
          <a:ln/>
        </p:spPr>
      </p:pic>
      <p:sp>
        <p:nvSpPr>
          <p:cNvPr id="5" name="Text Box 2"/>
          <p:cNvSpPr txBox="1">
            <a:spLocks noChangeArrowheads="1"/>
          </p:cNvSpPr>
          <p:nvPr/>
        </p:nvSpPr>
        <p:spPr bwMode="auto">
          <a:xfrm>
            <a:off x="9113520" y="8686"/>
            <a:ext cx="3078480" cy="49278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lnSpc>
                <a:spcPct val="107000"/>
              </a:lnSpc>
              <a:spcBef>
                <a:spcPts val="0"/>
              </a:spcBef>
              <a:spcAft>
                <a:spcPts val="0"/>
              </a:spcAft>
            </a:pP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Direcția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Generală</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pentru</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Implementarea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Proiectului</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România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Educată</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a:t>
            </a:r>
            <a:endParaRPr lang="en-US" sz="11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550854901"/>
              </p:ext>
            </p:extLst>
          </p:nvPr>
        </p:nvGraphicFramePr>
        <p:xfrm>
          <a:off x="173156" y="1160506"/>
          <a:ext cx="11772900" cy="5593220"/>
        </p:xfrm>
        <a:graphic>
          <a:graphicData uri="http://schemas.openxmlformats.org/drawingml/2006/table">
            <a:tbl>
              <a:tblPr firstRow="1" firstCol="1" lastRow="1" lastCol="1" bandRow="1" bandCol="1">
                <a:tableStyleId>{5C22544A-7EE6-4342-B048-85BDC9FD1C3A}</a:tableStyleId>
              </a:tblPr>
              <a:tblGrid>
                <a:gridCol w="3773202">
                  <a:extLst>
                    <a:ext uri="{9D8B030D-6E8A-4147-A177-3AD203B41FA5}">
                      <a16:colId xmlns:a16="http://schemas.microsoft.com/office/drawing/2014/main" val="4023930087"/>
                    </a:ext>
                  </a:extLst>
                </a:gridCol>
                <a:gridCol w="7999698">
                  <a:extLst>
                    <a:ext uri="{9D8B030D-6E8A-4147-A177-3AD203B41FA5}">
                      <a16:colId xmlns:a16="http://schemas.microsoft.com/office/drawing/2014/main" val="2837572788"/>
                    </a:ext>
                  </a:extLst>
                </a:gridCol>
              </a:tblGrid>
              <a:tr h="1326020">
                <a:tc>
                  <a:txBody>
                    <a:bodyPr/>
                    <a:lstStyle/>
                    <a:p>
                      <a:pPr marL="93980" algn="l">
                        <a:lnSpc>
                          <a:spcPct val="100000"/>
                        </a:lnSpc>
                        <a:spcBef>
                          <a:spcPts val="0"/>
                        </a:spcBef>
                        <a:spcAft>
                          <a:spcPts val="0"/>
                        </a:spcAft>
                      </a:pPr>
                      <a:r>
                        <a:rPr lang="ro-RO" sz="2000" dirty="0">
                          <a:solidFill>
                            <a:srgbClr val="7030A0"/>
                          </a:solidFill>
                          <a:effectLst/>
                          <a:latin typeface="Arial" panose="020B0604020202020204" pitchFamily="34" charset="0"/>
                          <a:cs typeface="Arial" panose="020B0604020202020204" pitchFamily="34" charset="0"/>
                        </a:rPr>
                        <a:t>CHELTUIELI</a:t>
                      </a:r>
                      <a:r>
                        <a:rPr lang="ro-RO" sz="2000" spc="8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CU</a:t>
                      </a:r>
                      <a:r>
                        <a:rPr lang="ro-RO" sz="2000" spc="80"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SUBVENȚII,</a:t>
                      </a:r>
                      <a:r>
                        <a:rPr lang="ro-RO" sz="2000" spc="-230" dirty="0">
                          <a:solidFill>
                            <a:srgbClr val="7030A0"/>
                          </a:solidFill>
                          <a:effectLst/>
                          <a:latin typeface="Arial" panose="020B0604020202020204" pitchFamily="34" charset="0"/>
                          <a:cs typeface="Arial" panose="020B0604020202020204" pitchFamily="34" charset="0"/>
                        </a:rPr>
                        <a:t> </a:t>
                      </a:r>
                      <a:r>
                        <a:rPr lang="ro-RO" sz="2000" spc="-25" dirty="0">
                          <a:solidFill>
                            <a:srgbClr val="7030A0"/>
                          </a:solidFill>
                          <a:effectLst/>
                          <a:latin typeface="Arial" panose="020B0604020202020204" pitchFamily="34" charset="0"/>
                          <a:cs typeface="Arial" panose="020B0604020202020204" pitchFamily="34" charset="0"/>
                        </a:rPr>
                        <a:t>AJUTOARE,</a:t>
                      </a:r>
                      <a:r>
                        <a:rPr lang="ro-RO" sz="2000" spc="-10" dirty="0">
                          <a:solidFill>
                            <a:srgbClr val="7030A0"/>
                          </a:solidFill>
                          <a:effectLst/>
                          <a:latin typeface="Arial" panose="020B0604020202020204" pitchFamily="34" charset="0"/>
                          <a:cs typeface="Arial" panose="020B0604020202020204" pitchFamily="34" charset="0"/>
                        </a:rPr>
                        <a:t> </a:t>
                      </a:r>
                      <a:r>
                        <a:rPr lang="ro-RO" sz="2000" spc="-25" dirty="0">
                          <a:solidFill>
                            <a:srgbClr val="7030A0"/>
                          </a:solidFill>
                          <a:effectLst/>
                          <a:latin typeface="Arial" panose="020B0604020202020204" pitchFamily="34" charset="0"/>
                          <a:cs typeface="Arial" panose="020B0604020202020204" pitchFamily="34" charset="0"/>
                        </a:rPr>
                        <a:t>PREMII</a:t>
                      </a:r>
                      <a:endParaRPr lang="en-US" sz="2000" dirty="0">
                        <a:solidFill>
                          <a:srgbClr val="7030A0"/>
                        </a:solidFill>
                        <a:effectLst/>
                        <a:latin typeface="Arial" panose="020B0604020202020204" pitchFamily="34" charset="0"/>
                        <a:cs typeface="Arial" panose="020B0604020202020204" pitchFamily="34" charset="0"/>
                      </a:endParaRPr>
                    </a:p>
                    <a:p>
                      <a:pPr marL="93980" marR="141605" algn="l">
                        <a:lnSpc>
                          <a:spcPct val="100000"/>
                        </a:lnSpc>
                        <a:spcBef>
                          <a:spcPts val="0"/>
                        </a:spcBef>
                        <a:spcAft>
                          <a:spcPts val="0"/>
                        </a:spcAft>
                      </a:pPr>
                      <a:r>
                        <a:rPr lang="ro-RO" sz="2000" dirty="0">
                          <a:solidFill>
                            <a:srgbClr val="7030A0"/>
                          </a:solidFill>
                          <a:effectLst/>
                          <a:latin typeface="Arial" panose="020B0604020202020204" pitchFamily="34" charset="0"/>
                          <a:cs typeface="Arial" panose="020B0604020202020204" pitchFamily="34" charset="0"/>
                        </a:rPr>
                        <a:t>(maximum</a:t>
                      </a:r>
                      <a:r>
                        <a:rPr lang="ro-RO" sz="2000" spc="70"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10%</a:t>
                      </a:r>
                      <a:r>
                        <a:rPr lang="ro-RO" sz="2000" spc="80"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din</a:t>
                      </a:r>
                      <a:r>
                        <a:rPr lang="ro-RO" sz="2000" spc="6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valoarea</a:t>
                      </a:r>
                      <a:r>
                        <a:rPr lang="ro-RO" sz="2000" spc="-220"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totală</a:t>
                      </a:r>
                      <a:r>
                        <a:rPr lang="ro-RO" sz="2000" spc="-20"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a</a:t>
                      </a:r>
                      <a:r>
                        <a:rPr lang="ro-RO" sz="2000" spc="-20"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grantului)</a:t>
                      </a:r>
                      <a:endParaRPr lang="en-US" sz="2000" dirty="0">
                        <a:solidFill>
                          <a:srgbClr val="7030A0"/>
                        </a:solidFill>
                        <a:effectLst/>
                        <a:latin typeface="Arial" panose="020B0604020202020204" pitchFamily="34" charset="0"/>
                        <a:ea typeface="Microsoft Sans Serif" panose="020B0604020202020204" pitchFamily="34" charset="0"/>
                        <a:cs typeface="Arial" panose="020B0604020202020204" pitchFamily="34" charset="0"/>
                      </a:endParaRPr>
                    </a:p>
                  </a:txBody>
                  <a:tcPr marL="0" marR="0" marT="0" marB="0">
                    <a:solidFill>
                      <a:schemeClr val="accent1">
                        <a:lumMod val="40000"/>
                        <a:lumOff val="60000"/>
                      </a:schemeClr>
                    </a:solidFill>
                  </a:tcPr>
                </a:tc>
                <a:tc>
                  <a:txBody>
                    <a:bodyPr/>
                    <a:lstStyle/>
                    <a:p>
                      <a:pPr marL="71120" algn="l">
                        <a:lnSpc>
                          <a:spcPct val="100000"/>
                        </a:lnSpc>
                        <a:spcBef>
                          <a:spcPts val="0"/>
                        </a:spcBef>
                        <a:spcAft>
                          <a:spcPts val="0"/>
                        </a:spcAft>
                      </a:pPr>
                      <a:r>
                        <a:rPr lang="ro-RO" sz="2000" dirty="0">
                          <a:solidFill>
                            <a:srgbClr val="7030A0"/>
                          </a:solidFill>
                          <a:effectLst/>
                          <a:latin typeface="Arial" panose="020B0604020202020204" pitchFamily="34" charset="0"/>
                          <a:cs typeface="Arial" panose="020B0604020202020204" pitchFamily="34" charset="0"/>
                        </a:rPr>
                        <a:t>Subvenții,</a:t>
                      </a:r>
                      <a:r>
                        <a:rPr lang="ro-RO" sz="2000" spc="5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ajutoare,</a:t>
                      </a:r>
                      <a:r>
                        <a:rPr lang="ro-RO" sz="2000" spc="40"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premii</a:t>
                      </a:r>
                      <a:r>
                        <a:rPr lang="ro-RO" sz="2000" spc="60"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pentru</a:t>
                      </a:r>
                      <a:r>
                        <a:rPr lang="ro-RO" sz="2000" spc="5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elevii</a:t>
                      </a:r>
                      <a:r>
                        <a:rPr lang="ro-RO" sz="2000" spc="5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participanți</a:t>
                      </a:r>
                      <a:r>
                        <a:rPr lang="ro-RO" sz="2000" spc="60"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la</a:t>
                      </a:r>
                      <a:r>
                        <a:rPr lang="ro-RO" sz="2000" spc="60"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activitățile</a:t>
                      </a:r>
                      <a:r>
                        <a:rPr lang="ro-RO" sz="2000" spc="50"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de</a:t>
                      </a:r>
                      <a:r>
                        <a:rPr lang="ro-RO" sz="2000" spc="70"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prevenire,</a:t>
                      </a:r>
                      <a:r>
                        <a:rPr lang="ro-RO" sz="2000" spc="60"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intervenție</a:t>
                      </a:r>
                      <a:r>
                        <a:rPr lang="ro-RO" sz="2000" spc="40"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și</a:t>
                      </a:r>
                      <a:r>
                        <a:rPr lang="ro-RO" sz="2000" spc="50"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compensare.</a:t>
                      </a:r>
                      <a:endParaRPr lang="en-US" sz="2000" dirty="0">
                        <a:solidFill>
                          <a:srgbClr val="7030A0"/>
                        </a:solidFill>
                        <a:effectLst/>
                        <a:latin typeface="Arial" panose="020B0604020202020204" pitchFamily="34" charset="0"/>
                        <a:ea typeface="Microsoft Sans Serif" panose="020B0604020202020204" pitchFamily="34" charset="0"/>
                        <a:cs typeface="Arial" panose="020B0604020202020204" pitchFamily="34" charset="0"/>
                      </a:endParaRPr>
                    </a:p>
                  </a:txBody>
                  <a:tcPr marL="0" marR="0" marT="0" marB="0">
                    <a:solidFill>
                      <a:schemeClr val="accent1">
                        <a:lumMod val="40000"/>
                        <a:lumOff val="60000"/>
                      </a:schemeClr>
                    </a:solidFill>
                  </a:tcPr>
                </a:tc>
                <a:extLst>
                  <a:ext uri="{0D108BD9-81ED-4DB2-BD59-A6C34878D82A}">
                    <a16:rowId xmlns:a16="http://schemas.microsoft.com/office/drawing/2014/main" val="639973813"/>
                  </a:ext>
                </a:extLst>
              </a:tr>
              <a:tr h="3704752">
                <a:tc>
                  <a:txBody>
                    <a:bodyPr/>
                    <a:lstStyle/>
                    <a:p>
                      <a:pPr marL="93980" marR="290830" algn="l">
                        <a:lnSpc>
                          <a:spcPct val="100000"/>
                        </a:lnSpc>
                        <a:spcBef>
                          <a:spcPts val="0"/>
                        </a:spcBef>
                        <a:spcAft>
                          <a:spcPts val="0"/>
                        </a:spcAft>
                      </a:pPr>
                      <a:r>
                        <a:rPr lang="ro-RO" sz="2000" dirty="0">
                          <a:solidFill>
                            <a:srgbClr val="7030A0"/>
                          </a:solidFill>
                          <a:effectLst/>
                          <a:latin typeface="Arial" panose="020B0604020202020204" pitchFamily="34" charset="0"/>
                          <a:cs typeface="Arial" panose="020B0604020202020204" pitchFamily="34" charset="0"/>
                        </a:rPr>
                        <a:t>CHELTUIELI</a:t>
                      </a:r>
                      <a:r>
                        <a:rPr lang="ro-RO" sz="2000" spc="60"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DE</a:t>
                      </a:r>
                      <a:r>
                        <a:rPr lang="ro-RO" sz="2000" spc="5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NATURĂ</a:t>
                      </a:r>
                      <a:r>
                        <a:rPr lang="ro-RO" sz="2000" spc="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SALARIALĂ</a:t>
                      </a:r>
                      <a:r>
                        <a:rPr lang="ro-RO" sz="2000" spc="6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(max.</a:t>
                      </a:r>
                      <a:r>
                        <a:rPr lang="ro-RO" sz="2000" spc="90"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25%</a:t>
                      </a:r>
                      <a:r>
                        <a:rPr lang="ro-RO" sz="2000" spc="90"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din</a:t>
                      </a:r>
                      <a:r>
                        <a:rPr lang="ro-RO" sz="2000" spc="-21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valoarea</a:t>
                      </a:r>
                      <a:r>
                        <a:rPr lang="ro-RO" sz="2000" spc="40"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totală</a:t>
                      </a:r>
                      <a:r>
                        <a:rPr lang="ro-RO" sz="2000" spc="4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a</a:t>
                      </a:r>
                      <a:r>
                        <a:rPr lang="ro-RO" sz="2000" spc="40"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grantului)</a:t>
                      </a:r>
                      <a:endParaRPr lang="en-US" sz="2000" dirty="0">
                        <a:solidFill>
                          <a:srgbClr val="7030A0"/>
                        </a:solidFill>
                        <a:effectLst/>
                        <a:latin typeface="Arial" panose="020B0604020202020204" pitchFamily="34" charset="0"/>
                        <a:ea typeface="Microsoft Sans Serif" panose="020B0604020202020204" pitchFamily="34" charset="0"/>
                        <a:cs typeface="Arial" panose="020B0604020202020204" pitchFamily="34" charset="0"/>
                      </a:endParaRPr>
                    </a:p>
                  </a:txBody>
                  <a:tcPr marL="0" marR="0" marT="0" marB="0">
                    <a:solidFill>
                      <a:schemeClr val="accent1">
                        <a:lumMod val="40000"/>
                        <a:lumOff val="60000"/>
                      </a:schemeClr>
                    </a:solidFill>
                  </a:tcPr>
                </a:tc>
                <a:tc>
                  <a:txBody>
                    <a:bodyPr/>
                    <a:lstStyle/>
                    <a:p>
                      <a:pPr marL="71120" algn="l">
                        <a:lnSpc>
                          <a:spcPct val="100000"/>
                        </a:lnSpc>
                        <a:spcBef>
                          <a:spcPts val="0"/>
                        </a:spcBef>
                        <a:spcAft>
                          <a:spcPts val="0"/>
                        </a:spcAft>
                      </a:pPr>
                      <a:r>
                        <a:rPr lang="ro-RO" sz="2000" dirty="0" smtClean="0">
                          <a:solidFill>
                            <a:srgbClr val="7030A0"/>
                          </a:solidFill>
                          <a:effectLst/>
                          <a:latin typeface="Arial" panose="020B0604020202020204" pitchFamily="34" charset="0"/>
                          <a:cs typeface="Arial" panose="020B0604020202020204" pitchFamily="34" charset="0"/>
                        </a:rPr>
                        <a:t>Cheltuieli</a:t>
                      </a:r>
                      <a:r>
                        <a:rPr lang="ro-RO" sz="2000" spc="60" dirty="0" smtClean="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cu</a:t>
                      </a:r>
                      <a:r>
                        <a:rPr lang="ro-RO" sz="2000" spc="60"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personalul</a:t>
                      </a:r>
                      <a:r>
                        <a:rPr lang="ro-RO" sz="2000" spc="6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angajat</a:t>
                      </a:r>
                      <a:r>
                        <a:rPr lang="ro-RO" sz="2000" spc="5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în</a:t>
                      </a:r>
                      <a:r>
                        <a:rPr lang="ro-RO" sz="2000" spc="60"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proiect</a:t>
                      </a:r>
                      <a:r>
                        <a:rPr lang="ro-RO" sz="2000" spc="60"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(consilier</a:t>
                      </a:r>
                      <a:r>
                        <a:rPr lang="ro-RO" sz="2000" spc="4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școlar,</a:t>
                      </a:r>
                      <a:r>
                        <a:rPr lang="ro-RO" sz="2000" spc="4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mediator</a:t>
                      </a:r>
                      <a:r>
                        <a:rPr lang="ro-RO" sz="2000" spc="60"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școlar,</a:t>
                      </a:r>
                      <a:r>
                        <a:rPr lang="ro-RO" sz="2000" spc="60"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psiholog,</a:t>
                      </a:r>
                      <a:r>
                        <a:rPr lang="ro-RO" sz="2000" spc="4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logoped,</a:t>
                      </a:r>
                      <a:r>
                        <a:rPr lang="ro-RO" sz="2000" spc="5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cadre</a:t>
                      </a:r>
                      <a:r>
                        <a:rPr lang="ro-RO" sz="2000" spc="60"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didactice</a:t>
                      </a:r>
                      <a:r>
                        <a:rPr lang="ro-RO" sz="2000" spc="60"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etc.)</a:t>
                      </a:r>
                      <a:r>
                        <a:rPr lang="ro-RO" sz="2000" spc="5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pentru</a:t>
                      </a:r>
                      <a:r>
                        <a:rPr lang="ro-RO" sz="2000" dirty="0" smtClean="0">
                          <a:solidFill>
                            <a:srgbClr val="7030A0"/>
                          </a:solidFill>
                          <a:effectLst/>
                          <a:latin typeface="Arial" panose="020B0604020202020204" pitchFamily="34" charset="0"/>
                          <a:cs typeface="Arial" panose="020B0604020202020204" pitchFamily="34" charset="0"/>
                        </a:rPr>
                        <a:t>:</a:t>
                      </a:r>
                    </a:p>
                    <a:p>
                      <a:pPr marL="342900" lvl="0" indent="-342900" algn="l">
                        <a:lnSpc>
                          <a:spcPct val="100000"/>
                        </a:lnSpc>
                        <a:spcBef>
                          <a:spcPts val="0"/>
                        </a:spcBef>
                        <a:spcAft>
                          <a:spcPts val="0"/>
                        </a:spcAft>
                        <a:buClr>
                          <a:srgbClr val="001F5F"/>
                        </a:buClr>
                        <a:buSzPts val="1100"/>
                        <a:buFont typeface="Calibri" panose="020F0502020204030204" pitchFamily="34" charset="0"/>
                        <a:buChar char="●"/>
                        <a:tabLst>
                          <a:tab pos="332740" algn="l"/>
                          <a:tab pos="333375" algn="l"/>
                        </a:tabLst>
                      </a:pPr>
                      <a:r>
                        <a:rPr lang="ro-RO" sz="2000" dirty="0" smtClean="0">
                          <a:solidFill>
                            <a:srgbClr val="7030A0"/>
                          </a:solidFill>
                          <a:effectLst/>
                          <a:latin typeface="Arial" panose="020B0604020202020204" pitchFamily="34" charset="0"/>
                          <a:cs typeface="Arial" panose="020B0604020202020204" pitchFamily="34" charset="0"/>
                        </a:rPr>
                        <a:t>Activități</a:t>
                      </a:r>
                      <a:r>
                        <a:rPr lang="ro-RO" sz="2000" spc="45" dirty="0" smtClean="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pedagogice</a:t>
                      </a:r>
                      <a:r>
                        <a:rPr lang="ro-RO" sz="2000" spc="3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și</a:t>
                      </a:r>
                      <a:r>
                        <a:rPr lang="ro-RO" sz="2000" spc="50"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de</a:t>
                      </a:r>
                      <a:r>
                        <a:rPr lang="ro-RO" sz="2000" spc="4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sprijin:</a:t>
                      </a:r>
                      <a:endParaRPr lang="en-US" sz="2000" dirty="0">
                        <a:solidFill>
                          <a:srgbClr val="7030A0"/>
                        </a:solidFill>
                        <a:effectLst/>
                        <a:latin typeface="Arial" panose="020B0604020202020204" pitchFamily="34" charset="0"/>
                        <a:cs typeface="Arial" panose="020B0604020202020204" pitchFamily="34" charset="0"/>
                      </a:endParaRPr>
                    </a:p>
                    <a:p>
                      <a:pPr marL="742950" marR="106680" lvl="1" indent="-285750" algn="l">
                        <a:lnSpc>
                          <a:spcPct val="100000"/>
                        </a:lnSpc>
                        <a:spcBef>
                          <a:spcPts val="0"/>
                        </a:spcBef>
                        <a:spcAft>
                          <a:spcPts val="0"/>
                        </a:spcAft>
                        <a:buClr>
                          <a:srgbClr val="001F5F"/>
                        </a:buClr>
                        <a:buSzPts val="1100"/>
                        <a:buFont typeface="Courier New" panose="02070309020205020404" pitchFamily="49" charset="0"/>
                        <a:buChar char="o"/>
                        <a:tabLst>
                          <a:tab pos="694690" algn="l"/>
                        </a:tabLst>
                      </a:pPr>
                      <a:r>
                        <a:rPr lang="ro-RO" sz="2000" dirty="0">
                          <a:solidFill>
                            <a:srgbClr val="7030A0"/>
                          </a:solidFill>
                          <a:effectLst/>
                          <a:latin typeface="Arial" panose="020B0604020202020204" pitchFamily="34" charset="0"/>
                          <a:cs typeface="Arial" panose="020B0604020202020204" pitchFamily="34" charset="0"/>
                        </a:rPr>
                        <a:t>Activități</a:t>
                      </a:r>
                      <a:r>
                        <a:rPr lang="ro-RO" sz="2000" spc="70"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remediale,</a:t>
                      </a:r>
                      <a:r>
                        <a:rPr lang="ro-RO" sz="2000" spc="6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de</a:t>
                      </a:r>
                      <a:r>
                        <a:rPr lang="ro-RO" sz="2000" spc="6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recuperare</a:t>
                      </a:r>
                      <a:r>
                        <a:rPr lang="ro-RO" sz="2000" spc="7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a</a:t>
                      </a:r>
                      <a:r>
                        <a:rPr lang="ro-RO" sz="2000" spc="70"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pierderilor</a:t>
                      </a:r>
                      <a:r>
                        <a:rPr lang="ro-RO" sz="2000" spc="6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în</a:t>
                      </a:r>
                      <a:r>
                        <a:rPr lang="ro-RO" sz="2000" spc="6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învățare/</a:t>
                      </a:r>
                      <a:r>
                        <a:rPr lang="ro-RO" sz="2000" spc="50"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întârzierilor</a:t>
                      </a:r>
                      <a:r>
                        <a:rPr lang="ro-RO" sz="2000" spc="6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în</a:t>
                      </a:r>
                      <a:r>
                        <a:rPr lang="ro-RO" sz="2000" spc="5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dezvoltarea</a:t>
                      </a:r>
                      <a:r>
                        <a:rPr lang="ro-RO" sz="2000" spc="6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competențelor</a:t>
                      </a:r>
                      <a:r>
                        <a:rPr lang="ro-RO" sz="2000" spc="6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de</a:t>
                      </a:r>
                      <a:r>
                        <a:rPr lang="ro-RO" sz="2000" spc="6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bază</a:t>
                      </a:r>
                      <a:r>
                        <a:rPr lang="ro-RO" sz="2000" spc="6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(scris,</a:t>
                      </a:r>
                      <a:r>
                        <a:rPr lang="ro-RO" sz="2000" spc="6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citit,</a:t>
                      </a:r>
                      <a:r>
                        <a:rPr lang="ro-RO" sz="2000" spc="50"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socotit)</a:t>
                      </a:r>
                      <a:r>
                        <a:rPr lang="ro-RO" sz="2000" spc="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respectiv</a:t>
                      </a:r>
                      <a:r>
                        <a:rPr lang="ro-RO" sz="2000" spc="-60"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a competențelor corespunzătoare vârstei elevilor,</a:t>
                      </a:r>
                      <a:endParaRPr lang="en-US" sz="2000" dirty="0">
                        <a:solidFill>
                          <a:srgbClr val="7030A0"/>
                        </a:solidFill>
                        <a:effectLst/>
                        <a:latin typeface="Arial" panose="020B0604020202020204" pitchFamily="34" charset="0"/>
                        <a:cs typeface="Arial" panose="020B0604020202020204" pitchFamily="34" charset="0"/>
                      </a:endParaRPr>
                    </a:p>
                    <a:p>
                      <a:pPr marL="742950" lvl="1" indent="-285750" algn="l">
                        <a:lnSpc>
                          <a:spcPct val="100000"/>
                        </a:lnSpc>
                        <a:spcBef>
                          <a:spcPts val="0"/>
                        </a:spcBef>
                        <a:spcAft>
                          <a:spcPts val="0"/>
                        </a:spcAft>
                        <a:buClr>
                          <a:srgbClr val="001F5F"/>
                        </a:buClr>
                        <a:buSzPts val="1100"/>
                        <a:buFont typeface="Courier New" panose="02070309020205020404" pitchFamily="49" charset="0"/>
                        <a:buChar char="o"/>
                        <a:tabLst>
                          <a:tab pos="694690" algn="l"/>
                        </a:tabLst>
                      </a:pPr>
                      <a:r>
                        <a:rPr lang="ro-RO" sz="2000" dirty="0">
                          <a:solidFill>
                            <a:srgbClr val="7030A0"/>
                          </a:solidFill>
                          <a:effectLst/>
                          <a:latin typeface="Arial" panose="020B0604020202020204" pitchFamily="34" charset="0"/>
                          <a:cs typeface="Arial" panose="020B0604020202020204" pitchFamily="34" charset="0"/>
                        </a:rPr>
                        <a:t>Consiliere</a:t>
                      </a:r>
                      <a:r>
                        <a:rPr lang="ro-RO" sz="2000" spc="4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și</a:t>
                      </a:r>
                      <a:r>
                        <a:rPr lang="ro-RO" sz="2000" spc="5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orientare</a:t>
                      </a:r>
                      <a:r>
                        <a:rPr lang="ro-RO" sz="2000" spc="40"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școlară,</a:t>
                      </a:r>
                      <a:endParaRPr lang="en-US" sz="2000" dirty="0">
                        <a:solidFill>
                          <a:srgbClr val="7030A0"/>
                        </a:solidFill>
                        <a:effectLst/>
                        <a:latin typeface="Arial" panose="020B0604020202020204" pitchFamily="34" charset="0"/>
                        <a:cs typeface="Arial" panose="020B0604020202020204" pitchFamily="34" charset="0"/>
                      </a:endParaRPr>
                    </a:p>
                    <a:p>
                      <a:pPr marL="742950" lvl="1" indent="-285750" algn="l">
                        <a:lnSpc>
                          <a:spcPct val="100000"/>
                        </a:lnSpc>
                        <a:spcBef>
                          <a:spcPts val="0"/>
                        </a:spcBef>
                        <a:spcAft>
                          <a:spcPts val="0"/>
                        </a:spcAft>
                        <a:buClr>
                          <a:srgbClr val="001F5F"/>
                        </a:buClr>
                        <a:buSzPts val="1100"/>
                        <a:buFont typeface="Courier New" panose="02070309020205020404" pitchFamily="49" charset="0"/>
                        <a:buChar char="o"/>
                        <a:tabLst>
                          <a:tab pos="694690" algn="l"/>
                        </a:tabLst>
                      </a:pPr>
                      <a:r>
                        <a:rPr lang="ro-RO" sz="2000" dirty="0">
                          <a:solidFill>
                            <a:srgbClr val="7030A0"/>
                          </a:solidFill>
                          <a:effectLst/>
                          <a:latin typeface="Arial" panose="020B0604020202020204" pitchFamily="34" charset="0"/>
                          <a:cs typeface="Arial" panose="020B0604020202020204" pitchFamily="34" charset="0"/>
                        </a:rPr>
                        <a:t>Terapie</a:t>
                      </a:r>
                      <a:r>
                        <a:rPr lang="ro-RO" sz="2000" spc="5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psihologică,</a:t>
                      </a:r>
                      <a:r>
                        <a:rPr lang="ro-RO" sz="2000" spc="5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inclusiv</a:t>
                      </a:r>
                      <a:r>
                        <a:rPr lang="ro-RO" sz="2000" spc="60"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prin</a:t>
                      </a:r>
                      <a:r>
                        <a:rPr lang="ro-RO" sz="2000" spc="5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artă,</a:t>
                      </a:r>
                      <a:endParaRPr lang="en-US" sz="2000" dirty="0">
                        <a:solidFill>
                          <a:srgbClr val="7030A0"/>
                        </a:solidFill>
                        <a:effectLst/>
                        <a:latin typeface="Arial" panose="020B0604020202020204" pitchFamily="34" charset="0"/>
                        <a:cs typeface="Arial" panose="020B0604020202020204" pitchFamily="34" charset="0"/>
                      </a:endParaRPr>
                    </a:p>
                    <a:p>
                      <a:pPr marL="742950" lvl="1" indent="-285750" algn="l">
                        <a:lnSpc>
                          <a:spcPct val="100000"/>
                        </a:lnSpc>
                        <a:spcBef>
                          <a:spcPts val="0"/>
                        </a:spcBef>
                        <a:spcAft>
                          <a:spcPts val="0"/>
                        </a:spcAft>
                        <a:buClr>
                          <a:srgbClr val="001F5F"/>
                        </a:buClr>
                        <a:buSzPts val="1100"/>
                        <a:buFont typeface="Courier New" panose="02070309020205020404" pitchFamily="49" charset="0"/>
                        <a:buChar char="o"/>
                        <a:tabLst>
                          <a:tab pos="694690" algn="l"/>
                        </a:tabLst>
                      </a:pPr>
                      <a:r>
                        <a:rPr lang="ro-RO" sz="2000" dirty="0">
                          <a:solidFill>
                            <a:srgbClr val="7030A0"/>
                          </a:solidFill>
                          <a:effectLst/>
                          <a:latin typeface="Arial" panose="020B0604020202020204" pitchFamily="34" charset="0"/>
                          <a:cs typeface="Arial" panose="020B0604020202020204" pitchFamily="34" charset="0"/>
                        </a:rPr>
                        <a:t>Terapie</a:t>
                      </a:r>
                      <a:r>
                        <a:rPr lang="ro-RO" sz="2000" spc="4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logopedică,</a:t>
                      </a:r>
                      <a:r>
                        <a:rPr lang="ro-RO" sz="2000" spc="60"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de</a:t>
                      </a:r>
                      <a:r>
                        <a:rPr lang="ro-RO" sz="2000" spc="40"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stimulare</a:t>
                      </a:r>
                      <a:r>
                        <a:rPr lang="ro-RO" sz="2000" spc="60"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cognitivă</a:t>
                      </a:r>
                      <a:r>
                        <a:rPr lang="ro-RO" sz="2000" spc="5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și</a:t>
                      </a:r>
                      <a:r>
                        <a:rPr lang="ro-RO" sz="2000" spc="60"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alte</a:t>
                      </a:r>
                      <a:r>
                        <a:rPr lang="ro-RO" sz="2000" spc="4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terapii</a:t>
                      </a:r>
                      <a:r>
                        <a:rPr lang="ro-RO" sz="2000" spc="60"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specifice</a:t>
                      </a:r>
                      <a:r>
                        <a:rPr lang="ro-RO" sz="2000" dirty="0" smtClean="0">
                          <a:solidFill>
                            <a:srgbClr val="7030A0"/>
                          </a:solidFill>
                          <a:effectLst/>
                          <a:latin typeface="Arial" panose="020B0604020202020204" pitchFamily="34" charset="0"/>
                          <a:cs typeface="Arial" panose="020B0604020202020204" pitchFamily="34" charset="0"/>
                        </a:rPr>
                        <a:t>;</a:t>
                      </a:r>
                    </a:p>
                    <a:p>
                      <a:pPr marL="342900" lvl="0" indent="-342900" algn="l">
                        <a:lnSpc>
                          <a:spcPct val="100000"/>
                        </a:lnSpc>
                        <a:spcBef>
                          <a:spcPts val="0"/>
                        </a:spcBef>
                        <a:spcAft>
                          <a:spcPts val="0"/>
                        </a:spcAft>
                        <a:buClr>
                          <a:srgbClr val="001F5F"/>
                        </a:buClr>
                        <a:buSzPts val="1100"/>
                        <a:buFont typeface="Calibri" panose="020F0502020204030204" pitchFamily="34" charset="0"/>
                        <a:buChar char="●"/>
                        <a:tabLst>
                          <a:tab pos="299720" algn="l"/>
                          <a:tab pos="300355" algn="l"/>
                        </a:tabLst>
                      </a:pPr>
                      <a:r>
                        <a:rPr lang="ro-RO" sz="2000" dirty="0" smtClean="0">
                          <a:solidFill>
                            <a:srgbClr val="7030A0"/>
                          </a:solidFill>
                          <a:effectLst/>
                          <a:latin typeface="Arial" panose="020B0604020202020204" pitchFamily="34" charset="0"/>
                          <a:cs typeface="Arial" panose="020B0604020202020204" pitchFamily="34" charset="0"/>
                        </a:rPr>
                        <a:t>Activități</a:t>
                      </a:r>
                      <a:r>
                        <a:rPr lang="ro-RO" sz="2000" spc="95" dirty="0" smtClean="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extra-curriculare,</a:t>
                      </a:r>
                      <a:r>
                        <a:rPr lang="ro-RO" sz="2000" spc="90"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extra-școlare,</a:t>
                      </a:r>
                      <a:r>
                        <a:rPr lang="ro-RO" sz="2000" spc="90"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non-formale</a:t>
                      </a:r>
                      <a:r>
                        <a:rPr lang="ro-RO" sz="2000" dirty="0" smtClean="0">
                          <a:solidFill>
                            <a:srgbClr val="7030A0"/>
                          </a:solidFill>
                          <a:effectLst/>
                          <a:latin typeface="Arial" panose="020B0604020202020204" pitchFamily="34" charset="0"/>
                          <a:cs typeface="Arial" panose="020B0604020202020204" pitchFamily="34" charset="0"/>
                        </a:rPr>
                        <a:t>;</a:t>
                      </a:r>
                    </a:p>
                    <a:p>
                      <a:pPr marL="342900" lvl="0" indent="-342900" algn="l">
                        <a:lnSpc>
                          <a:spcPct val="100000"/>
                        </a:lnSpc>
                        <a:spcBef>
                          <a:spcPts val="0"/>
                        </a:spcBef>
                        <a:spcAft>
                          <a:spcPts val="0"/>
                        </a:spcAft>
                        <a:buClr>
                          <a:srgbClr val="001F5F"/>
                        </a:buClr>
                        <a:buSzPts val="1100"/>
                        <a:buFont typeface="Calibri" panose="020F0502020204030204" pitchFamily="34" charset="0"/>
                        <a:buChar char="●"/>
                        <a:tabLst>
                          <a:tab pos="299720" algn="l"/>
                          <a:tab pos="300355" algn="l"/>
                        </a:tabLst>
                      </a:pPr>
                      <a:r>
                        <a:rPr lang="ro-RO" sz="2000" dirty="0" smtClean="0">
                          <a:solidFill>
                            <a:srgbClr val="7030A0"/>
                          </a:solidFill>
                          <a:effectLst/>
                          <a:latin typeface="Arial" panose="020B0604020202020204" pitchFamily="34" charset="0"/>
                          <a:cs typeface="Arial" panose="020B0604020202020204" pitchFamily="34" charset="0"/>
                        </a:rPr>
                        <a:t>Activități</a:t>
                      </a:r>
                      <a:r>
                        <a:rPr lang="ro-RO" sz="2000" spc="60" dirty="0" smtClean="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de</a:t>
                      </a:r>
                      <a:r>
                        <a:rPr lang="ro-RO" sz="2000" spc="5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informare,</a:t>
                      </a:r>
                      <a:r>
                        <a:rPr lang="ro-RO" sz="2000" spc="40"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consiliere,</a:t>
                      </a:r>
                      <a:r>
                        <a:rPr lang="ro-RO" sz="2000" spc="5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asistență</a:t>
                      </a:r>
                      <a:r>
                        <a:rPr lang="ro-RO" sz="2000" spc="4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și</a:t>
                      </a:r>
                      <a:r>
                        <a:rPr lang="ro-RO" sz="2000" spc="4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educație</a:t>
                      </a:r>
                      <a:r>
                        <a:rPr lang="ro-RO" sz="2000" spc="5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parentală</a:t>
                      </a:r>
                      <a:r>
                        <a:rPr lang="ro-RO" sz="2000" spc="5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a</a:t>
                      </a:r>
                      <a:r>
                        <a:rPr lang="ro-RO" sz="2000" spc="5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părinților/</a:t>
                      </a:r>
                      <a:r>
                        <a:rPr lang="ro-RO" sz="2000" spc="5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tutorilor</a:t>
                      </a:r>
                      <a:r>
                        <a:rPr lang="ro-RO" sz="2000" spc="45" dirty="0">
                          <a:solidFill>
                            <a:srgbClr val="7030A0"/>
                          </a:solidFill>
                          <a:effectLst/>
                          <a:latin typeface="Arial" panose="020B0604020202020204" pitchFamily="34" charset="0"/>
                          <a:cs typeface="Arial" panose="020B0604020202020204" pitchFamily="34" charset="0"/>
                        </a:rPr>
                        <a:t> </a:t>
                      </a:r>
                      <a:r>
                        <a:rPr lang="ro-RO" sz="2000" dirty="0">
                          <a:solidFill>
                            <a:srgbClr val="7030A0"/>
                          </a:solidFill>
                          <a:effectLst/>
                          <a:latin typeface="Arial" panose="020B0604020202020204" pitchFamily="34" charset="0"/>
                          <a:cs typeface="Arial" panose="020B0604020202020204" pitchFamily="34" charset="0"/>
                        </a:rPr>
                        <a:t>legali;</a:t>
                      </a:r>
                      <a:endParaRPr lang="en-US" sz="2000" dirty="0">
                        <a:solidFill>
                          <a:srgbClr val="7030A0"/>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solidFill>
                      <a:schemeClr val="accent1">
                        <a:lumMod val="40000"/>
                        <a:lumOff val="60000"/>
                      </a:schemeClr>
                    </a:solidFill>
                  </a:tcPr>
                </a:tc>
                <a:extLst>
                  <a:ext uri="{0D108BD9-81ED-4DB2-BD59-A6C34878D82A}">
                    <a16:rowId xmlns:a16="http://schemas.microsoft.com/office/drawing/2014/main" val="720211921"/>
                  </a:ext>
                </a:extLst>
              </a:tr>
            </a:tbl>
          </a:graphicData>
        </a:graphic>
      </p:graphicFrame>
    </p:spTree>
    <p:extLst>
      <p:ext uri="{BB962C8B-B14F-4D97-AF65-F5344CB8AC3E}">
        <p14:creationId xmlns:p14="http://schemas.microsoft.com/office/powerpoint/2010/main" val="13701558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770" y="666157"/>
            <a:ext cx="8596668" cy="501041"/>
          </a:xfrm>
        </p:spPr>
        <p:txBody>
          <a:bodyPr>
            <a:normAutofit/>
          </a:bodyPr>
          <a:lstStyle/>
          <a:p>
            <a:pPr algn="ctr"/>
            <a:r>
              <a:rPr lang="en-US" sz="2000" b="1" dirty="0" err="1"/>
              <a:t>Tipuri</a:t>
            </a:r>
            <a:r>
              <a:rPr lang="en-US" sz="2000" b="1" dirty="0"/>
              <a:t> de </a:t>
            </a:r>
            <a:r>
              <a:rPr lang="en-US" sz="2000" b="1" dirty="0" err="1"/>
              <a:t>cheltuieli</a:t>
            </a:r>
            <a:r>
              <a:rPr lang="en-US" sz="2000" b="1" dirty="0"/>
              <a:t> </a:t>
            </a:r>
            <a:r>
              <a:rPr lang="en-US" sz="2000" b="1" dirty="0" err="1"/>
              <a:t>eligibile</a:t>
            </a:r>
            <a:endParaRPr lang="en-US" sz="2000" b="1" dirty="0"/>
          </a:p>
        </p:txBody>
      </p:sp>
      <p:graphicFrame>
        <p:nvGraphicFramePr>
          <p:cNvPr id="7" name="Content Placeholder 6"/>
          <p:cNvGraphicFramePr>
            <a:graphicFrameLocks noGrp="1"/>
          </p:cNvGraphicFramePr>
          <p:nvPr>
            <p:ph sz="half" idx="1"/>
            <p:extLst>
              <p:ext uri="{D42A27DB-BD31-4B8C-83A1-F6EECF244321}">
                <p14:modId xmlns:p14="http://schemas.microsoft.com/office/powerpoint/2010/main" val="2485401979"/>
              </p:ext>
            </p:extLst>
          </p:nvPr>
        </p:nvGraphicFramePr>
        <p:xfrm>
          <a:off x="540326" y="1330036"/>
          <a:ext cx="10222923" cy="5408968"/>
        </p:xfrm>
        <a:graphic>
          <a:graphicData uri="http://schemas.openxmlformats.org/drawingml/2006/table">
            <a:tbl>
              <a:tblPr>
                <a:tableStyleId>{5C22544A-7EE6-4342-B048-85BDC9FD1C3A}</a:tableStyleId>
              </a:tblPr>
              <a:tblGrid>
                <a:gridCol w="2265499">
                  <a:extLst>
                    <a:ext uri="{9D8B030D-6E8A-4147-A177-3AD203B41FA5}">
                      <a16:colId xmlns:a16="http://schemas.microsoft.com/office/drawing/2014/main" val="3580323577"/>
                    </a:ext>
                  </a:extLst>
                </a:gridCol>
                <a:gridCol w="7957424">
                  <a:extLst>
                    <a:ext uri="{9D8B030D-6E8A-4147-A177-3AD203B41FA5}">
                      <a16:colId xmlns:a16="http://schemas.microsoft.com/office/drawing/2014/main" val="3995966551"/>
                    </a:ext>
                  </a:extLst>
                </a:gridCol>
              </a:tblGrid>
              <a:tr h="2229638">
                <a:tc>
                  <a:txBody>
                    <a:bodyPr/>
                    <a:lstStyle/>
                    <a:p>
                      <a:pPr marL="20955" marR="34925">
                        <a:spcBef>
                          <a:spcPts val="0"/>
                        </a:spcBef>
                        <a:spcAft>
                          <a:spcPts val="0"/>
                        </a:spcAft>
                      </a:pPr>
                      <a:r>
                        <a:rPr lang="ro-RO" sz="1600" b="1" dirty="0">
                          <a:solidFill>
                            <a:srgbClr val="002060"/>
                          </a:solidFill>
                          <a:effectLst/>
                          <a:latin typeface="Arial" panose="020B0604020202020204" pitchFamily="34" charset="0"/>
                          <a:ea typeface="Arial Narrow" panose="020B0606020202030204" pitchFamily="34" charset="0"/>
                          <a:cs typeface="Arial" panose="020B0604020202020204" pitchFamily="34" charset="0"/>
                        </a:rPr>
                        <a:t>CHELTUIELI PRIVIND ACTIVITĂȚILE  DE FORMARE A CADRELOR DIDACTICE </a:t>
                      </a:r>
                      <a:r>
                        <a:rPr lang="ro-RO" sz="1600" dirty="0">
                          <a:solidFill>
                            <a:srgbClr val="002060"/>
                          </a:solidFill>
                          <a:effectLst/>
                          <a:latin typeface="Arial" panose="020B0604020202020204" pitchFamily="34" charset="0"/>
                          <a:ea typeface="Arial Narrow" panose="020B0606020202030204" pitchFamily="34" charset="0"/>
                          <a:cs typeface="Arial" panose="020B0604020202020204" pitchFamily="34" charset="0"/>
                        </a:rPr>
                        <a:t>(max. 10% din valoarea totală a grantului)</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spcBef>
                          <a:spcPts val="0"/>
                        </a:spcBef>
                        <a:spcAft>
                          <a:spcPts val="0"/>
                        </a:spcAft>
                      </a:pPr>
                      <a:r>
                        <a:rPr lang="ro-RO" sz="1600" dirty="0">
                          <a:effectLst/>
                          <a:latin typeface="Arial" panose="020B0604020202020204" pitchFamily="34" charset="0"/>
                          <a:ea typeface="Arial Narrow" panose="020B0606020202030204" pitchFamily="34" charset="0"/>
                          <a:cs typeface="Arial" panose="020B0604020202020204" pitchFamily="34" charset="0"/>
                        </a:rPr>
                        <a:t> </a:t>
                      </a:r>
                      <a:endParaRPr lang="en-US" sz="16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spcBef>
                          <a:spcPts val="0"/>
                        </a:spcBef>
                        <a:spcAft>
                          <a:spcPts val="0"/>
                        </a:spcAft>
                        <a:buFont typeface="Arial" panose="020B0604020202020204" pitchFamily="34" charset="0"/>
                        <a:buChar char="●"/>
                      </a:pPr>
                      <a:r>
                        <a:rPr lang="ro-RO" sz="1600" dirty="0" smtClean="0">
                          <a:solidFill>
                            <a:srgbClr val="002060"/>
                          </a:solidFill>
                          <a:effectLst/>
                          <a:latin typeface="Arial" panose="020B0604020202020204" pitchFamily="34" charset="0"/>
                          <a:ea typeface="Arial Narrow" panose="020B0606020202030204" pitchFamily="34" charset="0"/>
                          <a:cs typeface="Arial" panose="020B0604020202020204" pitchFamily="34" charset="0"/>
                        </a:rPr>
                        <a:t>●	Servicii de formare a cadrelor didactice: cursuri, ateliere, webinare, comunități de practici, coaching, mentorat, tutorat organizate în mediul fizic/online, vizite de studiu, cheltuieli de deplasare și diurnă pentru participanții la formare, onorariile instructorilor, închirierea facilităților, întocmirea și multiplicarea materialelor și alte activități legate de pregătirea și implementarea activităților de formare, taxe de participare la cursuri (online) de formare, conferințe, evenimente și workshop-uri destinate cadrelor didactice.</a:t>
                      </a:r>
                      <a:endParaRPr lang="en-US" sz="1600" dirty="0">
                        <a:effectLst/>
                        <a:latin typeface="Arial" panose="020B0604020202020204" pitchFamily="34" charset="0"/>
                        <a:ea typeface="Noto Sans Symbols"/>
                        <a:cs typeface="Arial" panose="020B0604020202020204" pitchFamily="34" charset="0"/>
                      </a:endParaRPr>
                    </a:p>
                  </a:txBody>
                  <a:tcPr marL="68580" marR="68580" marT="0" marB="0"/>
                </a:tc>
                <a:extLst>
                  <a:ext uri="{0D108BD9-81ED-4DB2-BD59-A6C34878D82A}">
                    <a16:rowId xmlns:a16="http://schemas.microsoft.com/office/drawing/2014/main" val="3053740351"/>
                  </a:ext>
                </a:extLst>
              </a:tr>
              <a:tr h="3179330">
                <a:tc>
                  <a:txBody>
                    <a:bodyPr/>
                    <a:lstStyle/>
                    <a:p>
                      <a:pPr marL="0" marR="34925">
                        <a:spcBef>
                          <a:spcPts val="0"/>
                        </a:spcBef>
                        <a:spcAft>
                          <a:spcPts val="0"/>
                        </a:spcAft>
                      </a:pPr>
                      <a:r>
                        <a:rPr lang="ro-RO" sz="1600" b="1" dirty="0">
                          <a:solidFill>
                            <a:srgbClr val="002060"/>
                          </a:solidFill>
                          <a:effectLst/>
                          <a:latin typeface="Arial" panose="020B0604020202020204" pitchFamily="34" charset="0"/>
                          <a:ea typeface="Arial Narrow" panose="020B0606020202030204" pitchFamily="34" charset="0"/>
                          <a:cs typeface="Arial" panose="020B0604020202020204" pitchFamily="34" charset="0"/>
                        </a:rPr>
                        <a:t>CHELTUIELI PENTRU MOBILIER și MICI LUCRĂRI DE AMENAJARE </a:t>
                      </a:r>
                      <a:r>
                        <a:rPr lang="ro-RO" sz="1600" dirty="0">
                          <a:solidFill>
                            <a:srgbClr val="002060"/>
                          </a:solidFill>
                          <a:effectLst/>
                          <a:latin typeface="Arial" panose="020B0604020202020204" pitchFamily="34" charset="0"/>
                          <a:ea typeface="Arial Narrow" panose="020B0606020202030204" pitchFamily="34" charset="0"/>
                          <a:cs typeface="Arial" panose="020B0604020202020204" pitchFamily="34" charset="0"/>
                        </a:rPr>
                        <a:t>(max. 10% din valoarea totală a grantului)</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342900" marR="0" lvl="0" indent="-342900" algn="just">
                        <a:spcBef>
                          <a:spcPts val="0"/>
                        </a:spcBef>
                        <a:spcAft>
                          <a:spcPts val="0"/>
                        </a:spcAft>
                        <a:buFont typeface="Arial" panose="020B0604020202020204" pitchFamily="34" charset="0"/>
                        <a:buChar char="●"/>
                      </a:pPr>
                      <a:r>
                        <a:rPr lang="ro-RO" sz="1600" dirty="0" smtClean="0">
                          <a:solidFill>
                            <a:srgbClr val="002060"/>
                          </a:solidFill>
                          <a:effectLst/>
                          <a:latin typeface="Arial" panose="020B0604020202020204" pitchFamily="34" charset="0"/>
                          <a:ea typeface="Arial Narrow" panose="020B0606020202030204" pitchFamily="34" charset="0"/>
                          <a:cs typeface="Arial" panose="020B0604020202020204" pitchFamily="34" charset="0"/>
                        </a:rPr>
                        <a:t>●	Mobilier neconvențional (altul decât bănci, catedre, scaune, mese) pentru spațiile destinate activităților proiectului (ex.: clasele inteligente sau alte săli de clasă, laboratoare, cabinete, centre de consiliere, bibliotecă/Centre de Documentare și Informare);</a:t>
                      </a:r>
                    </a:p>
                    <a:p>
                      <a:pPr marL="342900" marR="0" lvl="0" indent="-342900" algn="just">
                        <a:spcBef>
                          <a:spcPts val="0"/>
                        </a:spcBef>
                        <a:spcAft>
                          <a:spcPts val="0"/>
                        </a:spcAft>
                        <a:buFont typeface="Arial" panose="020B0604020202020204" pitchFamily="34" charset="0"/>
                        <a:buChar char="●"/>
                      </a:pPr>
                      <a:r>
                        <a:rPr lang="ro-RO" sz="1600" dirty="0" smtClean="0">
                          <a:solidFill>
                            <a:srgbClr val="002060"/>
                          </a:solidFill>
                          <a:effectLst/>
                          <a:latin typeface="Arial" panose="020B0604020202020204" pitchFamily="34" charset="0"/>
                          <a:ea typeface="Arial Narrow" panose="020B0606020202030204" pitchFamily="34" charset="0"/>
                          <a:cs typeface="Arial" panose="020B0604020202020204" pitchFamily="34" charset="0"/>
                        </a:rPr>
                        <a:t>●	Mici lucrări de amenajare: reconfigurare spațiu interior, diverse alte lucrări minore de amenajare spații de învățare și spații de lectură, curtea școlii, săli de sport, spații comune, alte mici lucrări pentru activități educaționale etc.;</a:t>
                      </a:r>
                    </a:p>
                    <a:p>
                      <a:pPr marL="342900" marR="0" lvl="0" indent="-342900" algn="just">
                        <a:spcBef>
                          <a:spcPts val="0"/>
                        </a:spcBef>
                        <a:spcAft>
                          <a:spcPts val="0"/>
                        </a:spcAft>
                        <a:buFont typeface="Arial" panose="020B0604020202020204" pitchFamily="34" charset="0"/>
                        <a:buChar char="●"/>
                      </a:pPr>
                      <a:r>
                        <a:rPr lang="ro-RO" sz="1600" dirty="0" smtClean="0">
                          <a:solidFill>
                            <a:srgbClr val="002060"/>
                          </a:solidFill>
                          <a:effectLst/>
                          <a:latin typeface="Arial" panose="020B0604020202020204" pitchFamily="34" charset="0"/>
                          <a:ea typeface="Arial Narrow" panose="020B0606020202030204" pitchFamily="34" charset="0"/>
                          <a:cs typeface="Arial" panose="020B0604020202020204" pitchFamily="34" charset="0"/>
                        </a:rPr>
                        <a:t>●	Alte tipuri de achiziții și lucrări de amenajare minore destinate activităților de prevenire a abandonului școlar și de reintegrare școlară, conform nevoilor identificate de fiecare beneficiar.</a:t>
                      </a:r>
                    </a:p>
                    <a:p>
                      <a:pPr marL="342900" marR="0" lvl="0" indent="-342900" algn="just">
                        <a:spcBef>
                          <a:spcPts val="0"/>
                        </a:spcBef>
                        <a:spcAft>
                          <a:spcPts val="0"/>
                        </a:spcAft>
                        <a:buFont typeface="Arial" panose="020B0604020202020204" pitchFamily="34" charset="0"/>
                        <a:buChar char="●"/>
                      </a:pPr>
                      <a:endParaRPr lang="ro-RO" sz="1600" dirty="0" smtClean="0">
                        <a:solidFill>
                          <a:srgbClr val="002060"/>
                        </a:solidFill>
                        <a:effectLst/>
                        <a:latin typeface="Arial" panose="020B0604020202020204" pitchFamily="34" charset="0"/>
                        <a:ea typeface="Arial Narrow" panose="020B0606020202030204" pitchFamily="34" charset="0"/>
                        <a:cs typeface="Arial" panose="020B0604020202020204" pitchFamily="34" charset="0"/>
                      </a:endParaRPr>
                    </a:p>
                    <a:p>
                      <a:pPr marL="0" marR="0" lvl="0" indent="0" algn="just">
                        <a:spcBef>
                          <a:spcPts val="0"/>
                        </a:spcBef>
                        <a:spcAft>
                          <a:spcPts val="0"/>
                        </a:spcAft>
                        <a:buFont typeface="Arial" panose="020B0604020202020204" pitchFamily="34" charset="0"/>
                        <a:buNone/>
                      </a:pPr>
                      <a:r>
                        <a:rPr lang="ro-RO" sz="1600" i="1" dirty="0" smtClean="0">
                          <a:solidFill>
                            <a:srgbClr val="002060"/>
                          </a:solidFill>
                          <a:effectLst/>
                          <a:latin typeface="Arial" panose="020B0604020202020204" pitchFamily="34" charset="0"/>
                          <a:ea typeface="Arial Narrow" panose="020B0606020202030204" pitchFamily="34" charset="0"/>
                          <a:cs typeface="Arial" panose="020B0604020202020204" pitchFamily="34" charset="0"/>
                        </a:rPr>
                        <a:t>Toate lucrările realizate în cadrul grantului se referă la o clădire existentă, nu sunt lucrări majore de infrastructură și nu vor afecta mediul   înconjurător</a:t>
                      </a:r>
                      <a:r>
                        <a:rPr lang="en-US" sz="1600" dirty="0" smtClean="0">
                          <a:solidFill>
                            <a:srgbClr val="002060"/>
                          </a:solidFill>
                          <a:effectLst/>
                          <a:latin typeface="Arial" panose="020B0604020202020204" pitchFamily="34" charset="0"/>
                          <a:ea typeface="Arial Narrow" panose="020B0606020202030204" pitchFamily="34" charset="0"/>
                          <a:cs typeface="Arial" panose="020B0604020202020204" pitchFamily="34" charset="0"/>
                        </a:rPr>
                        <a:t>.</a:t>
                      </a:r>
                      <a:endParaRPr lang="ro-RO" sz="1600" dirty="0" smtClean="0">
                        <a:solidFill>
                          <a:srgbClr val="002060"/>
                        </a:solidFill>
                        <a:effectLst/>
                        <a:latin typeface="Arial" panose="020B0604020202020204" pitchFamily="34" charset="0"/>
                        <a:ea typeface="Arial Narrow" panose="020B0606020202030204" pitchFamily="34" charset="0"/>
                        <a:cs typeface="Arial" panose="020B0604020202020204" pitchFamily="34" charset="0"/>
                      </a:endParaRPr>
                    </a:p>
                  </a:txBody>
                  <a:tcPr marL="68580" marR="68580" marT="0" marB="0"/>
                </a:tc>
                <a:extLst>
                  <a:ext uri="{0D108BD9-81ED-4DB2-BD59-A6C34878D82A}">
                    <a16:rowId xmlns:a16="http://schemas.microsoft.com/office/drawing/2014/main" val="200705547"/>
                  </a:ext>
                </a:extLst>
              </a:tr>
            </a:tbl>
          </a:graphicData>
        </a:graphic>
      </p:graphicFrame>
      <p:pic>
        <p:nvPicPr>
          <p:cNvPr id="4" name="Imagine 5"/>
          <p:cNvPicPr/>
          <p:nvPr/>
        </p:nvPicPr>
        <p:blipFill>
          <a:blip r:embed="rId2"/>
          <a:srcRect/>
          <a:stretch>
            <a:fillRect/>
          </a:stretch>
        </p:blipFill>
        <p:spPr>
          <a:xfrm>
            <a:off x="1587212" y="0"/>
            <a:ext cx="6557010" cy="762000"/>
          </a:xfrm>
          <a:prstGeom prst="rect">
            <a:avLst/>
          </a:prstGeom>
          <a:ln/>
        </p:spPr>
      </p:pic>
      <p:sp>
        <p:nvSpPr>
          <p:cNvPr id="5" name="Text Box 2"/>
          <p:cNvSpPr txBox="1">
            <a:spLocks noChangeArrowheads="1"/>
          </p:cNvSpPr>
          <p:nvPr/>
        </p:nvSpPr>
        <p:spPr bwMode="auto">
          <a:xfrm>
            <a:off x="8789324" y="338344"/>
            <a:ext cx="3078480" cy="49278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lnSpc>
                <a:spcPct val="107000"/>
              </a:lnSpc>
              <a:spcBef>
                <a:spcPts val="0"/>
              </a:spcBef>
              <a:spcAft>
                <a:spcPts val="0"/>
              </a:spcAft>
            </a:pP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Direcția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Generală</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pentru</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Implementarea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Proiectului</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România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Educată</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a:t>
            </a:r>
            <a:endParaRPr lang="en-US" sz="11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193563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965416"/>
            <a:ext cx="8596668" cy="501041"/>
          </a:xfrm>
        </p:spPr>
        <p:txBody>
          <a:bodyPr>
            <a:normAutofit/>
          </a:bodyPr>
          <a:lstStyle/>
          <a:p>
            <a:pPr algn="ctr"/>
            <a:r>
              <a:rPr lang="en-US" sz="2000" b="1" smtClean="0"/>
              <a:t>Tipuri de cheltuieli eligibile</a:t>
            </a:r>
            <a:endParaRPr lang="en-US" sz="2000" b="1" dirty="0"/>
          </a:p>
        </p:txBody>
      </p:sp>
      <p:graphicFrame>
        <p:nvGraphicFramePr>
          <p:cNvPr id="7" name="Content Placeholder 6"/>
          <p:cNvGraphicFramePr>
            <a:graphicFrameLocks noGrp="1"/>
          </p:cNvGraphicFramePr>
          <p:nvPr>
            <p:ph sz="half" idx="1"/>
            <p:extLst>
              <p:ext uri="{D42A27DB-BD31-4B8C-83A1-F6EECF244321}">
                <p14:modId xmlns:p14="http://schemas.microsoft.com/office/powerpoint/2010/main" val="4131054604"/>
              </p:ext>
            </p:extLst>
          </p:nvPr>
        </p:nvGraphicFramePr>
        <p:xfrm>
          <a:off x="403668" y="1679059"/>
          <a:ext cx="11102532" cy="4894270"/>
        </p:xfrm>
        <a:graphic>
          <a:graphicData uri="http://schemas.openxmlformats.org/drawingml/2006/table">
            <a:tbl>
              <a:tblPr>
                <a:tableStyleId>{5C22544A-7EE6-4342-B048-85BDC9FD1C3A}</a:tableStyleId>
              </a:tblPr>
              <a:tblGrid>
                <a:gridCol w="2181692">
                  <a:extLst>
                    <a:ext uri="{9D8B030D-6E8A-4147-A177-3AD203B41FA5}">
                      <a16:colId xmlns:a16="http://schemas.microsoft.com/office/drawing/2014/main" val="3580323577"/>
                    </a:ext>
                  </a:extLst>
                </a:gridCol>
                <a:gridCol w="8920840">
                  <a:extLst>
                    <a:ext uri="{9D8B030D-6E8A-4147-A177-3AD203B41FA5}">
                      <a16:colId xmlns:a16="http://schemas.microsoft.com/office/drawing/2014/main" val="3995966551"/>
                    </a:ext>
                  </a:extLst>
                </a:gridCol>
              </a:tblGrid>
              <a:tr h="4894270">
                <a:tc>
                  <a:txBody>
                    <a:bodyPr/>
                    <a:lstStyle/>
                    <a:p>
                      <a:pPr marL="0" marR="34925">
                        <a:spcBef>
                          <a:spcPts val="0"/>
                        </a:spcBef>
                        <a:spcAft>
                          <a:spcPts val="0"/>
                        </a:spcAft>
                      </a:pPr>
                      <a:r>
                        <a:rPr lang="ro-RO" sz="1600" b="1" dirty="0">
                          <a:solidFill>
                            <a:srgbClr val="002060"/>
                          </a:solidFill>
                          <a:effectLst/>
                          <a:latin typeface="Arial Narrow" panose="020B0606020202030204" pitchFamily="34" charset="0"/>
                          <a:ea typeface="Arial Narrow" panose="020B0606020202030204" pitchFamily="34" charset="0"/>
                          <a:cs typeface="Arial Narrow" panose="020B0606020202030204" pitchFamily="34" charset="0"/>
                        </a:rPr>
                        <a:t>CHELTUIELI DE DIGITALIZARE </a:t>
                      </a:r>
                      <a:endParaRPr lang="en-US" sz="1600" dirty="0">
                        <a:effectLst/>
                        <a:latin typeface="Calibri" panose="020F0502020204030204" pitchFamily="34" charset="0"/>
                        <a:ea typeface="Calibri" panose="020F0502020204030204" pitchFamily="34" charset="0"/>
                      </a:endParaRPr>
                    </a:p>
                    <a:p>
                      <a:pPr marL="0" marR="34925">
                        <a:spcBef>
                          <a:spcPts val="0"/>
                        </a:spcBef>
                        <a:spcAft>
                          <a:spcPts val="0"/>
                        </a:spcAft>
                      </a:pPr>
                      <a:r>
                        <a:rPr lang="ro-RO" sz="1600" dirty="0">
                          <a:solidFill>
                            <a:srgbClr val="002060"/>
                          </a:solidFill>
                          <a:effectLst/>
                          <a:latin typeface="Arial Narrow" panose="020B0606020202030204" pitchFamily="34" charset="0"/>
                          <a:ea typeface="Arial Narrow" panose="020B0606020202030204" pitchFamily="34" charset="0"/>
                          <a:cs typeface="Arial Narrow" panose="020B0606020202030204" pitchFamily="34" charset="0"/>
                        </a:rPr>
                        <a:t>(min. 20% - max. 25% din valoarea totală a grantului)</a:t>
                      </a:r>
                      <a:endParaRPr lang="en-US" sz="1600" dirty="0">
                        <a:effectLst/>
                        <a:latin typeface="Calibri" panose="020F0502020204030204" pitchFamily="34" charset="0"/>
                        <a:ea typeface="Calibri" panose="020F0502020204030204" pitchFamily="34" charset="0"/>
                      </a:endParaRPr>
                    </a:p>
                  </a:txBody>
                  <a:tcPr marL="68580" marR="68580" marT="0" marB="0"/>
                </a:tc>
                <a:tc>
                  <a:txBody>
                    <a:bodyPr/>
                    <a:lstStyle/>
                    <a:p>
                      <a:pPr marL="342900" marR="92075" lvl="0" indent="-342900" algn="just">
                        <a:spcBef>
                          <a:spcPts val="0"/>
                        </a:spcBef>
                        <a:spcAft>
                          <a:spcPts val="0"/>
                        </a:spcAft>
                        <a:buFont typeface="Arial" panose="020B0604020202020204" pitchFamily="34" charset="0"/>
                        <a:buChar char="●"/>
                      </a:pPr>
                      <a:r>
                        <a:rPr lang="ro-RO" sz="1600" dirty="0" smtClean="0">
                          <a:solidFill>
                            <a:srgbClr val="002060"/>
                          </a:solidFill>
                          <a:effectLst/>
                          <a:latin typeface="Arial Narrow" panose="020B0606020202030204" pitchFamily="34" charset="0"/>
                          <a:ea typeface="Arial Narrow" panose="020B0606020202030204" pitchFamily="34" charset="0"/>
                          <a:cs typeface="Arial Narrow" panose="020B0606020202030204" pitchFamily="34" charset="0"/>
                        </a:rPr>
                        <a:t>●	Echipamente și software pentru dotarea claselor inteligente și a altor spații educaționale (de exemplu: table interactive, stații mobile pentru încărcare inteligentă, tablete, routere wireless, multifuncționale, imprimante, computere, laptopuri, camere video, software aferent etc.) și alte bunuri/echipamente necesare realizării activităților proiectului;</a:t>
                      </a:r>
                    </a:p>
                    <a:p>
                      <a:pPr marL="342900" marR="92075" lvl="0" indent="-342900" algn="just">
                        <a:spcBef>
                          <a:spcPts val="0"/>
                        </a:spcBef>
                        <a:spcAft>
                          <a:spcPts val="0"/>
                        </a:spcAft>
                        <a:buFont typeface="Arial" panose="020B0604020202020204" pitchFamily="34" charset="0"/>
                        <a:buChar char="●"/>
                      </a:pPr>
                      <a:r>
                        <a:rPr lang="ro-RO" sz="1600" dirty="0" smtClean="0">
                          <a:solidFill>
                            <a:srgbClr val="002060"/>
                          </a:solidFill>
                          <a:effectLst/>
                          <a:latin typeface="Arial Narrow" panose="020B0606020202030204" pitchFamily="34" charset="0"/>
                          <a:ea typeface="Arial Narrow" panose="020B0606020202030204" pitchFamily="34" charset="0"/>
                          <a:cs typeface="Arial Narrow" panose="020B0606020202030204" pitchFamily="34" charset="0"/>
                        </a:rPr>
                        <a:t>●	Servicii de transport de echipamente, servicii de asigurare, instalare, exploatare și mentenanță pe perioada de garanție, instruire asociată și întreținere inițială a tehnologiei achiziționate;</a:t>
                      </a:r>
                    </a:p>
                    <a:p>
                      <a:pPr marL="342900" marR="92075" lvl="0" indent="-342900" algn="just">
                        <a:spcBef>
                          <a:spcPts val="0"/>
                        </a:spcBef>
                        <a:spcAft>
                          <a:spcPts val="0"/>
                        </a:spcAft>
                        <a:buFont typeface="Arial" panose="020B0604020202020204" pitchFamily="34" charset="0"/>
                        <a:buChar char="●"/>
                      </a:pPr>
                      <a:r>
                        <a:rPr lang="ro-RO" sz="1600" dirty="0" smtClean="0">
                          <a:solidFill>
                            <a:srgbClr val="002060"/>
                          </a:solidFill>
                          <a:effectLst/>
                          <a:latin typeface="Arial Narrow" panose="020B0606020202030204" pitchFamily="34" charset="0"/>
                          <a:ea typeface="Arial Narrow" panose="020B0606020202030204" pitchFamily="34" charset="0"/>
                          <a:cs typeface="Arial Narrow" panose="020B0606020202030204" pitchFamily="34" charset="0"/>
                        </a:rPr>
                        <a:t>●	Achiziționarea de diverse obiecte de inventar (componente) pentru actualizarea echipamentelor deja existente;</a:t>
                      </a:r>
                    </a:p>
                    <a:p>
                      <a:pPr marL="342900" marR="92075" lvl="0" indent="-342900" algn="just">
                        <a:spcBef>
                          <a:spcPts val="0"/>
                        </a:spcBef>
                        <a:spcAft>
                          <a:spcPts val="0"/>
                        </a:spcAft>
                        <a:buFont typeface="Arial" panose="020B0604020202020204" pitchFamily="34" charset="0"/>
                        <a:buChar char="●"/>
                      </a:pPr>
                      <a:r>
                        <a:rPr lang="ro-RO" sz="1600" dirty="0" smtClean="0">
                          <a:solidFill>
                            <a:srgbClr val="002060"/>
                          </a:solidFill>
                          <a:effectLst/>
                          <a:latin typeface="Arial Narrow" panose="020B0606020202030204" pitchFamily="34" charset="0"/>
                          <a:ea typeface="Arial Narrow" panose="020B0606020202030204" pitchFamily="34" charset="0"/>
                          <a:cs typeface="Arial Narrow" panose="020B0606020202030204" pitchFamily="34" charset="0"/>
                        </a:rPr>
                        <a:t>●	Resurse educaționale în format digital, cărți, reviste, publicații, licențe educaționale, cărți în format digital, audiobookuri, abonamente internet, kituri științifice;</a:t>
                      </a:r>
                    </a:p>
                    <a:p>
                      <a:pPr marL="342900" marR="92075" lvl="0" indent="-342900" algn="just">
                        <a:spcBef>
                          <a:spcPts val="0"/>
                        </a:spcBef>
                        <a:spcAft>
                          <a:spcPts val="0"/>
                        </a:spcAft>
                        <a:buFont typeface="Arial" panose="020B0604020202020204" pitchFamily="34" charset="0"/>
                        <a:buChar char="●"/>
                      </a:pPr>
                      <a:r>
                        <a:rPr lang="ro-RO" sz="1600" dirty="0" smtClean="0">
                          <a:solidFill>
                            <a:srgbClr val="002060"/>
                          </a:solidFill>
                          <a:effectLst/>
                          <a:latin typeface="Arial Narrow" panose="020B0606020202030204" pitchFamily="34" charset="0"/>
                          <a:ea typeface="Arial Narrow" panose="020B0606020202030204" pitchFamily="34" charset="0"/>
                          <a:cs typeface="Arial Narrow" panose="020B0606020202030204" pitchFamily="34" charset="0"/>
                        </a:rPr>
                        <a:t>●	Servicii internet, taxe sau abonamente la platforme educaționale, abonamente pentru resurse educaționale și publicații ONLINE etc.;</a:t>
                      </a:r>
                    </a:p>
                    <a:p>
                      <a:pPr marL="342900" marR="92075" lvl="0" indent="-342900" algn="just">
                        <a:spcBef>
                          <a:spcPts val="0"/>
                        </a:spcBef>
                        <a:spcAft>
                          <a:spcPts val="0"/>
                        </a:spcAft>
                        <a:buFont typeface="Arial" panose="020B0604020202020204" pitchFamily="34" charset="0"/>
                        <a:buChar char="●"/>
                      </a:pPr>
                      <a:r>
                        <a:rPr lang="ro-RO" sz="1600" dirty="0" smtClean="0">
                          <a:solidFill>
                            <a:srgbClr val="002060"/>
                          </a:solidFill>
                          <a:effectLst/>
                          <a:latin typeface="Arial Narrow" panose="020B0606020202030204" pitchFamily="34" charset="0"/>
                          <a:ea typeface="Arial Narrow" panose="020B0606020202030204" pitchFamily="34" charset="0"/>
                          <a:cs typeface="Arial Narrow" panose="020B0606020202030204" pitchFamily="34" charset="0"/>
                        </a:rPr>
                        <a:t>●	Achiziția de echipamente va include și serviciile aferente precum: asigurare, servicii de instalare, punere în funcțiune, instruirea aferentă și mentenanță pe perioada garanției;</a:t>
                      </a:r>
                    </a:p>
                    <a:p>
                      <a:pPr marL="342900" marR="92075" lvl="0" indent="-342900" algn="just">
                        <a:spcBef>
                          <a:spcPts val="0"/>
                        </a:spcBef>
                        <a:spcAft>
                          <a:spcPts val="0"/>
                        </a:spcAft>
                        <a:buFont typeface="Arial" panose="020B0604020202020204" pitchFamily="34" charset="0"/>
                        <a:buChar char="●"/>
                      </a:pPr>
                      <a:endParaRPr lang="ro-RO" sz="1600" dirty="0" smtClean="0">
                        <a:solidFill>
                          <a:srgbClr val="002060"/>
                        </a:solidFill>
                        <a:effectLst/>
                        <a:latin typeface="Arial Narrow" panose="020B0606020202030204" pitchFamily="34" charset="0"/>
                        <a:ea typeface="Arial Narrow" panose="020B0606020202030204" pitchFamily="34" charset="0"/>
                        <a:cs typeface="Arial Narrow" panose="020B0606020202030204" pitchFamily="34" charset="0"/>
                      </a:endParaRPr>
                    </a:p>
                    <a:p>
                      <a:pPr marL="342900" marR="92075" lvl="0" indent="-342900" algn="just">
                        <a:spcBef>
                          <a:spcPts val="0"/>
                        </a:spcBef>
                        <a:spcAft>
                          <a:spcPts val="0"/>
                        </a:spcAft>
                        <a:buFont typeface="Arial" panose="020B0604020202020204" pitchFamily="34" charset="0"/>
                        <a:buChar char="●"/>
                      </a:pPr>
                      <a:r>
                        <a:rPr lang="ro-RO" sz="1600" b="1" dirty="0" smtClean="0">
                          <a:solidFill>
                            <a:schemeClr val="accent3">
                              <a:lumMod val="75000"/>
                            </a:schemeClr>
                          </a:solidFill>
                          <a:effectLst/>
                          <a:latin typeface="Arial Narrow" panose="020B0606020202030204" pitchFamily="34" charset="0"/>
                          <a:ea typeface="Arial Narrow" panose="020B0606020202030204" pitchFamily="34" charset="0"/>
                          <a:cs typeface="Arial Narrow" panose="020B0606020202030204" pitchFamily="34" charset="0"/>
                        </a:rPr>
                        <a:t>Echipamentele achiziționate din cadrul componentei de digitalizare trebuie să respecte standardele impuse prin OM nr. 3.677 din 2023. De asemenea, se vizează achiziționarea de echipamente complementare cu cele achiziționate/propuse spre a fi achiziționate prin alte programe din PNRR, pentru a evita dubla finanțare.</a:t>
                      </a:r>
                      <a:endParaRPr lang="ro-RO" sz="1600" b="1" dirty="0">
                        <a:solidFill>
                          <a:schemeClr val="accent3">
                            <a:lumMod val="75000"/>
                          </a:schemeClr>
                        </a:solidFill>
                        <a:effectLst/>
                        <a:latin typeface="Arial Narrow" panose="020B0606020202030204" pitchFamily="34" charset="0"/>
                        <a:ea typeface="Arial Narrow" panose="020B0606020202030204" pitchFamily="34" charset="0"/>
                        <a:cs typeface="Arial Narrow" panose="020B0606020202030204" pitchFamily="34" charset="0"/>
                      </a:endParaRPr>
                    </a:p>
                  </a:txBody>
                  <a:tcPr marL="68580" marR="68580" marT="0" marB="0"/>
                </a:tc>
                <a:extLst>
                  <a:ext uri="{0D108BD9-81ED-4DB2-BD59-A6C34878D82A}">
                    <a16:rowId xmlns:a16="http://schemas.microsoft.com/office/drawing/2014/main" val="3053740351"/>
                  </a:ext>
                </a:extLst>
              </a:tr>
            </a:tbl>
          </a:graphicData>
        </a:graphic>
      </p:graphicFrame>
      <p:pic>
        <p:nvPicPr>
          <p:cNvPr id="5" name="Imagine 5"/>
          <p:cNvPicPr/>
          <p:nvPr/>
        </p:nvPicPr>
        <p:blipFill>
          <a:blip r:embed="rId2"/>
          <a:srcRect/>
          <a:stretch>
            <a:fillRect/>
          </a:stretch>
        </p:blipFill>
        <p:spPr>
          <a:xfrm>
            <a:off x="1587212" y="0"/>
            <a:ext cx="6557010" cy="762000"/>
          </a:xfrm>
          <a:prstGeom prst="rect">
            <a:avLst/>
          </a:prstGeom>
          <a:ln/>
        </p:spPr>
      </p:pic>
      <p:sp>
        <p:nvSpPr>
          <p:cNvPr id="6" name="Text Box 2"/>
          <p:cNvSpPr txBox="1">
            <a:spLocks noChangeArrowheads="1"/>
          </p:cNvSpPr>
          <p:nvPr/>
        </p:nvSpPr>
        <p:spPr bwMode="auto">
          <a:xfrm>
            <a:off x="8739448" y="260025"/>
            <a:ext cx="3078480" cy="49278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lnSpc>
                <a:spcPct val="107000"/>
              </a:lnSpc>
              <a:spcBef>
                <a:spcPts val="0"/>
              </a:spcBef>
              <a:spcAft>
                <a:spcPts val="0"/>
              </a:spcAft>
            </a:pP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Direcția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Generală</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pentru</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Implementarea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Proiectului</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România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Educată</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a:t>
            </a:r>
            <a:endParaRPr lang="en-US" sz="11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816138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8897" y="1115044"/>
            <a:ext cx="8596668" cy="501041"/>
          </a:xfrm>
        </p:spPr>
        <p:txBody>
          <a:bodyPr>
            <a:normAutofit/>
          </a:bodyPr>
          <a:lstStyle/>
          <a:p>
            <a:pPr algn="ctr"/>
            <a:r>
              <a:rPr lang="it-IT" sz="2000" b="1" dirty="0"/>
              <a:t>Pașii de urmat pentru accesarea unui grant</a:t>
            </a:r>
            <a:endParaRPr lang="en-US" sz="2000" b="1" dirty="0"/>
          </a:p>
        </p:txBody>
      </p:sp>
      <p:graphicFrame>
        <p:nvGraphicFramePr>
          <p:cNvPr id="7" name="Content Placeholder 6"/>
          <p:cNvGraphicFramePr>
            <a:graphicFrameLocks noGrp="1"/>
          </p:cNvGraphicFramePr>
          <p:nvPr>
            <p:ph sz="half" idx="1"/>
            <p:extLst>
              <p:ext uri="{D42A27DB-BD31-4B8C-83A1-F6EECF244321}">
                <p14:modId xmlns:p14="http://schemas.microsoft.com/office/powerpoint/2010/main" val="2602286672"/>
              </p:ext>
            </p:extLst>
          </p:nvPr>
        </p:nvGraphicFramePr>
        <p:xfrm>
          <a:off x="529392" y="1812174"/>
          <a:ext cx="9736826" cy="4765015"/>
        </p:xfrm>
        <a:graphic>
          <a:graphicData uri="http://schemas.openxmlformats.org/drawingml/2006/table">
            <a:tbl>
              <a:tblPr>
                <a:tableStyleId>{5C22544A-7EE6-4342-B048-85BDC9FD1C3A}</a:tableStyleId>
              </a:tblPr>
              <a:tblGrid>
                <a:gridCol w="393321">
                  <a:extLst>
                    <a:ext uri="{9D8B030D-6E8A-4147-A177-3AD203B41FA5}">
                      <a16:colId xmlns:a16="http://schemas.microsoft.com/office/drawing/2014/main" val="3580323577"/>
                    </a:ext>
                  </a:extLst>
                </a:gridCol>
                <a:gridCol w="9343505">
                  <a:extLst>
                    <a:ext uri="{9D8B030D-6E8A-4147-A177-3AD203B41FA5}">
                      <a16:colId xmlns:a16="http://schemas.microsoft.com/office/drawing/2014/main" val="3995966551"/>
                    </a:ext>
                  </a:extLst>
                </a:gridCol>
              </a:tblGrid>
              <a:tr h="4765015">
                <a:tc>
                  <a:txBody>
                    <a:bodyPr/>
                    <a:lstStyle/>
                    <a:p>
                      <a:pPr marL="0" marR="0" algn="ctr">
                        <a:spcBef>
                          <a:spcPts val="0"/>
                        </a:spcBef>
                        <a:spcAft>
                          <a:spcPts val="0"/>
                        </a:spcAft>
                      </a:pPr>
                      <a:endParaRPr lang="en-US" sz="2400" dirty="0">
                        <a:solidFill>
                          <a:schemeClr val="accent1">
                            <a:lumMod val="75000"/>
                          </a:schemeClr>
                        </a:solidFill>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just">
                        <a:spcBef>
                          <a:spcPts val="0"/>
                        </a:spcBef>
                        <a:spcAft>
                          <a:spcPts val="0"/>
                        </a:spcAft>
                      </a:pPr>
                      <a:r>
                        <a:rPr lang="ro-RO" sz="2400" b="1" dirty="0" smtClean="0">
                          <a:solidFill>
                            <a:schemeClr val="accent1">
                              <a:lumMod val="75000"/>
                            </a:schemeClr>
                          </a:solidFill>
                          <a:effectLst/>
                          <a:latin typeface="Arial Narrow" panose="020B0606020202030204" pitchFamily="34" charset="0"/>
                          <a:ea typeface="Arial" panose="020B0604020202020204" pitchFamily="34" charset="0"/>
                          <a:cs typeface="Arial" panose="020B0604020202020204" pitchFamily="34" charset="0"/>
                        </a:rPr>
                        <a:t>Elaborarea cererii de finanțare</a:t>
                      </a:r>
                    </a:p>
                    <a:p>
                      <a:pPr marL="0" marR="0" algn="just">
                        <a:spcBef>
                          <a:spcPts val="0"/>
                        </a:spcBef>
                        <a:spcAft>
                          <a:spcPts val="0"/>
                        </a:spcAft>
                      </a:pPr>
                      <a:r>
                        <a:rPr lang="ro-RO" sz="2400" b="1" dirty="0" smtClean="0">
                          <a:solidFill>
                            <a:schemeClr val="accent1">
                              <a:lumMod val="75000"/>
                            </a:schemeClr>
                          </a:solidFill>
                          <a:effectLst/>
                          <a:latin typeface="Arial Narrow" panose="020B0606020202030204" pitchFamily="34" charset="0"/>
                          <a:ea typeface="Arial" panose="020B0604020202020204" pitchFamily="34" charset="0"/>
                          <a:cs typeface="Arial" panose="020B0604020202020204" pitchFamily="34" charset="0"/>
                        </a:rPr>
                        <a:t>La nivelul unității de învățământ se vor realiza următoarele activități:</a:t>
                      </a:r>
                    </a:p>
                    <a:p>
                      <a:pPr marL="0" marR="0" algn="just">
                        <a:spcBef>
                          <a:spcPts val="0"/>
                        </a:spcBef>
                        <a:spcAft>
                          <a:spcPts val="0"/>
                        </a:spcAft>
                      </a:pPr>
                      <a:r>
                        <a:rPr lang="ro-RO" sz="2400" b="1" dirty="0" smtClean="0">
                          <a:solidFill>
                            <a:schemeClr val="accent1">
                              <a:lumMod val="75000"/>
                            </a:schemeClr>
                          </a:solidFill>
                          <a:effectLst/>
                          <a:latin typeface="Arial Narrow" panose="020B0606020202030204" pitchFamily="34" charset="0"/>
                          <a:ea typeface="Arial" panose="020B0604020202020204" pitchFamily="34" charset="0"/>
                          <a:cs typeface="Arial" panose="020B0604020202020204" pitchFamily="34" charset="0"/>
                        </a:rPr>
                        <a:t>●	estimarea valorii maximale ce poate fi accesată;</a:t>
                      </a:r>
                    </a:p>
                    <a:p>
                      <a:pPr marL="0" marR="0" algn="just">
                        <a:spcBef>
                          <a:spcPts val="0"/>
                        </a:spcBef>
                        <a:spcAft>
                          <a:spcPts val="0"/>
                        </a:spcAft>
                      </a:pPr>
                      <a:r>
                        <a:rPr lang="ro-RO" sz="2400" b="1" dirty="0" smtClean="0">
                          <a:solidFill>
                            <a:schemeClr val="accent1">
                              <a:lumMod val="75000"/>
                            </a:schemeClr>
                          </a:solidFill>
                          <a:effectLst/>
                          <a:latin typeface="Arial Narrow" panose="020B0606020202030204" pitchFamily="34" charset="0"/>
                          <a:ea typeface="Arial" panose="020B0604020202020204" pitchFamily="34" charset="0"/>
                          <a:cs typeface="Arial" panose="020B0604020202020204" pitchFamily="34" charset="0"/>
                        </a:rPr>
                        <a:t>●	contactarea ME la adresa consultare.pnrr@edu.gov.ro pentru clarificarea eventualelor nelămuriri privind  completarea cererii de finanțare;</a:t>
                      </a:r>
                    </a:p>
                    <a:p>
                      <a:pPr marL="0" marR="0" algn="just">
                        <a:spcBef>
                          <a:spcPts val="0"/>
                        </a:spcBef>
                        <a:spcAft>
                          <a:spcPts val="0"/>
                        </a:spcAft>
                      </a:pPr>
                      <a:r>
                        <a:rPr lang="ro-RO" sz="2400" b="1" dirty="0" smtClean="0">
                          <a:solidFill>
                            <a:schemeClr val="accent1">
                              <a:lumMod val="75000"/>
                            </a:schemeClr>
                          </a:solidFill>
                          <a:effectLst/>
                          <a:latin typeface="Arial Narrow" panose="020B0606020202030204" pitchFamily="34" charset="0"/>
                          <a:ea typeface="Arial" panose="020B0604020202020204" pitchFamily="34" charset="0"/>
                          <a:cs typeface="Arial" panose="020B0604020202020204" pitchFamily="34" charset="0"/>
                        </a:rPr>
                        <a:t>●	completarea Cererii de finanțare (Anexa 1) și</a:t>
                      </a:r>
                      <a:r>
                        <a:rPr lang="ro-RO" sz="2400" b="1" baseline="0" dirty="0" smtClean="0">
                          <a:solidFill>
                            <a:schemeClr val="accent1">
                              <a:lumMod val="75000"/>
                            </a:schemeClr>
                          </a:solidFill>
                          <a:effectLst/>
                          <a:latin typeface="Arial Narrow" panose="020B0606020202030204" pitchFamily="34" charset="0"/>
                          <a:ea typeface="Arial" panose="020B0604020202020204" pitchFamily="34" charset="0"/>
                          <a:cs typeface="Arial" panose="020B0604020202020204" pitchFamily="34" charset="0"/>
                        </a:rPr>
                        <a:t> a anexelor</a:t>
                      </a:r>
                      <a:r>
                        <a:rPr lang="ro-RO" sz="2400" b="1" dirty="0" smtClean="0">
                          <a:solidFill>
                            <a:schemeClr val="accent1">
                              <a:lumMod val="75000"/>
                            </a:schemeClr>
                          </a:solidFill>
                          <a:effectLst/>
                          <a:latin typeface="Arial Narrow" panose="020B0606020202030204" pitchFamily="34" charset="0"/>
                          <a:ea typeface="Arial" panose="020B0604020202020204" pitchFamily="34" charset="0"/>
                          <a:cs typeface="Arial" panose="020B0604020202020204" pitchFamily="34" charset="0"/>
                        </a:rPr>
                        <a:t>;</a:t>
                      </a:r>
                    </a:p>
                    <a:p>
                      <a:pPr marL="0" marR="0" algn="just">
                        <a:spcBef>
                          <a:spcPts val="0"/>
                        </a:spcBef>
                        <a:spcAft>
                          <a:spcPts val="0"/>
                        </a:spcAft>
                      </a:pPr>
                      <a:r>
                        <a:rPr lang="ro-RO" sz="2400" b="1" dirty="0" smtClean="0">
                          <a:solidFill>
                            <a:schemeClr val="accent1">
                              <a:lumMod val="75000"/>
                            </a:schemeClr>
                          </a:solidFill>
                          <a:effectLst/>
                          <a:latin typeface="Arial Narrow" panose="020B0606020202030204" pitchFamily="34" charset="0"/>
                          <a:ea typeface="Arial" panose="020B0604020202020204" pitchFamily="34" charset="0"/>
                          <a:cs typeface="Arial" panose="020B0604020202020204" pitchFamily="34" charset="0"/>
                        </a:rPr>
                        <a:t>●	</a:t>
                      </a:r>
                      <a:r>
                        <a:rPr lang="ro-RO" sz="2400" b="1" kern="1200" dirty="0" smtClean="0">
                          <a:solidFill>
                            <a:schemeClr val="accent1">
                              <a:lumMod val="75000"/>
                            </a:schemeClr>
                          </a:solidFill>
                          <a:effectLst/>
                          <a:latin typeface="Arial Narrow" panose="020B0606020202030204" pitchFamily="34" charset="0"/>
                          <a:ea typeface="Arial" panose="020B0604020202020204" pitchFamily="34" charset="0"/>
                          <a:cs typeface="Arial" panose="020B0604020202020204" pitchFamily="34" charset="0"/>
                        </a:rPr>
                        <a:t>cererea de finanțare și toate anexele solicitate sunt încărcate pe platforma web dedicată: www.uefiscdi- direct.ro, după ce sunt semnate de</a:t>
                      </a:r>
                      <a:r>
                        <a:rPr lang="ro-RO" sz="2400" b="1" kern="1200" baseline="0" dirty="0" smtClean="0">
                          <a:solidFill>
                            <a:schemeClr val="accent1">
                              <a:lumMod val="75000"/>
                            </a:schemeClr>
                          </a:solidFill>
                          <a:effectLst/>
                          <a:latin typeface="Arial Narrow" panose="020B0606020202030204" pitchFamily="34" charset="0"/>
                          <a:ea typeface="Arial" panose="020B0604020202020204" pitchFamily="34" charset="0"/>
                          <a:cs typeface="Arial" panose="020B0604020202020204" pitchFamily="34" charset="0"/>
                        </a:rPr>
                        <a:t> către reprezentantul legal al unității de învățământ, utilizând semnătură electronică (cu certificat digital sau semnătură olografă electronică).</a:t>
                      </a:r>
                      <a:endParaRPr lang="en-US" sz="2400" dirty="0">
                        <a:solidFill>
                          <a:schemeClr val="accent1">
                            <a:lumMod val="75000"/>
                          </a:schemeClr>
                        </a:solidFill>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3053740351"/>
                  </a:ext>
                </a:extLst>
              </a:tr>
            </a:tbl>
          </a:graphicData>
        </a:graphic>
      </p:graphicFrame>
      <p:pic>
        <p:nvPicPr>
          <p:cNvPr id="4" name="Imagine 5"/>
          <p:cNvPicPr/>
          <p:nvPr/>
        </p:nvPicPr>
        <p:blipFill>
          <a:blip r:embed="rId2"/>
          <a:srcRect/>
          <a:stretch>
            <a:fillRect/>
          </a:stretch>
        </p:blipFill>
        <p:spPr>
          <a:xfrm>
            <a:off x="1587212" y="0"/>
            <a:ext cx="6557010" cy="762000"/>
          </a:xfrm>
          <a:prstGeom prst="rect">
            <a:avLst/>
          </a:prstGeom>
          <a:ln/>
        </p:spPr>
      </p:pic>
      <p:sp>
        <p:nvSpPr>
          <p:cNvPr id="5" name="Text Box 2"/>
          <p:cNvSpPr txBox="1">
            <a:spLocks noChangeArrowheads="1"/>
          </p:cNvSpPr>
          <p:nvPr/>
        </p:nvSpPr>
        <p:spPr bwMode="auto">
          <a:xfrm>
            <a:off x="8889076" y="277816"/>
            <a:ext cx="3078480" cy="49278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lnSpc>
                <a:spcPct val="107000"/>
              </a:lnSpc>
              <a:spcBef>
                <a:spcPts val="0"/>
              </a:spcBef>
              <a:spcAft>
                <a:spcPts val="0"/>
              </a:spcAft>
            </a:pP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Direcția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Generală</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pentru</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Implementarea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Proiectului</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România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Educată</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a:t>
            </a:r>
            <a:endParaRPr lang="en-US" sz="11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490303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0461" y="1031918"/>
            <a:ext cx="8596668" cy="501041"/>
          </a:xfrm>
        </p:spPr>
        <p:txBody>
          <a:bodyPr>
            <a:normAutofit fontScale="90000"/>
          </a:bodyPr>
          <a:lstStyle/>
          <a:p>
            <a:pPr algn="ctr"/>
            <a:r>
              <a:rPr lang="ro-RO" dirty="0"/>
              <a:t>EVALUAREA ȘI SELECȚIA PROIECTELOR</a:t>
            </a:r>
            <a:endParaRPr lang="en-US" sz="2000" b="1" dirty="0"/>
          </a:p>
        </p:txBody>
      </p:sp>
      <p:sp>
        <p:nvSpPr>
          <p:cNvPr id="3" name="Content Placeholder 2"/>
          <p:cNvSpPr>
            <a:spLocks noGrp="1"/>
          </p:cNvSpPr>
          <p:nvPr>
            <p:ph sz="half" idx="1"/>
          </p:nvPr>
        </p:nvSpPr>
        <p:spPr>
          <a:xfrm>
            <a:off x="378075" y="1758427"/>
            <a:ext cx="11124114" cy="4883442"/>
          </a:xfrm>
        </p:spPr>
        <p:txBody>
          <a:bodyPr>
            <a:normAutofit fontScale="92500" lnSpcReduction="10000"/>
          </a:bodyPr>
          <a:lstStyle/>
          <a:p>
            <a:pPr lvl="1">
              <a:lnSpc>
                <a:spcPct val="120000"/>
              </a:lnSpc>
              <a:spcBef>
                <a:spcPts val="0"/>
              </a:spcBef>
            </a:pPr>
            <a:r>
              <a:rPr lang="ro-RO" b="1" dirty="0">
                <a:solidFill>
                  <a:srgbClr val="7030A0"/>
                </a:solidFill>
              </a:rPr>
              <a:t>Verificarea conformității administrative și a eligibilității</a:t>
            </a:r>
            <a:endParaRPr lang="en-US" b="1" dirty="0">
              <a:solidFill>
                <a:srgbClr val="7030A0"/>
              </a:solidFill>
            </a:endParaRPr>
          </a:p>
          <a:p>
            <a:pPr>
              <a:lnSpc>
                <a:spcPct val="120000"/>
              </a:lnSpc>
              <a:spcBef>
                <a:spcPts val="0"/>
              </a:spcBef>
            </a:pPr>
            <a:r>
              <a:rPr lang="ro-RO" b="1" dirty="0">
                <a:solidFill>
                  <a:srgbClr val="7030A0"/>
                </a:solidFill>
              </a:rPr>
              <a:t>În această etapă se verifică respectarea tuturor condițiilor privind conformitatea administrativă și eligibilitatea solicitantului și a cererii de finanțare, conform celor menționate mai jos:</a:t>
            </a:r>
            <a:endParaRPr lang="en-US" b="1" dirty="0">
              <a:solidFill>
                <a:srgbClr val="7030A0"/>
              </a:solidFill>
            </a:endParaRPr>
          </a:p>
          <a:p>
            <a:pPr lvl="2">
              <a:lnSpc>
                <a:spcPct val="120000"/>
              </a:lnSpc>
              <a:spcBef>
                <a:spcPts val="0"/>
              </a:spcBef>
            </a:pPr>
            <a:r>
              <a:rPr lang="ro-RO" dirty="0">
                <a:solidFill>
                  <a:srgbClr val="7030A0"/>
                </a:solidFill>
              </a:rPr>
              <a:t>Solicitantul face parte din categoria beneficiarilor eligibili;</a:t>
            </a:r>
            <a:endParaRPr lang="en-US" dirty="0">
              <a:solidFill>
                <a:srgbClr val="7030A0"/>
              </a:solidFill>
            </a:endParaRPr>
          </a:p>
          <a:p>
            <a:pPr lvl="2">
              <a:lnSpc>
                <a:spcPct val="120000"/>
              </a:lnSpc>
              <a:spcBef>
                <a:spcPts val="0"/>
              </a:spcBef>
            </a:pPr>
            <a:r>
              <a:rPr lang="ro-RO" dirty="0">
                <a:solidFill>
                  <a:srgbClr val="7030A0"/>
                </a:solidFill>
              </a:rPr>
              <a:t>Propunerea de proiect este considerată completă dacă include toate informațiile solicitate: Cererea de finanțare (Anexa 1), Graficul activităților (Anexa 2), Bugetul proiectului (Anexa 3), precum și celelalte anexe mai sus menționate;</a:t>
            </a:r>
            <a:endParaRPr lang="en-US" dirty="0">
              <a:solidFill>
                <a:srgbClr val="7030A0"/>
              </a:solidFill>
            </a:endParaRPr>
          </a:p>
          <a:p>
            <a:pPr lvl="2">
              <a:lnSpc>
                <a:spcPct val="120000"/>
              </a:lnSpc>
              <a:spcBef>
                <a:spcPts val="0"/>
              </a:spcBef>
            </a:pPr>
            <a:r>
              <a:rPr lang="ro-RO" dirty="0">
                <a:solidFill>
                  <a:srgbClr val="7030A0"/>
                </a:solidFill>
              </a:rPr>
              <a:t>Toate documentele sunt semnate electronic de către reprezentantul legal al unității de învățământ;</a:t>
            </a:r>
            <a:endParaRPr lang="en-US" dirty="0">
              <a:solidFill>
                <a:srgbClr val="7030A0"/>
              </a:solidFill>
            </a:endParaRPr>
          </a:p>
          <a:p>
            <a:pPr lvl="2">
              <a:lnSpc>
                <a:spcPct val="120000"/>
              </a:lnSpc>
              <a:spcBef>
                <a:spcPts val="0"/>
              </a:spcBef>
            </a:pPr>
            <a:r>
              <a:rPr lang="ro-RO" dirty="0">
                <a:solidFill>
                  <a:srgbClr val="7030A0"/>
                </a:solidFill>
              </a:rPr>
              <a:t>Proiectul se încadrează în obiectivele de finanțare ale SG PNRAS;</a:t>
            </a:r>
            <a:endParaRPr lang="en-US" dirty="0">
              <a:solidFill>
                <a:srgbClr val="7030A0"/>
              </a:solidFill>
            </a:endParaRPr>
          </a:p>
          <a:p>
            <a:pPr lvl="2">
              <a:lnSpc>
                <a:spcPct val="120000"/>
              </a:lnSpc>
              <a:spcBef>
                <a:spcPts val="0"/>
              </a:spcBef>
            </a:pPr>
            <a:r>
              <a:rPr lang="ro-RO" dirty="0">
                <a:solidFill>
                  <a:srgbClr val="7030A0"/>
                </a:solidFill>
              </a:rPr>
              <a:t>Proiectul include toate categoriile de activități obligatorii, menționate în Ghidul Solicitantului;</a:t>
            </a:r>
            <a:endParaRPr lang="en-US" dirty="0">
              <a:solidFill>
                <a:srgbClr val="7030A0"/>
              </a:solidFill>
            </a:endParaRPr>
          </a:p>
          <a:p>
            <a:pPr lvl="2">
              <a:lnSpc>
                <a:spcPct val="120000"/>
              </a:lnSpc>
              <a:spcBef>
                <a:spcPts val="0"/>
              </a:spcBef>
            </a:pPr>
            <a:r>
              <a:rPr lang="ro-RO" dirty="0">
                <a:solidFill>
                  <a:srgbClr val="7030A0"/>
                </a:solidFill>
              </a:rPr>
              <a:t>Durata de implementare a proiectului este de minimum 24 luni (maximum 30 de luni), dar fără să fie depășit termenul de 30 iunie 2026, conform prezentului Ghid al Solicitantului;</a:t>
            </a:r>
            <a:endParaRPr lang="en-US" dirty="0">
              <a:solidFill>
                <a:srgbClr val="7030A0"/>
              </a:solidFill>
            </a:endParaRPr>
          </a:p>
          <a:p>
            <a:pPr lvl="2">
              <a:lnSpc>
                <a:spcPct val="120000"/>
              </a:lnSpc>
              <a:spcBef>
                <a:spcPts val="0"/>
              </a:spcBef>
            </a:pPr>
            <a:r>
              <a:rPr lang="ro-RO" dirty="0">
                <a:solidFill>
                  <a:srgbClr val="7030A0"/>
                </a:solidFill>
              </a:rPr>
              <a:t>Valoarea totală a finanțării solicitate nu depășește valoarea maximală aferentă tipului de grant în care se încadrează solicitantul, conform prezentului Ghid al Solicitantului;</a:t>
            </a:r>
            <a:endParaRPr lang="en-US" dirty="0">
              <a:solidFill>
                <a:srgbClr val="7030A0"/>
              </a:solidFill>
            </a:endParaRPr>
          </a:p>
          <a:p>
            <a:pPr lvl="2">
              <a:lnSpc>
                <a:spcPct val="120000"/>
              </a:lnSpc>
              <a:spcBef>
                <a:spcPts val="0"/>
              </a:spcBef>
            </a:pPr>
            <a:r>
              <a:rPr lang="ro-RO" dirty="0">
                <a:solidFill>
                  <a:srgbClr val="7030A0"/>
                </a:solidFill>
              </a:rPr>
              <a:t>Valoarea corespunzătoare cheltuielilor cu bunurile și serviciile reprezintă maximum 40% din valoarea totală a grantului;</a:t>
            </a:r>
            <a:endParaRPr lang="en-US" dirty="0">
              <a:solidFill>
                <a:srgbClr val="7030A0"/>
              </a:solidFill>
            </a:endParaRPr>
          </a:p>
          <a:p>
            <a:pPr lvl="2">
              <a:lnSpc>
                <a:spcPct val="120000"/>
              </a:lnSpc>
              <a:spcBef>
                <a:spcPts val="0"/>
              </a:spcBef>
            </a:pPr>
            <a:r>
              <a:rPr lang="ro-RO" dirty="0">
                <a:solidFill>
                  <a:srgbClr val="7030A0"/>
                </a:solidFill>
              </a:rPr>
              <a:t>Valoarea corespunzătoare cheltuielilor salariale reprezintă maximum 25% din valoarea totală a grantului;</a:t>
            </a:r>
            <a:endParaRPr lang="en-US" dirty="0">
              <a:solidFill>
                <a:srgbClr val="7030A0"/>
              </a:solidFill>
            </a:endParaRPr>
          </a:p>
          <a:p>
            <a:pPr lvl="2">
              <a:lnSpc>
                <a:spcPct val="120000"/>
              </a:lnSpc>
              <a:spcBef>
                <a:spcPts val="0"/>
              </a:spcBef>
            </a:pPr>
            <a:r>
              <a:rPr lang="ro-RO" dirty="0">
                <a:solidFill>
                  <a:srgbClr val="7030A0"/>
                </a:solidFill>
              </a:rPr>
              <a:t>Valoarea corespunzătoare cheltuielilor pentru formare reprezintă maximum 10% din valoarea totală a grantului;</a:t>
            </a:r>
            <a:endParaRPr lang="en-US" dirty="0">
              <a:solidFill>
                <a:srgbClr val="7030A0"/>
              </a:solidFill>
            </a:endParaRPr>
          </a:p>
          <a:p>
            <a:pPr lvl="2">
              <a:lnSpc>
                <a:spcPct val="120000"/>
              </a:lnSpc>
              <a:spcBef>
                <a:spcPts val="0"/>
              </a:spcBef>
            </a:pPr>
            <a:r>
              <a:rPr lang="ro-RO" dirty="0">
                <a:solidFill>
                  <a:srgbClr val="7030A0"/>
                </a:solidFill>
              </a:rPr>
              <a:t>Valoarea corespunzătoare cheltuielilor pentru mobilier și mici lucrări de amenajare reprezintă maximum 10% din valoarea totală a grantului;</a:t>
            </a:r>
            <a:endParaRPr lang="en-US" dirty="0">
              <a:solidFill>
                <a:srgbClr val="7030A0"/>
              </a:solidFill>
            </a:endParaRPr>
          </a:p>
          <a:p>
            <a:pPr lvl="2">
              <a:lnSpc>
                <a:spcPct val="120000"/>
              </a:lnSpc>
              <a:spcBef>
                <a:spcPts val="0"/>
              </a:spcBef>
            </a:pPr>
            <a:r>
              <a:rPr lang="ro-RO" dirty="0">
                <a:solidFill>
                  <a:srgbClr val="7030A0"/>
                </a:solidFill>
              </a:rPr>
              <a:t>Valoarea activităților de digitalizare reprezintă minimum 20% - maximum 25% din valoarea totală a grantului.</a:t>
            </a:r>
            <a:endParaRPr lang="en-US" dirty="0">
              <a:solidFill>
                <a:srgbClr val="7030A0"/>
              </a:solidFill>
            </a:endParaRPr>
          </a:p>
          <a:p>
            <a:pPr lvl="2">
              <a:lnSpc>
                <a:spcPct val="120000"/>
              </a:lnSpc>
              <a:spcBef>
                <a:spcPts val="0"/>
              </a:spcBef>
            </a:pPr>
            <a:r>
              <a:rPr lang="ro-RO" dirty="0">
                <a:solidFill>
                  <a:srgbClr val="7030A0"/>
                </a:solidFill>
              </a:rPr>
              <a:t>Valoarea corespunzătoare cheltuielilor cu subvenții, ajutore, premii reprezintă maximum 10% din valoarea totală a grantului.</a:t>
            </a:r>
            <a:endParaRPr lang="en-US" dirty="0">
              <a:solidFill>
                <a:srgbClr val="7030A0"/>
              </a:solidFill>
            </a:endParaRPr>
          </a:p>
        </p:txBody>
      </p:sp>
      <p:pic>
        <p:nvPicPr>
          <p:cNvPr id="4" name="Imagine 5"/>
          <p:cNvPicPr/>
          <p:nvPr/>
        </p:nvPicPr>
        <p:blipFill>
          <a:blip r:embed="rId2"/>
          <a:srcRect/>
          <a:stretch>
            <a:fillRect/>
          </a:stretch>
        </p:blipFill>
        <p:spPr>
          <a:xfrm>
            <a:off x="1587212" y="0"/>
            <a:ext cx="6557010" cy="762000"/>
          </a:xfrm>
          <a:prstGeom prst="rect">
            <a:avLst/>
          </a:prstGeom>
          <a:ln/>
        </p:spPr>
      </p:pic>
      <p:sp>
        <p:nvSpPr>
          <p:cNvPr id="5" name="Text Box 2"/>
          <p:cNvSpPr txBox="1">
            <a:spLocks noChangeArrowheads="1"/>
          </p:cNvSpPr>
          <p:nvPr/>
        </p:nvSpPr>
        <p:spPr bwMode="auto">
          <a:xfrm>
            <a:off x="8859981" y="313661"/>
            <a:ext cx="3078480" cy="49278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lnSpc>
                <a:spcPct val="107000"/>
              </a:lnSpc>
              <a:spcBef>
                <a:spcPts val="0"/>
              </a:spcBef>
              <a:spcAft>
                <a:spcPts val="0"/>
              </a:spcAft>
            </a:pP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Direcția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Generală</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pentru</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Implementarea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Proiectului</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România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Educată</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a:t>
            </a:r>
            <a:endParaRPr lang="en-US" sz="11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509801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774" y="907227"/>
            <a:ext cx="8596668" cy="501041"/>
          </a:xfrm>
        </p:spPr>
        <p:txBody>
          <a:bodyPr>
            <a:normAutofit fontScale="90000"/>
          </a:bodyPr>
          <a:lstStyle/>
          <a:p>
            <a:pPr algn="ctr"/>
            <a:r>
              <a:rPr lang="ro-RO" dirty="0"/>
              <a:t>EVALUAREA ȘI SELECȚIA PROIECTELOR</a:t>
            </a:r>
            <a:endParaRPr lang="en-US" sz="2000" b="1" dirty="0"/>
          </a:p>
        </p:txBody>
      </p:sp>
      <p:sp>
        <p:nvSpPr>
          <p:cNvPr id="3" name="Content Placeholder 2"/>
          <p:cNvSpPr>
            <a:spLocks noGrp="1"/>
          </p:cNvSpPr>
          <p:nvPr>
            <p:ph sz="half" idx="1"/>
          </p:nvPr>
        </p:nvSpPr>
        <p:spPr>
          <a:xfrm>
            <a:off x="2698353" y="1616996"/>
            <a:ext cx="4959378" cy="501041"/>
          </a:xfrm>
        </p:spPr>
        <p:txBody>
          <a:bodyPr>
            <a:normAutofit/>
          </a:bodyPr>
          <a:lstStyle/>
          <a:p>
            <a:pPr marL="0" indent="0" algn="just">
              <a:buNone/>
            </a:pPr>
            <a:r>
              <a:rPr lang="en-US" b="1" dirty="0" err="1" smtClean="0">
                <a:solidFill>
                  <a:schemeClr val="accent1">
                    <a:lumMod val="75000"/>
                  </a:schemeClr>
                </a:solidFill>
              </a:rPr>
              <a:t>Evaluarea</a:t>
            </a:r>
            <a:r>
              <a:rPr lang="en-US" b="1" dirty="0" smtClean="0">
                <a:solidFill>
                  <a:schemeClr val="accent1">
                    <a:lumMod val="75000"/>
                  </a:schemeClr>
                </a:solidFill>
              </a:rPr>
              <a:t> </a:t>
            </a:r>
            <a:r>
              <a:rPr lang="en-US" b="1" dirty="0" err="1">
                <a:solidFill>
                  <a:schemeClr val="accent1">
                    <a:lumMod val="75000"/>
                  </a:schemeClr>
                </a:solidFill>
              </a:rPr>
              <a:t>calitativă</a:t>
            </a:r>
            <a:r>
              <a:rPr lang="en-US" b="1" dirty="0">
                <a:solidFill>
                  <a:schemeClr val="accent1">
                    <a:lumMod val="75000"/>
                  </a:schemeClr>
                </a:solidFill>
              </a:rPr>
              <a:t> a </a:t>
            </a:r>
            <a:r>
              <a:rPr lang="en-US" b="1" dirty="0" err="1">
                <a:solidFill>
                  <a:schemeClr val="accent1">
                    <a:lumMod val="75000"/>
                  </a:schemeClr>
                </a:solidFill>
              </a:rPr>
              <a:t>cererilor</a:t>
            </a:r>
            <a:r>
              <a:rPr lang="en-US" b="1" dirty="0">
                <a:solidFill>
                  <a:schemeClr val="accent1">
                    <a:lumMod val="75000"/>
                  </a:schemeClr>
                </a:solidFill>
              </a:rPr>
              <a:t> de </a:t>
            </a:r>
            <a:r>
              <a:rPr lang="en-US" b="1" dirty="0" err="1">
                <a:solidFill>
                  <a:schemeClr val="accent1">
                    <a:lumMod val="75000"/>
                  </a:schemeClr>
                </a:solidFill>
              </a:rPr>
              <a:t>finanțare</a:t>
            </a:r>
            <a:endParaRPr lang="en-US" b="1" dirty="0">
              <a:solidFill>
                <a:schemeClr val="accent1">
                  <a:lumMod val="75000"/>
                </a:schemeClr>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2138036100"/>
              </p:ext>
            </p:extLst>
          </p:nvPr>
        </p:nvGraphicFramePr>
        <p:xfrm>
          <a:off x="677334" y="2252749"/>
          <a:ext cx="9971271" cy="4186620"/>
        </p:xfrm>
        <a:graphic>
          <a:graphicData uri="http://schemas.openxmlformats.org/drawingml/2006/table">
            <a:tbl>
              <a:tblPr bandRow="1">
                <a:tableStyleId>{5C22544A-7EE6-4342-B048-85BDC9FD1C3A}</a:tableStyleId>
              </a:tblPr>
              <a:tblGrid>
                <a:gridCol w="952492">
                  <a:extLst>
                    <a:ext uri="{9D8B030D-6E8A-4147-A177-3AD203B41FA5}">
                      <a16:colId xmlns:a16="http://schemas.microsoft.com/office/drawing/2014/main" val="2828660026"/>
                    </a:ext>
                  </a:extLst>
                </a:gridCol>
                <a:gridCol w="7788639">
                  <a:extLst>
                    <a:ext uri="{9D8B030D-6E8A-4147-A177-3AD203B41FA5}">
                      <a16:colId xmlns:a16="http://schemas.microsoft.com/office/drawing/2014/main" val="4257282358"/>
                    </a:ext>
                  </a:extLst>
                </a:gridCol>
                <a:gridCol w="1230140">
                  <a:extLst>
                    <a:ext uri="{9D8B030D-6E8A-4147-A177-3AD203B41FA5}">
                      <a16:colId xmlns:a16="http://schemas.microsoft.com/office/drawing/2014/main" val="2148200508"/>
                    </a:ext>
                  </a:extLst>
                </a:gridCol>
              </a:tblGrid>
              <a:tr h="504217">
                <a:tc>
                  <a:txBody>
                    <a:bodyPr/>
                    <a:lstStyle/>
                    <a:p>
                      <a:pPr marL="0" marR="0" algn="ctr">
                        <a:spcBef>
                          <a:spcPts val="0"/>
                        </a:spcBef>
                        <a:spcAft>
                          <a:spcPts val="0"/>
                        </a:spcAft>
                      </a:pPr>
                      <a:r>
                        <a:rPr lang="ro-RO" sz="1600">
                          <a:effectLst/>
                        </a:rPr>
                        <a:t>Nr. crt.</a:t>
                      </a:r>
                      <a:endParaRPr lang="en-US" sz="16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ro-RO" sz="1600">
                          <a:effectLst/>
                        </a:rPr>
                        <a:t>Criterii de evaluare</a:t>
                      </a:r>
                      <a:endParaRPr lang="en-US" sz="16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ro-RO" sz="1600">
                          <a:effectLst/>
                        </a:rPr>
                        <a:t>Punctaj maxim</a:t>
                      </a:r>
                      <a:endParaRPr lang="en-US" sz="160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2287615969"/>
                  </a:ext>
                </a:extLst>
              </a:tr>
              <a:tr h="504217">
                <a:tc>
                  <a:txBody>
                    <a:bodyPr/>
                    <a:lstStyle/>
                    <a:p>
                      <a:pPr marL="0" marR="0" algn="ctr">
                        <a:spcBef>
                          <a:spcPts val="0"/>
                        </a:spcBef>
                        <a:spcAft>
                          <a:spcPts val="0"/>
                        </a:spcAft>
                      </a:pPr>
                      <a:r>
                        <a:rPr lang="ro-RO" sz="1600">
                          <a:effectLst/>
                        </a:rPr>
                        <a:t>1</a:t>
                      </a:r>
                      <a:endParaRPr lang="en-US" sz="1600">
                        <a:effectLst/>
                        <a:latin typeface="Calibri" panose="020F0502020204030204" pitchFamily="34" charset="0"/>
                        <a:ea typeface="Calibri" panose="020F0502020204030204" pitchFamily="34" charset="0"/>
                      </a:endParaRPr>
                    </a:p>
                  </a:txBody>
                  <a:tcPr marL="68580" marR="68580" marT="0" marB="0" anchor="ctr"/>
                </a:tc>
                <a:tc>
                  <a:txBody>
                    <a:bodyPr/>
                    <a:lstStyle/>
                    <a:p>
                      <a:pPr marL="71120" marR="91440" algn="just">
                        <a:lnSpc>
                          <a:spcPct val="100000"/>
                        </a:lnSpc>
                        <a:spcBef>
                          <a:spcPts val="0"/>
                        </a:spcBef>
                        <a:spcAft>
                          <a:spcPts val="0"/>
                        </a:spcAft>
                      </a:pPr>
                      <a:r>
                        <a:rPr lang="ro-RO" sz="1400"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Descrierea problemelor cu care se confruntă elevii unității de învățământ: problemele grupului țintă vizat prin proiect sunt identificate;</a:t>
                      </a:r>
                      <a:endParaRPr lang="en-US" sz="1400" dirty="0">
                        <a:effectLst/>
                        <a:latin typeface="Arial" panose="020B0604020202020204" pitchFamily="34" charset="0"/>
                        <a:ea typeface="Microsoft Sans Serif" panose="020B0604020202020204" pitchFamily="34" charset="0"/>
                        <a:cs typeface="Arial" panose="020B0604020202020204" pitchFamily="34" charset="0"/>
                      </a:endParaRPr>
                    </a:p>
                  </a:txBody>
                  <a:tcPr marL="0" marR="0" marT="0" marB="0"/>
                </a:tc>
                <a:tc>
                  <a:txBody>
                    <a:bodyPr/>
                    <a:lstStyle/>
                    <a:p>
                      <a:pPr marL="5715" algn="ctr">
                        <a:lnSpc>
                          <a:spcPct val="100000"/>
                        </a:lnSpc>
                        <a:spcBef>
                          <a:spcPts val="0"/>
                        </a:spcBef>
                        <a:spcAft>
                          <a:spcPts val="0"/>
                        </a:spcAft>
                      </a:pPr>
                      <a:r>
                        <a:rPr lang="ro-RO" sz="140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2</a:t>
                      </a:r>
                      <a:endParaRPr lang="en-US" sz="1400">
                        <a:effectLst/>
                        <a:latin typeface="Arial" panose="020B0604020202020204" pitchFamily="34" charset="0"/>
                        <a:ea typeface="Microsoft Sans Serif" panose="020B0604020202020204" pitchFamily="34" charset="0"/>
                        <a:cs typeface="Arial" panose="020B0604020202020204" pitchFamily="34" charset="0"/>
                      </a:endParaRPr>
                    </a:p>
                  </a:txBody>
                  <a:tcPr marL="0" marR="0" marT="0" marB="0"/>
                </a:tc>
                <a:extLst>
                  <a:ext uri="{0D108BD9-81ED-4DB2-BD59-A6C34878D82A}">
                    <a16:rowId xmlns:a16="http://schemas.microsoft.com/office/drawing/2014/main" val="2445388513"/>
                  </a:ext>
                </a:extLst>
              </a:tr>
              <a:tr h="1917646">
                <a:tc>
                  <a:txBody>
                    <a:bodyPr/>
                    <a:lstStyle/>
                    <a:p>
                      <a:pPr marL="0" marR="0" algn="ctr">
                        <a:spcBef>
                          <a:spcPts val="0"/>
                        </a:spcBef>
                        <a:spcAft>
                          <a:spcPts val="0"/>
                        </a:spcAft>
                      </a:pPr>
                      <a:r>
                        <a:rPr lang="ro-RO" sz="1600">
                          <a:effectLst/>
                        </a:rPr>
                        <a:t>2</a:t>
                      </a:r>
                      <a:endParaRPr lang="en-US" sz="1600">
                        <a:effectLst/>
                        <a:latin typeface="Calibri" panose="020F0502020204030204" pitchFamily="34" charset="0"/>
                        <a:ea typeface="Calibri" panose="020F0502020204030204" pitchFamily="34" charset="0"/>
                      </a:endParaRPr>
                    </a:p>
                  </a:txBody>
                  <a:tcPr marL="68580" marR="68580" marT="0" marB="0" anchor="ctr"/>
                </a:tc>
                <a:tc>
                  <a:txBody>
                    <a:bodyPr/>
                    <a:lstStyle/>
                    <a:p>
                      <a:pPr marL="71120" marR="91440" algn="just">
                        <a:lnSpc>
                          <a:spcPct val="100000"/>
                        </a:lnSpc>
                        <a:spcBef>
                          <a:spcPts val="0"/>
                        </a:spcBef>
                        <a:spcAft>
                          <a:spcPts val="0"/>
                        </a:spcAft>
                      </a:pPr>
                      <a:r>
                        <a:rPr lang="ro-RO" sz="1400"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Descrierea</a:t>
                      </a:r>
                      <a:r>
                        <a:rPr lang="ro-RO" sz="1400" spc="60"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ro-RO" sz="1400"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operațională</a:t>
                      </a:r>
                      <a:r>
                        <a:rPr lang="ro-RO" sz="1400" spc="70"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ro-RO" sz="1400"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a</a:t>
                      </a:r>
                      <a:r>
                        <a:rPr lang="ro-RO" sz="1400" spc="60"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ro-RO" sz="1400"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proiectului</a:t>
                      </a:r>
                      <a:endParaRPr lang="en-US" sz="1400" dirty="0">
                        <a:effectLst/>
                        <a:latin typeface="Arial" panose="020B0604020202020204" pitchFamily="34" charset="0"/>
                        <a:ea typeface="Microsoft Sans Serif" panose="020B0604020202020204" pitchFamily="34" charset="0"/>
                        <a:cs typeface="Arial" panose="020B0604020202020204" pitchFamily="34" charset="0"/>
                      </a:endParaRPr>
                    </a:p>
                    <a:p>
                      <a:pPr marL="342900" marR="91440" lvl="0" indent="-342900" algn="just">
                        <a:lnSpc>
                          <a:spcPct val="100000"/>
                        </a:lnSpc>
                        <a:spcBef>
                          <a:spcPts val="0"/>
                        </a:spcBef>
                        <a:spcAft>
                          <a:spcPts val="0"/>
                        </a:spcAft>
                        <a:buClr>
                          <a:srgbClr val="001F5F"/>
                        </a:buClr>
                        <a:buSzPts val="1100"/>
                        <a:buFont typeface="Calibri" panose="020F0502020204030204" pitchFamily="34" charset="0"/>
                        <a:buChar char="●"/>
                        <a:tabLst>
                          <a:tab pos="528320" algn="l"/>
                          <a:tab pos="528955" algn="l"/>
                        </a:tabLst>
                      </a:pPr>
                      <a:r>
                        <a:rPr lang="ro-RO" sz="1400" dirty="0">
                          <a:solidFill>
                            <a:srgbClr val="002060"/>
                          </a:solidFill>
                          <a:effectLst/>
                          <a:latin typeface="Arial" panose="020B0604020202020204" pitchFamily="34" charset="0"/>
                          <a:ea typeface="Calibri" panose="020F0502020204030204" pitchFamily="34" charset="0"/>
                          <a:cs typeface="Arial" panose="020B0604020202020204" pitchFamily="34" charset="0"/>
                        </a:rPr>
                        <a:t>este</a:t>
                      </a:r>
                      <a:r>
                        <a:rPr lang="ro-RO" sz="1400" spc="4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dirty="0">
                          <a:solidFill>
                            <a:srgbClr val="002060"/>
                          </a:solidFill>
                          <a:effectLst/>
                          <a:latin typeface="Arial" panose="020B0604020202020204" pitchFamily="34" charset="0"/>
                          <a:ea typeface="Calibri" panose="020F0502020204030204" pitchFamily="34" charset="0"/>
                          <a:cs typeface="Arial" panose="020B0604020202020204" pitchFamily="34" charset="0"/>
                        </a:rPr>
                        <a:t>descris</a:t>
                      </a:r>
                      <a:r>
                        <a:rPr lang="ro-RO" sz="1400" spc="5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dirty="0">
                          <a:solidFill>
                            <a:srgbClr val="002060"/>
                          </a:solidFill>
                          <a:effectLst/>
                          <a:latin typeface="Arial" panose="020B0604020202020204" pitchFamily="34" charset="0"/>
                          <a:ea typeface="Calibri" panose="020F0502020204030204" pitchFamily="34" charset="0"/>
                          <a:cs typeface="Arial" panose="020B0604020202020204" pitchFamily="34" charset="0"/>
                        </a:rPr>
                        <a:t>grupul</a:t>
                      </a:r>
                      <a:r>
                        <a:rPr lang="ro-RO" sz="1400" spc="5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dirty="0">
                          <a:solidFill>
                            <a:srgbClr val="002060"/>
                          </a:solidFill>
                          <a:effectLst/>
                          <a:latin typeface="Arial" panose="020B0604020202020204" pitchFamily="34" charset="0"/>
                          <a:ea typeface="Calibri" panose="020F0502020204030204" pitchFamily="34" charset="0"/>
                          <a:cs typeface="Arial" panose="020B0604020202020204" pitchFamily="34" charset="0"/>
                        </a:rPr>
                        <a:t>țintă;</a:t>
                      </a:r>
                      <a:endParaRPr lang="en-US" sz="1400" dirty="0">
                        <a:effectLst/>
                        <a:latin typeface="Arial" panose="020B0604020202020204" pitchFamily="34" charset="0"/>
                        <a:ea typeface="Calibri" panose="020F0502020204030204" pitchFamily="34" charset="0"/>
                        <a:cs typeface="Arial" panose="020B0604020202020204" pitchFamily="34" charset="0"/>
                      </a:endParaRPr>
                    </a:p>
                    <a:p>
                      <a:pPr marL="342900" marR="91440" lvl="0" indent="-342900" algn="just">
                        <a:lnSpc>
                          <a:spcPct val="100000"/>
                        </a:lnSpc>
                        <a:spcBef>
                          <a:spcPts val="0"/>
                        </a:spcBef>
                        <a:spcAft>
                          <a:spcPts val="0"/>
                        </a:spcAft>
                        <a:buClr>
                          <a:srgbClr val="001F5F"/>
                        </a:buClr>
                        <a:buSzPts val="1100"/>
                        <a:buFont typeface="Calibri" panose="020F0502020204030204" pitchFamily="34" charset="0"/>
                        <a:buChar char="●"/>
                        <a:tabLst>
                          <a:tab pos="528320" algn="l"/>
                          <a:tab pos="528955" algn="l"/>
                        </a:tabLst>
                      </a:pPr>
                      <a:r>
                        <a:rPr lang="ro-RO" sz="1400" dirty="0">
                          <a:solidFill>
                            <a:srgbClr val="002060"/>
                          </a:solidFill>
                          <a:effectLst/>
                          <a:latin typeface="Arial" panose="020B0604020202020204" pitchFamily="34" charset="0"/>
                          <a:ea typeface="Calibri" panose="020F0502020204030204" pitchFamily="34" charset="0"/>
                          <a:cs typeface="Arial" panose="020B0604020202020204" pitchFamily="34" charset="0"/>
                        </a:rPr>
                        <a:t>sunt</a:t>
                      </a:r>
                      <a:r>
                        <a:rPr lang="ro-RO" sz="1400" spc="95"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dirty="0">
                          <a:solidFill>
                            <a:srgbClr val="002060"/>
                          </a:solidFill>
                          <a:effectLst/>
                          <a:latin typeface="Arial" panose="020B0604020202020204" pitchFamily="34" charset="0"/>
                          <a:ea typeface="Calibri" panose="020F0502020204030204" pitchFamily="34" charset="0"/>
                          <a:cs typeface="Arial" panose="020B0604020202020204" pitchFamily="34" charset="0"/>
                        </a:rPr>
                        <a:t>descrise</a:t>
                      </a:r>
                      <a:r>
                        <a:rPr lang="ro-RO" sz="1400" spc="95"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dirty="0">
                          <a:solidFill>
                            <a:srgbClr val="002060"/>
                          </a:solidFill>
                          <a:effectLst/>
                          <a:latin typeface="Arial" panose="020B0604020202020204" pitchFamily="34" charset="0"/>
                          <a:ea typeface="Calibri" panose="020F0502020204030204" pitchFamily="34" charset="0"/>
                          <a:cs typeface="Arial" panose="020B0604020202020204" pitchFamily="34" charset="0"/>
                        </a:rPr>
                        <a:t>activitățile</a:t>
                      </a:r>
                      <a:r>
                        <a:rPr lang="ro-RO" sz="1400" spc="1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dirty="0">
                          <a:solidFill>
                            <a:srgbClr val="002060"/>
                          </a:solidFill>
                          <a:effectLst/>
                          <a:latin typeface="Arial" panose="020B0604020202020204" pitchFamily="34" charset="0"/>
                          <a:ea typeface="Calibri" panose="020F0502020204030204" pitchFamily="34" charset="0"/>
                          <a:cs typeface="Arial" panose="020B0604020202020204" pitchFamily="34" charset="0"/>
                        </a:rPr>
                        <a:t>proiectului</a:t>
                      </a:r>
                      <a:r>
                        <a:rPr lang="ro-RO" sz="1400" spc="95"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dirty="0">
                          <a:solidFill>
                            <a:srgbClr val="002060"/>
                          </a:solidFill>
                          <a:effectLst/>
                          <a:latin typeface="Arial" panose="020B0604020202020204" pitchFamily="34" charset="0"/>
                          <a:ea typeface="Calibri" panose="020F0502020204030204" pitchFamily="34" charset="0"/>
                          <a:cs typeface="Arial" panose="020B0604020202020204" pitchFamily="34" charset="0"/>
                        </a:rPr>
                        <a:t>raportat</a:t>
                      </a:r>
                      <a:r>
                        <a:rPr lang="ro-RO" sz="1400" spc="9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dirty="0">
                          <a:solidFill>
                            <a:srgbClr val="002060"/>
                          </a:solidFill>
                          <a:effectLst/>
                          <a:latin typeface="Arial" panose="020B0604020202020204" pitchFamily="34" charset="0"/>
                          <a:ea typeface="Calibri" panose="020F0502020204030204" pitchFamily="34" charset="0"/>
                          <a:cs typeface="Arial" panose="020B0604020202020204" pitchFamily="34" charset="0"/>
                        </a:rPr>
                        <a:t>la</a:t>
                      </a:r>
                      <a:r>
                        <a:rPr lang="ro-RO" sz="1400" spc="95"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dirty="0">
                          <a:solidFill>
                            <a:srgbClr val="002060"/>
                          </a:solidFill>
                          <a:effectLst/>
                          <a:latin typeface="Arial" panose="020B0604020202020204" pitchFamily="34" charset="0"/>
                          <a:ea typeface="Calibri" panose="020F0502020204030204" pitchFamily="34" charset="0"/>
                          <a:cs typeface="Arial" panose="020B0604020202020204" pitchFamily="34" charset="0"/>
                        </a:rPr>
                        <a:t>obiective</a:t>
                      </a:r>
                      <a:r>
                        <a:rPr lang="ro-RO" sz="1400" spc="1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dirty="0">
                          <a:solidFill>
                            <a:srgbClr val="002060"/>
                          </a:solidFill>
                          <a:effectLst/>
                          <a:latin typeface="Arial" panose="020B0604020202020204" pitchFamily="34" charset="0"/>
                          <a:ea typeface="Calibri" panose="020F0502020204030204" pitchFamily="34" charset="0"/>
                          <a:cs typeface="Arial" panose="020B0604020202020204" pitchFamily="34" charset="0"/>
                        </a:rPr>
                        <a:t>și</a:t>
                      </a:r>
                      <a:r>
                        <a:rPr lang="ro-RO" sz="1400" spc="1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dirty="0">
                          <a:solidFill>
                            <a:srgbClr val="002060"/>
                          </a:solidFill>
                          <a:effectLst/>
                          <a:latin typeface="Arial" panose="020B0604020202020204" pitchFamily="34" charset="0"/>
                          <a:ea typeface="Calibri" panose="020F0502020204030204" pitchFamily="34" charset="0"/>
                          <a:cs typeface="Arial" panose="020B0604020202020204" pitchFamily="34" charset="0"/>
                        </a:rPr>
                        <a:t>nevoile</a:t>
                      </a:r>
                      <a:r>
                        <a:rPr lang="ro-RO" sz="1400" spc="1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dirty="0">
                          <a:solidFill>
                            <a:srgbClr val="002060"/>
                          </a:solidFill>
                          <a:effectLst/>
                          <a:latin typeface="Arial" panose="020B0604020202020204" pitchFamily="34" charset="0"/>
                          <a:ea typeface="Calibri" panose="020F0502020204030204" pitchFamily="34" charset="0"/>
                          <a:cs typeface="Arial" panose="020B0604020202020204" pitchFamily="34" charset="0"/>
                        </a:rPr>
                        <a:t>grupului</a:t>
                      </a:r>
                      <a:r>
                        <a:rPr lang="ro-RO" sz="1400" spc="1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dirty="0">
                          <a:solidFill>
                            <a:srgbClr val="002060"/>
                          </a:solidFill>
                          <a:effectLst/>
                          <a:latin typeface="Arial" panose="020B0604020202020204" pitchFamily="34" charset="0"/>
                          <a:ea typeface="Calibri" panose="020F0502020204030204" pitchFamily="34" charset="0"/>
                          <a:cs typeface="Arial" panose="020B0604020202020204" pitchFamily="34" charset="0"/>
                        </a:rPr>
                        <a:t>țintă;</a:t>
                      </a:r>
                      <a:r>
                        <a:rPr lang="ro-RO" sz="1400" spc="1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dirty="0">
                          <a:solidFill>
                            <a:srgbClr val="002060"/>
                          </a:solidFill>
                          <a:effectLst/>
                          <a:latin typeface="Arial" panose="020B0604020202020204" pitchFamily="34" charset="0"/>
                          <a:ea typeface="Calibri" panose="020F0502020204030204" pitchFamily="34" charset="0"/>
                          <a:cs typeface="Arial" panose="020B0604020202020204" pitchFamily="34" charset="0"/>
                        </a:rPr>
                        <a:t>există</a:t>
                      </a:r>
                      <a:r>
                        <a:rPr lang="ro-RO" sz="1400" spc="95"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dirty="0">
                          <a:solidFill>
                            <a:srgbClr val="002060"/>
                          </a:solidFill>
                          <a:effectLst/>
                          <a:latin typeface="Arial" panose="020B0604020202020204" pitchFamily="34" charset="0"/>
                          <a:ea typeface="Calibri" panose="020F0502020204030204" pitchFamily="34" charset="0"/>
                          <a:cs typeface="Arial" panose="020B0604020202020204" pitchFamily="34" charset="0"/>
                        </a:rPr>
                        <a:t>o</a:t>
                      </a:r>
                      <a:r>
                        <a:rPr lang="ro-RO" sz="1400" spc="5"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dirty="0">
                          <a:solidFill>
                            <a:srgbClr val="002060"/>
                          </a:solidFill>
                          <a:effectLst/>
                          <a:latin typeface="Arial" panose="020B0604020202020204" pitchFamily="34" charset="0"/>
                          <a:ea typeface="Calibri" panose="020F0502020204030204" pitchFamily="34" charset="0"/>
                          <a:cs typeface="Arial" panose="020B0604020202020204" pitchFamily="34" charset="0"/>
                        </a:rPr>
                        <a:t>succesiune</a:t>
                      </a:r>
                      <a:r>
                        <a:rPr lang="ro-RO" sz="1400" spc="-2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dirty="0">
                          <a:solidFill>
                            <a:srgbClr val="002060"/>
                          </a:solidFill>
                          <a:effectLst/>
                          <a:latin typeface="Arial" panose="020B0604020202020204" pitchFamily="34" charset="0"/>
                          <a:ea typeface="Calibri" panose="020F0502020204030204" pitchFamily="34" charset="0"/>
                          <a:cs typeface="Arial" panose="020B0604020202020204" pitchFamily="34" charset="0"/>
                        </a:rPr>
                        <a:t>logică</a:t>
                      </a:r>
                      <a:r>
                        <a:rPr lang="ro-RO" sz="1400" spc="-2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dirty="0">
                          <a:solidFill>
                            <a:srgbClr val="002060"/>
                          </a:solidFill>
                          <a:effectLst/>
                          <a:latin typeface="Arial" panose="020B0604020202020204" pitchFamily="34" charset="0"/>
                          <a:ea typeface="Calibri" panose="020F0502020204030204" pitchFamily="34" charset="0"/>
                          <a:cs typeface="Arial" panose="020B0604020202020204" pitchFamily="34" charset="0"/>
                        </a:rPr>
                        <a:t>a</a:t>
                      </a:r>
                      <a:r>
                        <a:rPr lang="ro-RO" sz="1400" spc="-2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dirty="0">
                          <a:solidFill>
                            <a:srgbClr val="002060"/>
                          </a:solidFill>
                          <a:effectLst/>
                          <a:latin typeface="Arial" panose="020B0604020202020204" pitchFamily="34" charset="0"/>
                          <a:ea typeface="Calibri" panose="020F0502020204030204" pitchFamily="34" charset="0"/>
                          <a:cs typeface="Arial" panose="020B0604020202020204" pitchFamily="34" charset="0"/>
                        </a:rPr>
                        <a:t>acestora</a:t>
                      </a:r>
                      <a:r>
                        <a:rPr lang="ro-RO" sz="1400" spc="-2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dirty="0">
                          <a:solidFill>
                            <a:srgbClr val="002060"/>
                          </a:solidFill>
                          <a:effectLst/>
                          <a:latin typeface="Arial" panose="020B0604020202020204" pitchFamily="34" charset="0"/>
                          <a:ea typeface="Calibri" panose="020F0502020204030204" pitchFamily="34" charset="0"/>
                          <a:cs typeface="Arial" panose="020B0604020202020204" pitchFamily="34" charset="0"/>
                        </a:rPr>
                        <a:t>în</a:t>
                      </a:r>
                      <a:r>
                        <a:rPr lang="ro-RO" sz="1400" spc="-2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dirty="0">
                          <a:solidFill>
                            <a:srgbClr val="002060"/>
                          </a:solidFill>
                          <a:effectLst/>
                          <a:latin typeface="Arial" panose="020B0604020202020204" pitchFamily="34" charset="0"/>
                          <a:ea typeface="Calibri" panose="020F0502020204030204" pitchFamily="34" charset="0"/>
                          <a:cs typeface="Arial" panose="020B0604020202020204" pitchFamily="34" charset="0"/>
                        </a:rPr>
                        <a:t>calendarul</a:t>
                      </a:r>
                      <a:r>
                        <a:rPr lang="ro-RO" sz="1400" spc="-25"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dirty="0">
                          <a:solidFill>
                            <a:srgbClr val="002060"/>
                          </a:solidFill>
                          <a:effectLst/>
                          <a:latin typeface="Arial" panose="020B0604020202020204" pitchFamily="34" charset="0"/>
                          <a:ea typeface="Calibri" panose="020F0502020204030204" pitchFamily="34" charset="0"/>
                          <a:cs typeface="Arial" panose="020B0604020202020204" pitchFamily="34" charset="0"/>
                        </a:rPr>
                        <a:t>de</a:t>
                      </a:r>
                      <a:r>
                        <a:rPr lang="ro-RO" sz="1400" spc="-15"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dirty="0">
                          <a:solidFill>
                            <a:srgbClr val="002060"/>
                          </a:solidFill>
                          <a:effectLst/>
                          <a:latin typeface="Arial" panose="020B0604020202020204" pitchFamily="34" charset="0"/>
                          <a:ea typeface="Calibri" panose="020F0502020204030204" pitchFamily="34" charset="0"/>
                          <a:cs typeface="Arial" panose="020B0604020202020204" pitchFamily="34" charset="0"/>
                        </a:rPr>
                        <a:t>implementare;</a:t>
                      </a:r>
                      <a:endParaRPr lang="en-US" sz="1400" dirty="0">
                        <a:effectLst/>
                        <a:latin typeface="Arial" panose="020B0604020202020204" pitchFamily="34" charset="0"/>
                        <a:ea typeface="Calibri" panose="020F0502020204030204" pitchFamily="34" charset="0"/>
                        <a:cs typeface="Arial" panose="020B0604020202020204" pitchFamily="34" charset="0"/>
                      </a:endParaRPr>
                    </a:p>
                    <a:p>
                      <a:pPr marL="342900" marR="91440" lvl="0" indent="-342900" algn="just">
                        <a:lnSpc>
                          <a:spcPct val="100000"/>
                        </a:lnSpc>
                        <a:spcBef>
                          <a:spcPts val="0"/>
                        </a:spcBef>
                        <a:spcAft>
                          <a:spcPts val="0"/>
                        </a:spcAft>
                        <a:buClr>
                          <a:srgbClr val="001F5F"/>
                        </a:buClr>
                        <a:buSzPts val="1100"/>
                        <a:buFont typeface="Calibri" panose="020F0502020204030204" pitchFamily="34" charset="0"/>
                        <a:buChar char="●"/>
                        <a:tabLst>
                          <a:tab pos="528320" algn="l"/>
                          <a:tab pos="528955" algn="l"/>
                        </a:tabLst>
                      </a:pPr>
                      <a:r>
                        <a:rPr lang="ro-RO" sz="1400" dirty="0">
                          <a:solidFill>
                            <a:srgbClr val="002060"/>
                          </a:solidFill>
                          <a:effectLst/>
                          <a:latin typeface="Arial" panose="020B0604020202020204" pitchFamily="34" charset="0"/>
                          <a:ea typeface="Calibri" panose="020F0502020204030204" pitchFamily="34" charset="0"/>
                          <a:cs typeface="Arial" panose="020B0604020202020204" pitchFamily="34" charset="0"/>
                        </a:rPr>
                        <a:t>rezultatele</a:t>
                      </a:r>
                      <a:r>
                        <a:rPr lang="ro-RO" sz="1400" spc="7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dirty="0">
                          <a:solidFill>
                            <a:srgbClr val="002060"/>
                          </a:solidFill>
                          <a:effectLst/>
                          <a:latin typeface="Arial" panose="020B0604020202020204" pitchFamily="34" charset="0"/>
                          <a:ea typeface="Calibri" panose="020F0502020204030204" pitchFamily="34" charset="0"/>
                          <a:cs typeface="Arial" panose="020B0604020202020204" pitchFamily="34" charset="0"/>
                        </a:rPr>
                        <a:t>preconizate</a:t>
                      </a:r>
                      <a:r>
                        <a:rPr lang="ro-RO" sz="1400" spc="7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dirty="0">
                          <a:solidFill>
                            <a:srgbClr val="002060"/>
                          </a:solidFill>
                          <a:effectLst/>
                          <a:latin typeface="Arial" panose="020B0604020202020204" pitchFamily="34" charset="0"/>
                          <a:ea typeface="Calibri" panose="020F0502020204030204" pitchFamily="34" charset="0"/>
                          <a:cs typeface="Arial" panose="020B0604020202020204" pitchFamily="34" charset="0"/>
                        </a:rPr>
                        <a:t>sunt</a:t>
                      </a:r>
                      <a:r>
                        <a:rPr lang="ro-RO" sz="1400" spc="7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dirty="0">
                          <a:solidFill>
                            <a:srgbClr val="002060"/>
                          </a:solidFill>
                          <a:effectLst/>
                          <a:latin typeface="Arial" panose="020B0604020202020204" pitchFamily="34" charset="0"/>
                          <a:ea typeface="Calibri" panose="020F0502020204030204" pitchFamily="34" charset="0"/>
                          <a:cs typeface="Arial" panose="020B0604020202020204" pitchFamily="34" charset="0"/>
                        </a:rPr>
                        <a:t>descrise</a:t>
                      </a:r>
                      <a:r>
                        <a:rPr lang="ro-RO" sz="1400" spc="7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dirty="0">
                          <a:solidFill>
                            <a:srgbClr val="002060"/>
                          </a:solidFill>
                          <a:effectLst/>
                          <a:latin typeface="Arial" panose="020B0604020202020204" pitchFamily="34" charset="0"/>
                          <a:ea typeface="Calibri" panose="020F0502020204030204" pitchFamily="34" charset="0"/>
                          <a:cs typeface="Arial" panose="020B0604020202020204" pitchFamily="34" charset="0"/>
                        </a:rPr>
                        <a:t>clar</a:t>
                      </a:r>
                      <a:r>
                        <a:rPr lang="ro-RO" sz="1400" spc="6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dirty="0">
                          <a:solidFill>
                            <a:srgbClr val="002060"/>
                          </a:solidFill>
                          <a:effectLst/>
                          <a:latin typeface="Arial" panose="020B0604020202020204" pitchFamily="34" charset="0"/>
                          <a:ea typeface="Calibri" panose="020F0502020204030204" pitchFamily="34" charset="0"/>
                          <a:cs typeface="Arial" panose="020B0604020202020204" pitchFamily="34" charset="0"/>
                        </a:rPr>
                        <a:t>și</a:t>
                      </a:r>
                      <a:r>
                        <a:rPr lang="ro-RO" sz="1400" spc="75"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dirty="0">
                          <a:solidFill>
                            <a:srgbClr val="002060"/>
                          </a:solidFill>
                          <a:effectLst/>
                          <a:latin typeface="Arial" panose="020B0604020202020204" pitchFamily="34" charset="0"/>
                          <a:ea typeface="Calibri" panose="020F0502020204030204" pitchFamily="34" charset="0"/>
                          <a:cs typeface="Arial" panose="020B0604020202020204" pitchFamily="34" charset="0"/>
                        </a:rPr>
                        <a:t>sunt</a:t>
                      </a:r>
                      <a:r>
                        <a:rPr lang="ro-RO" sz="1400" spc="7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dirty="0">
                          <a:solidFill>
                            <a:srgbClr val="002060"/>
                          </a:solidFill>
                          <a:effectLst/>
                          <a:latin typeface="Arial" panose="020B0604020202020204" pitchFamily="34" charset="0"/>
                          <a:ea typeface="Calibri" panose="020F0502020204030204" pitchFamily="34" charset="0"/>
                          <a:cs typeface="Arial" panose="020B0604020202020204" pitchFamily="34" charset="0"/>
                        </a:rPr>
                        <a:t>definite</a:t>
                      </a:r>
                      <a:r>
                        <a:rPr lang="ro-RO" sz="1400" spc="7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dirty="0">
                          <a:solidFill>
                            <a:srgbClr val="002060"/>
                          </a:solidFill>
                          <a:effectLst/>
                          <a:latin typeface="Arial" panose="020B0604020202020204" pitchFamily="34" charset="0"/>
                          <a:ea typeface="Calibri" panose="020F0502020204030204" pitchFamily="34" charset="0"/>
                          <a:cs typeface="Arial" panose="020B0604020202020204" pitchFamily="34" charset="0"/>
                        </a:rPr>
                        <a:t>valorile</a:t>
                      </a:r>
                      <a:r>
                        <a:rPr lang="ro-RO" sz="1400" spc="7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dirty="0">
                          <a:solidFill>
                            <a:srgbClr val="002060"/>
                          </a:solidFill>
                          <a:effectLst/>
                          <a:latin typeface="Arial" panose="020B0604020202020204" pitchFamily="34" charset="0"/>
                          <a:ea typeface="Calibri" panose="020F0502020204030204" pitchFamily="34" charset="0"/>
                          <a:cs typeface="Arial" panose="020B0604020202020204" pitchFamily="34" charset="0"/>
                        </a:rPr>
                        <a:t>estimate</a:t>
                      </a:r>
                      <a:r>
                        <a:rPr lang="ro-RO" sz="1400" spc="7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dirty="0">
                          <a:solidFill>
                            <a:srgbClr val="002060"/>
                          </a:solidFill>
                          <a:effectLst/>
                          <a:latin typeface="Arial" panose="020B0604020202020204" pitchFamily="34" charset="0"/>
                          <a:ea typeface="Calibri" panose="020F0502020204030204" pitchFamily="34" charset="0"/>
                          <a:cs typeface="Arial" panose="020B0604020202020204" pitchFamily="34" charset="0"/>
                        </a:rPr>
                        <a:t>ale</a:t>
                      </a:r>
                      <a:r>
                        <a:rPr lang="ro-RO" sz="1400" spc="7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dirty="0">
                          <a:solidFill>
                            <a:srgbClr val="002060"/>
                          </a:solidFill>
                          <a:effectLst/>
                          <a:latin typeface="Arial" panose="020B0604020202020204" pitchFamily="34" charset="0"/>
                          <a:ea typeface="Calibri" panose="020F0502020204030204" pitchFamily="34" charset="0"/>
                          <a:cs typeface="Arial" panose="020B0604020202020204" pitchFamily="34" charset="0"/>
                        </a:rPr>
                        <a:t>indicatorilor</a:t>
                      </a:r>
                      <a:r>
                        <a:rPr lang="ro-RO" sz="1400" spc="5"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dirty="0">
                          <a:solidFill>
                            <a:srgbClr val="002060"/>
                          </a:solidFill>
                          <a:effectLst/>
                          <a:latin typeface="Arial" panose="020B0604020202020204" pitchFamily="34" charset="0"/>
                          <a:ea typeface="Calibri" panose="020F0502020204030204" pitchFamily="34" charset="0"/>
                          <a:cs typeface="Arial" panose="020B0604020202020204" pitchFamily="34" charset="0"/>
                        </a:rPr>
                        <a:t>obligatorii.</a:t>
                      </a:r>
                      <a:endParaRPr lang="en-US" sz="1400" dirty="0">
                        <a:effectLst/>
                        <a:latin typeface="Arial" panose="020B0604020202020204" pitchFamily="34" charset="0"/>
                        <a:ea typeface="Calibri" panose="020F0502020204030204" pitchFamily="34" charset="0"/>
                        <a:cs typeface="Arial" panose="020B0604020202020204" pitchFamily="34" charset="0"/>
                      </a:endParaRPr>
                    </a:p>
                    <a:p>
                      <a:pPr marL="71120" marR="91440" algn="just">
                        <a:lnSpc>
                          <a:spcPct val="100000"/>
                        </a:lnSpc>
                        <a:spcBef>
                          <a:spcPts val="0"/>
                        </a:spcBef>
                        <a:spcAft>
                          <a:spcPts val="0"/>
                        </a:spcAft>
                      </a:pPr>
                      <a:r>
                        <a:rPr lang="ro-RO" sz="1400" i="1"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Notă:</a:t>
                      </a:r>
                      <a:r>
                        <a:rPr lang="ro-RO" sz="1400" i="1" spc="50"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ro-RO" sz="1400" i="1"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se</a:t>
                      </a:r>
                      <a:r>
                        <a:rPr lang="ro-RO" sz="1400" i="1" spc="50"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ro-RO" sz="1400" i="1"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acordă</a:t>
                      </a:r>
                      <a:r>
                        <a:rPr lang="ro-RO" sz="1400" i="1" spc="35"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ro-RO" sz="1400" i="1"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câte</a:t>
                      </a:r>
                      <a:r>
                        <a:rPr lang="ro-RO" sz="1400" i="1" spc="40"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ro-RO" sz="1400" i="1"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1</a:t>
                      </a:r>
                      <a:r>
                        <a:rPr lang="ro-RO" sz="1400" i="1" spc="55"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ro-RO" sz="1400" i="1"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punct</a:t>
                      </a:r>
                      <a:r>
                        <a:rPr lang="ro-RO" sz="1400" i="1" spc="40"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ro-RO" sz="1400" i="1"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pentru</a:t>
                      </a:r>
                      <a:r>
                        <a:rPr lang="ro-RO" sz="1400" i="1" spc="50"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ro-RO" sz="1400" i="1"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fiecare</a:t>
                      </a:r>
                      <a:r>
                        <a:rPr lang="ro-RO" sz="1400" i="1" spc="35"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ro-RO" sz="1400" i="1"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subcriteriu</a:t>
                      </a:r>
                      <a:r>
                        <a:rPr lang="ro-RO" sz="1400" i="1" spc="55"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ro-RO" sz="1400" i="1"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îndeplinit.</a:t>
                      </a:r>
                      <a:endParaRPr lang="en-US" sz="1400" dirty="0">
                        <a:effectLst/>
                        <a:latin typeface="Arial" panose="020B0604020202020204" pitchFamily="34" charset="0"/>
                        <a:ea typeface="Microsoft Sans Serif" panose="020B0604020202020204" pitchFamily="34" charset="0"/>
                        <a:cs typeface="Arial" panose="020B0604020202020204" pitchFamily="34" charset="0"/>
                      </a:endParaRPr>
                    </a:p>
                  </a:txBody>
                  <a:tcPr marL="0" marR="0" marT="0" marB="0"/>
                </a:tc>
                <a:tc>
                  <a:txBody>
                    <a:bodyPr/>
                    <a:lstStyle/>
                    <a:p>
                      <a:pPr algn="ctr">
                        <a:lnSpc>
                          <a:spcPct val="100000"/>
                        </a:lnSpc>
                        <a:spcBef>
                          <a:spcPts val="0"/>
                        </a:spcBef>
                        <a:spcAft>
                          <a:spcPts val="0"/>
                        </a:spcAft>
                      </a:pPr>
                      <a:r>
                        <a:rPr lang="ro-RO" sz="1400" i="1">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endParaRPr lang="en-US" sz="1400">
                        <a:effectLst/>
                        <a:latin typeface="Arial" panose="020B0604020202020204" pitchFamily="34" charset="0"/>
                        <a:ea typeface="Microsoft Sans Serif" panose="020B0604020202020204" pitchFamily="34" charset="0"/>
                        <a:cs typeface="Arial" panose="020B0604020202020204" pitchFamily="34" charset="0"/>
                      </a:endParaRPr>
                    </a:p>
                    <a:p>
                      <a:pPr algn="ctr">
                        <a:lnSpc>
                          <a:spcPct val="100000"/>
                        </a:lnSpc>
                        <a:spcBef>
                          <a:spcPts val="0"/>
                        </a:spcBef>
                        <a:spcAft>
                          <a:spcPts val="0"/>
                        </a:spcAft>
                      </a:pPr>
                      <a:r>
                        <a:rPr lang="ro-RO" sz="1400" i="1">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endParaRPr lang="en-US" sz="1400">
                        <a:effectLst/>
                        <a:latin typeface="Arial" panose="020B0604020202020204" pitchFamily="34" charset="0"/>
                        <a:ea typeface="Microsoft Sans Serif" panose="020B0604020202020204" pitchFamily="34" charset="0"/>
                        <a:cs typeface="Arial" panose="020B0604020202020204" pitchFamily="34" charset="0"/>
                      </a:endParaRPr>
                    </a:p>
                    <a:p>
                      <a:pPr marL="5715" algn="ctr">
                        <a:lnSpc>
                          <a:spcPct val="100000"/>
                        </a:lnSpc>
                        <a:spcBef>
                          <a:spcPts val="0"/>
                        </a:spcBef>
                        <a:spcAft>
                          <a:spcPts val="0"/>
                        </a:spcAft>
                      </a:pPr>
                      <a:r>
                        <a:rPr lang="ro-RO" sz="140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3</a:t>
                      </a:r>
                      <a:endParaRPr lang="en-US" sz="1400">
                        <a:effectLst/>
                        <a:latin typeface="Arial" panose="020B0604020202020204" pitchFamily="34" charset="0"/>
                        <a:ea typeface="Microsoft Sans Serif" panose="020B0604020202020204" pitchFamily="34" charset="0"/>
                        <a:cs typeface="Arial" panose="020B0604020202020204" pitchFamily="34" charset="0"/>
                      </a:endParaRPr>
                    </a:p>
                  </a:txBody>
                  <a:tcPr marL="0" marR="0" marT="0" marB="0"/>
                </a:tc>
                <a:extLst>
                  <a:ext uri="{0D108BD9-81ED-4DB2-BD59-A6C34878D82A}">
                    <a16:rowId xmlns:a16="http://schemas.microsoft.com/office/drawing/2014/main" val="137841161"/>
                  </a:ext>
                </a:extLst>
              </a:tr>
              <a:tr h="1260540">
                <a:tc>
                  <a:txBody>
                    <a:bodyPr/>
                    <a:lstStyle/>
                    <a:p>
                      <a:pPr marL="0" marR="0" algn="ctr">
                        <a:spcBef>
                          <a:spcPts val="0"/>
                        </a:spcBef>
                        <a:spcAft>
                          <a:spcPts val="0"/>
                        </a:spcAft>
                      </a:pPr>
                      <a:r>
                        <a:rPr lang="ro-RO" sz="1600">
                          <a:effectLst/>
                        </a:rPr>
                        <a:t>3</a:t>
                      </a:r>
                      <a:endParaRPr lang="en-US" sz="1600">
                        <a:effectLst/>
                        <a:latin typeface="Calibri" panose="020F0502020204030204" pitchFamily="34" charset="0"/>
                        <a:ea typeface="Calibri" panose="020F0502020204030204" pitchFamily="34" charset="0"/>
                      </a:endParaRPr>
                    </a:p>
                  </a:txBody>
                  <a:tcPr marL="68580" marR="68580" marT="0" marB="0" anchor="ctr"/>
                </a:tc>
                <a:tc>
                  <a:txBody>
                    <a:bodyPr/>
                    <a:lstStyle/>
                    <a:p>
                      <a:pPr marL="71120" marR="91440" algn="just">
                        <a:lnSpc>
                          <a:spcPct val="100000"/>
                        </a:lnSpc>
                        <a:spcBef>
                          <a:spcPts val="0"/>
                        </a:spcBef>
                        <a:spcAft>
                          <a:spcPts val="0"/>
                        </a:spcAft>
                      </a:pPr>
                      <a:r>
                        <a:rPr lang="ro-RO" sz="140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Adecvarea</a:t>
                      </a:r>
                      <a:r>
                        <a:rPr lang="ro-RO" sz="1400" spc="6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ro-RO" sz="140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activităților:</a:t>
                      </a:r>
                      <a:endParaRPr lang="en-US" sz="1400">
                        <a:effectLst/>
                        <a:latin typeface="Arial" panose="020B0604020202020204" pitchFamily="34" charset="0"/>
                        <a:ea typeface="Microsoft Sans Serif" panose="020B0604020202020204" pitchFamily="34" charset="0"/>
                        <a:cs typeface="Arial" panose="020B0604020202020204" pitchFamily="34" charset="0"/>
                      </a:endParaRPr>
                    </a:p>
                    <a:p>
                      <a:pPr marL="342900" marR="91440" lvl="0" indent="-342900" algn="just">
                        <a:lnSpc>
                          <a:spcPct val="100000"/>
                        </a:lnSpc>
                        <a:spcBef>
                          <a:spcPts val="0"/>
                        </a:spcBef>
                        <a:spcAft>
                          <a:spcPts val="0"/>
                        </a:spcAft>
                        <a:buClr>
                          <a:srgbClr val="001F5F"/>
                        </a:buClr>
                        <a:buSzPts val="1100"/>
                        <a:buFont typeface="Calibri" panose="020F0502020204030204" pitchFamily="34" charset="0"/>
                        <a:buChar char="●"/>
                        <a:tabLst>
                          <a:tab pos="528320" algn="l"/>
                          <a:tab pos="528955" algn="l"/>
                        </a:tabLst>
                      </a:pPr>
                      <a:r>
                        <a:rPr lang="ro-RO" sz="1400">
                          <a:solidFill>
                            <a:srgbClr val="002060"/>
                          </a:solidFill>
                          <a:effectLst/>
                          <a:latin typeface="Arial" panose="020B0604020202020204" pitchFamily="34" charset="0"/>
                          <a:ea typeface="Calibri" panose="020F0502020204030204" pitchFamily="34" charset="0"/>
                          <a:cs typeface="Arial" panose="020B0604020202020204" pitchFamily="34" charset="0"/>
                        </a:rPr>
                        <a:t>activitățile</a:t>
                      </a:r>
                      <a:r>
                        <a:rPr lang="ro-RO" sz="1400" spc="55">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a:solidFill>
                            <a:srgbClr val="002060"/>
                          </a:solidFill>
                          <a:effectLst/>
                          <a:latin typeface="Arial" panose="020B0604020202020204" pitchFamily="34" charset="0"/>
                          <a:ea typeface="Calibri" panose="020F0502020204030204" pitchFamily="34" charset="0"/>
                          <a:cs typeface="Arial" panose="020B0604020202020204" pitchFamily="34" charset="0"/>
                        </a:rPr>
                        <a:t>proiectului</a:t>
                      </a:r>
                      <a:r>
                        <a:rPr lang="ro-RO" sz="1400" spc="6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a:solidFill>
                            <a:srgbClr val="002060"/>
                          </a:solidFill>
                          <a:effectLst/>
                          <a:latin typeface="Arial" panose="020B0604020202020204" pitchFamily="34" charset="0"/>
                          <a:ea typeface="Calibri" panose="020F0502020204030204" pitchFamily="34" charset="0"/>
                          <a:cs typeface="Arial" panose="020B0604020202020204" pitchFamily="34" charset="0"/>
                        </a:rPr>
                        <a:t>răspund</a:t>
                      </a:r>
                      <a:r>
                        <a:rPr lang="ro-RO" sz="1400" spc="4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a:solidFill>
                            <a:srgbClr val="002060"/>
                          </a:solidFill>
                          <a:effectLst/>
                          <a:latin typeface="Arial" panose="020B0604020202020204" pitchFamily="34" charset="0"/>
                          <a:ea typeface="Calibri" panose="020F0502020204030204" pitchFamily="34" charset="0"/>
                          <a:cs typeface="Arial" panose="020B0604020202020204" pitchFamily="34" charset="0"/>
                        </a:rPr>
                        <a:t>nevoilor</a:t>
                      </a:r>
                      <a:r>
                        <a:rPr lang="ro-RO" sz="1400" spc="55">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a:solidFill>
                            <a:srgbClr val="002060"/>
                          </a:solidFill>
                          <a:effectLst/>
                          <a:latin typeface="Arial" panose="020B0604020202020204" pitchFamily="34" charset="0"/>
                          <a:ea typeface="Calibri" panose="020F0502020204030204" pitchFamily="34" charset="0"/>
                          <a:cs typeface="Arial" panose="020B0604020202020204" pitchFamily="34" charset="0"/>
                        </a:rPr>
                        <a:t>grupului</a:t>
                      </a:r>
                      <a:r>
                        <a:rPr lang="ro-RO" sz="1400" spc="4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a:solidFill>
                            <a:srgbClr val="002060"/>
                          </a:solidFill>
                          <a:effectLst/>
                          <a:latin typeface="Arial" panose="020B0604020202020204" pitchFamily="34" charset="0"/>
                          <a:ea typeface="Calibri" panose="020F0502020204030204" pitchFamily="34" charset="0"/>
                          <a:cs typeface="Arial" panose="020B0604020202020204" pitchFamily="34" charset="0"/>
                        </a:rPr>
                        <a:t>țintă;</a:t>
                      </a:r>
                      <a:endParaRPr lang="en-US" sz="1400">
                        <a:effectLst/>
                        <a:latin typeface="Arial" panose="020B0604020202020204" pitchFamily="34" charset="0"/>
                        <a:ea typeface="Calibri" panose="020F0502020204030204" pitchFamily="34" charset="0"/>
                        <a:cs typeface="Arial" panose="020B0604020202020204" pitchFamily="34" charset="0"/>
                      </a:endParaRPr>
                    </a:p>
                    <a:p>
                      <a:pPr marL="342900" marR="91440" lvl="0" indent="-342900" algn="just">
                        <a:lnSpc>
                          <a:spcPct val="100000"/>
                        </a:lnSpc>
                        <a:spcBef>
                          <a:spcPts val="0"/>
                        </a:spcBef>
                        <a:spcAft>
                          <a:spcPts val="0"/>
                        </a:spcAft>
                        <a:buClr>
                          <a:srgbClr val="001F5F"/>
                        </a:buClr>
                        <a:buSzPts val="1100"/>
                        <a:buFont typeface="Calibri" panose="020F0502020204030204" pitchFamily="34" charset="0"/>
                        <a:buChar char="●"/>
                        <a:tabLst>
                          <a:tab pos="528320" algn="l"/>
                          <a:tab pos="528955" algn="l"/>
                        </a:tabLst>
                      </a:pPr>
                      <a:r>
                        <a:rPr lang="ro-RO" sz="1400">
                          <a:solidFill>
                            <a:srgbClr val="002060"/>
                          </a:solidFill>
                          <a:effectLst/>
                          <a:latin typeface="Arial" panose="020B0604020202020204" pitchFamily="34" charset="0"/>
                          <a:ea typeface="Calibri" panose="020F0502020204030204" pitchFamily="34" charset="0"/>
                          <a:cs typeface="Arial" panose="020B0604020202020204" pitchFamily="34" charset="0"/>
                        </a:rPr>
                        <a:t>activitățile</a:t>
                      </a:r>
                      <a:r>
                        <a:rPr lang="ro-RO" sz="1400" spc="6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a:solidFill>
                            <a:srgbClr val="002060"/>
                          </a:solidFill>
                          <a:effectLst/>
                          <a:latin typeface="Arial" panose="020B0604020202020204" pitchFamily="34" charset="0"/>
                          <a:ea typeface="Calibri" panose="020F0502020204030204" pitchFamily="34" charset="0"/>
                          <a:cs typeface="Arial" panose="020B0604020202020204" pitchFamily="34" charset="0"/>
                        </a:rPr>
                        <a:t>proiectului</a:t>
                      </a:r>
                      <a:r>
                        <a:rPr lang="ro-RO" sz="1400" spc="45">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a:solidFill>
                            <a:srgbClr val="002060"/>
                          </a:solidFill>
                          <a:effectLst/>
                          <a:latin typeface="Arial" panose="020B0604020202020204" pitchFamily="34" charset="0"/>
                          <a:ea typeface="Calibri" panose="020F0502020204030204" pitchFamily="34" charset="0"/>
                          <a:cs typeface="Arial" panose="020B0604020202020204" pitchFamily="34" charset="0"/>
                        </a:rPr>
                        <a:t>sunt</a:t>
                      </a:r>
                      <a:r>
                        <a:rPr lang="ro-RO" sz="1400" spc="4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a:solidFill>
                            <a:srgbClr val="002060"/>
                          </a:solidFill>
                          <a:effectLst/>
                          <a:latin typeface="Arial" panose="020B0604020202020204" pitchFamily="34" charset="0"/>
                          <a:ea typeface="Calibri" panose="020F0502020204030204" pitchFamily="34" charset="0"/>
                          <a:cs typeface="Arial" panose="020B0604020202020204" pitchFamily="34" charset="0"/>
                        </a:rPr>
                        <a:t>corelate</a:t>
                      </a:r>
                      <a:r>
                        <a:rPr lang="ro-RO" sz="1400" spc="6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a:solidFill>
                            <a:srgbClr val="002060"/>
                          </a:solidFill>
                          <a:effectLst/>
                          <a:latin typeface="Arial" panose="020B0604020202020204" pitchFamily="34" charset="0"/>
                          <a:ea typeface="Calibri" panose="020F0502020204030204" pitchFamily="34" charset="0"/>
                          <a:cs typeface="Arial" panose="020B0604020202020204" pitchFamily="34" charset="0"/>
                        </a:rPr>
                        <a:t>cu</a:t>
                      </a:r>
                      <a:r>
                        <a:rPr lang="ro-RO" sz="1400" spc="55">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a:solidFill>
                            <a:srgbClr val="002060"/>
                          </a:solidFill>
                          <a:effectLst/>
                          <a:latin typeface="Arial" panose="020B0604020202020204" pitchFamily="34" charset="0"/>
                          <a:ea typeface="Calibri" panose="020F0502020204030204" pitchFamily="34" charset="0"/>
                          <a:cs typeface="Arial" panose="020B0604020202020204" pitchFamily="34" charset="0"/>
                        </a:rPr>
                        <a:t>rezultatele</a:t>
                      </a:r>
                      <a:r>
                        <a:rPr lang="ro-RO" sz="1400" spc="6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a:solidFill>
                            <a:srgbClr val="002060"/>
                          </a:solidFill>
                          <a:effectLst/>
                          <a:latin typeface="Arial" panose="020B0604020202020204" pitchFamily="34" charset="0"/>
                          <a:ea typeface="Calibri" panose="020F0502020204030204" pitchFamily="34" charset="0"/>
                          <a:cs typeface="Arial" panose="020B0604020202020204" pitchFamily="34" charset="0"/>
                        </a:rPr>
                        <a:t>preconizate</a:t>
                      </a:r>
                      <a:r>
                        <a:rPr lang="ro-RO" sz="1400" spc="55">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a:solidFill>
                            <a:srgbClr val="002060"/>
                          </a:solidFill>
                          <a:effectLst/>
                          <a:latin typeface="Arial" panose="020B0604020202020204" pitchFamily="34" charset="0"/>
                          <a:ea typeface="Calibri" panose="020F0502020204030204" pitchFamily="34" charset="0"/>
                          <a:cs typeface="Arial" panose="020B0604020202020204" pitchFamily="34" charset="0"/>
                        </a:rPr>
                        <a:t>ale</a:t>
                      </a:r>
                      <a:r>
                        <a:rPr lang="ro-RO" sz="1400" spc="55">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ro-RO" sz="1400">
                          <a:solidFill>
                            <a:srgbClr val="002060"/>
                          </a:solidFill>
                          <a:effectLst/>
                          <a:latin typeface="Arial" panose="020B0604020202020204" pitchFamily="34" charset="0"/>
                          <a:ea typeface="Calibri" panose="020F0502020204030204" pitchFamily="34" charset="0"/>
                          <a:cs typeface="Arial" panose="020B0604020202020204" pitchFamily="34" charset="0"/>
                        </a:rPr>
                        <a:t>proiectului.</a:t>
                      </a:r>
                      <a:endParaRPr lang="en-US" sz="1400">
                        <a:effectLst/>
                        <a:latin typeface="Arial" panose="020B0604020202020204" pitchFamily="34" charset="0"/>
                        <a:ea typeface="Calibri" panose="020F0502020204030204" pitchFamily="34" charset="0"/>
                        <a:cs typeface="Arial" panose="020B0604020202020204" pitchFamily="34" charset="0"/>
                      </a:endParaRPr>
                    </a:p>
                    <a:p>
                      <a:pPr marL="528320" marR="91440" algn="just">
                        <a:lnSpc>
                          <a:spcPct val="100000"/>
                        </a:lnSpc>
                        <a:spcBef>
                          <a:spcPts val="0"/>
                        </a:spcBef>
                        <a:spcAft>
                          <a:spcPts val="0"/>
                        </a:spcAft>
                      </a:pPr>
                      <a:r>
                        <a:rPr lang="ro-RO" sz="1400" i="1">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Notă:</a:t>
                      </a:r>
                      <a:r>
                        <a:rPr lang="ro-RO" sz="1400" i="1" spc="45">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ro-RO" sz="1400" i="1">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se</a:t>
                      </a:r>
                      <a:r>
                        <a:rPr lang="ro-RO" sz="1400" i="1" spc="5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ro-RO" sz="1400" i="1">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acordă</a:t>
                      </a:r>
                      <a:r>
                        <a:rPr lang="ro-RO" sz="1400" i="1" spc="3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ro-RO" sz="1400" i="1">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câte</a:t>
                      </a:r>
                      <a:r>
                        <a:rPr lang="ro-RO" sz="1400" i="1" spc="45">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ro-RO" sz="1400" i="1">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0,5</a:t>
                      </a:r>
                      <a:r>
                        <a:rPr lang="ro-RO" sz="1400" i="1" spc="5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ro-RO" sz="1400" i="1">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puncte</a:t>
                      </a:r>
                      <a:r>
                        <a:rPr lang="ro-RO" sz="1400" i="1" spc="45">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ro-RO" sz="1400" i="1">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pentru</a:t>
                      </a:r>
                      <a:r>
                        <a:rPr lang="ro-RO" sz="1400" i="1" spc="5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ro-RO" sz="1400" i="1">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fiecare</a:t>
                      </a:r>
                      <a:r>
                        <a:rPr lang="ro-RO" sz="1400" i="1" spc="5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ro-RO" sz="1400" i="1">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subcriteriu</a:t>
                      </a:r>
                      <a:r>
                        <a:rPr lang="ro-RO" sz="1400" i="1" spc="5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ro-RO" sz="1400" i="1">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îndeplinit.</a:t>
                      </a:r>
                      <a:endParaRPr lang="en-US" sz="1400">
                        <a:effectLst/>
                        <a:latin typeface="Arial" panose="020B0604020202020204" pitchFamily="34" charset="0"/>
                        <a:ea typeface="Microsoft Sans Serif" panose="020B0604020202020204" pitchFamily="34" charset="0"/>
                        <a:cs typeface="Arial" panose="020B0604020202020204" pitchFamily="34" charset="0"/>
                      </a:endParaRPr>
                    </a:p>
                  </a:txBody>
                  <a:tcPr marL="0" marR="0" marT="0" marB="0"/>
                </a:tc>
                <a:tc>
                  <a:txBody>
                    <a:bodyPr/>
                    <a:lstStyle/>
                    <a:p>
                      <a:pPr algn="ctr">
                        <a:lnSpc>
                          <a:spcPct val="100000"/>
                        </a:lnSpc>
                        <a:spcBef>
                          <a:spcPts val="0"/>
                        </a:spcBef>
                        <a:spcAft>
                          <a:spcPts val="0"/>
                        </a:spcAft>
                      </a:pPr>
                      <a:r>
                        <a:rPr lang="ro-RO" sz="1400" i="1"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endParaRPr lang="en-US" sz="1400" dirty="0">
                        <a:effectLst/>
                        <a:latin typeface="Arial" panose="020B0604020202020204" pitchFamily="34" charset="0"/>
                        <a:ea typeface="Microsoft Sans Serif" panose="020B0604020202020204" pitchFamily="34" charset="0"/>
                        <a:cs typeface="Arial" panose="020B0604020202020204" pitchFamily="34" charset="0"/>
                      </a:endParaRPr>
                    </a:p>
                    <a:p>
                      <a:pPr marL="5715" algn="ctr">
                        <a:lnSpc>
                          <a:spcPct val="100000"/>
                        </a:lnSpc>
                        <a:spcBef>
                          <a:spcPts val="0"/>
                        </a:spcBef>
                        <a:spcAft>
                          <a:spcPts val="0"/>
                        </a:spcAft>
                      </a:pPr>
                      <a:r>
                        <a:rPr lang="ro-RO" sz="1400"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1</a:t>
                      </a:r>
                      <a:endParaRPr lang="en-US" sz="1400" dirty="0">
                        <a:effectLst/>
                        <a:latin typeface="Arial" panose="020B0604020202020204" pitchFamily="34" charset="0"/>
                        <a:ea typeface="Microsoft Sans Serif" panose="020B0604020202020204" pitchFamily="34" charset="0"/>
                        <a:cs typeface="Arial" panose="020B0604020202020204" pitchFamily="34" charset="0"/>
                      </a:endParaRPr>
                    </a:p>
                  </a:txBody>
                  <a:tcPr marL="0" marR="0" marT="0" marB="0"/>
                </a:tc>
                <a:extLst>
                  <a:ext uri="{0D108BD9-81ED-4DB2-BD59-A6C34878D82A}">
                    <a16:rowId xmlns:a16="http://schemas.microsoft.com/office/drawing/2014/main" val="3099576752"/>
                  </a:ext>
                </a:extLst>
              </a:tr>
            </a:tbl>
          </a:graphicData>
        </a:graphic>
      </p:graphicFrame>
      <p:pic>
        <p:nvPicPr>
          <p:cNvPr id="6" name="Imagine 5"/>
          <p:cNvPicPr/>
          <p:nvPr/>
        </p:nvPicPr>
        <p:blipFill>
          <a:blip r:embed="rId2"/>
          <a:srcRect/>
          <a:stretch>
            <a:fillRect/>
          </a:stretch>
        </p:blipFill>
        <p:spPr>
          <a:xfrm>
            <a:off x="1587212" y="0"/>
            <a:ext cx="6557010" cy="762000"/>
          </a:xfrm>
          <a:prstGeom prst="rect">
            <a:avLst/>
          </a:prstGeom>
          <a:ln/>
        </p:spPr>
      </p:pic>
      <p:sp>
        <p:nvSpPr>
          <p:cNvPr id="7" name="Text Box 2"/>
          <p:cNvSpPr txBox="1">
            <a:spLocks noChangeArrowheads="1"/>
          </p:cNvSpPr>
          <p:nvPr/>
        </p:nvSpPr>
        <p:spPr bwMode="auto">
          <a:xfrm>
            <a:off x="8839200" y="341824"/>
            <a:ext cx="3078480" cy="49278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lnSpc>
                <a:spcPct val="107000"/>
              </a:lnSpc>
              <a:spcBef>
                <a:spcPts val="0"/>
              </a:spcBef>
              <a:spcAft>
                <a:spcPts val="0"/>
              </a:spcAft>
            </a:pP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Direcția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Generală</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pentru</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Implementarea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Proiectului</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România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Educată</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a:t>
            </a:r>
            <a:endParaRPr lang="en-US" sz="11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07986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647" y="681263"/>
            <a:ext cx="8596668" cy="501041"/>
          </a:xfrm>
        </p:spPr>
        <p:txBody>
          <a:bodyPr>
            <a:normAutofit fontScale="90000"/>
          </a:bodyPr>
          <a:lstStyle/>
          <a:p>
            <a:pPr algn="ctr"/>
            <a:r>
              <a:rPr lang="ro-RO" dirty="0"/>
              <a:t>EVALUAREA ȘI SELECȚIA PROIECTELOR</a:t>
            </a:r>
            <a:endParaRPr lang="en-US" sz="2000" b="1" dirty="0"/>
          </a:p>
        </p:txBody>
      </p:sp>
      <p:sp>
        <p:nvSpPr>
          <p:cNvPr id="3" name="Content Placeholder 2"/>
          <p:cNvSpPr>
            <a:spLocks noGrp="1"/>
          </p:cNvSpPr>
          <p:nvPr>
            <p:ph sz="half" idx="1"/>
          </p:nvPr>
        </p:nvSpPr>
        <p:spPr>
          <a:xfrm>
            <a:off x="2731604" y="1301112"/>
            <a:ext cx="4959378" cy="501041"/>
          </a:xfrm>
        </p:spPr>
        <p:txBody>
          <a:bodyPr>
            <a:normAutofit/>
          </a:bodyPr>
          <a:lstStyle/>
          <a:p>
            <a:pPr marL="0" indent="0" algn="just">
              <a:buNone/>
            </a:pPr>
            <a:r>
              <a:rPr lang="en-US" b="1" dirty="0" err="1" smtClean="0">
                <a:solidFill>
                  <a:schemeClr val="accent1">
                    <a:lumMod val="75000"/>
                  </a:schemeClr>
                </a:solidFill>
              </a:rPr>
              <a:t>Evaluarea</a:t>
            </a:r>
            <a:r>
              <a:rPr lang="en-US" b="1" dirty="0" smtClean="0">
                <a:solidFill>
                  <a:schemeClr val="accent1">
                    <a:lumMod val="75000"/>
                  </a:schemeClr>
                </a:solidFill>
              </a:rPr>
              <a:t> </a:t>
            </a:r>
            <a:r>
              <a:rPr lang="en-US" b="1" dirty="0" err="1">
                <a:solidFill>
                  <a:schemeClr val="accent1">
                    <a:lumMod val="75000"/>
                  </a:schemeClr>
                </a:solidFill>
              </a:rPr>
              <a:t>calitativă</a:t>
            </a:r>
            <a:r>
              <a:rPr lang="en-US" b="1" dirty="0">
                <a:solidFill>
                  <a:schemeClr val="accent1">
                    <a:lumMod val="75000"/>
                  </a:schemeClr>
                </a:solidFill>
              </a:rPr>
              <a:t> a </a:t>
            </a:r>
            <a:r>
              <a:rPr lang="en-US" b="1" dirty="0" err="1">
                <a:solidFill>
                  <a:schemeClr val="accent1">
                    <a:lumMod val="75000"/>
                  </a:schemeClr>
                </a:solidFill>
              </a:rPr>
              <a:t>cererilor</a:t>
            </a:r>
            <a:r>
              <a:rPr lang="en-US" b="1" dirty="0">
                <a:solidFill>
                  <a:schemeClr val="accent1">
                    <a:lumMod val="75000"/>
                  </a:schemeClr>
                </a:solidFill>
              </a:rPr>
              <a:t> de </a:t>
            </a:r>
            <a:r>
              <a:rPr lang="en-US" b="1" dirty="0" err="1">
                <a:solidFill>
                  <a:schemeClr val="accent1">
                    <a:lumMod val="75000"/>
                  </a:schemeClr>
                </a:solidFill>
              </a:rPr>
              <a:t>finanțare</a:t>
            </a:r>
            <a:endParaRPr lang="en-US" b="1" dirty="0">
              <a:solidFill>
                <a:schemeClr val="accent1">
                  <a:lumMod val="75000"/>
                </a:schemeClr>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26909584"/>
              </p:ext>
            </p:extLst>
          </p:nvPr>
        </p:nvGraphicFramePr>
        <p:xfrm>
          <a:off x="331045" y="2023142"/>
          <a:ext cx="10433936" cy="4085686"/>
        </p:xfrm>
        <a:graphic>
          <a:graphicData uri="http://schemas.openxmlformats.org/drawingml/2006/table">
            <a:tbl>
              <a:tblPr bandRow="1">
                <a:tableStyleId>{5C22544A-7EE6-4342-B048-85BDC9FD1C3A}</a:tableStyleId>
              </a:tblPr>
              <a:tblGrid>
                <a:gridCol w="996686">
                  <a:extLst>
                    <a:ext uri="{9D8B030D-6E8A-4147-A177-3AD203B41FA5}">
                      <a16:colId xmlns:a16="http://schemas.microsoft.com/office/drawing/2014/main" val="259178568"/>
                    </a:ext>
                  </a:extLst>
                </a:gridCol>
                <a:gridCol w="8150032">
                  <a:extLst>
                    <a:ext uri="{9D8B030D-6E8A-4147-A177-3AD203B41FA5}">
                      <a16:colId xmlns:a16="http://schemas.microsoft.com/office/drawing/2014/main" val="2174271875"/>
                    </a:ext>
                  </a:extLst>
                </a:gridCol>
                <a:gridCol w="1287218">
                  <a:extLst>
                    <a:ext uri="{9D8B030D-6E8A-4147-A177-3AD203B41FA5}">
                      <a16:colId xmlns:a16="http://schemas.microsoft.com/office/drawing/2014/main" val="4175112138"/>
                    </a:ext>
                  </a:extLst>
                </a:gridCol>
              </a:tblGrid>
              <a:tr h="1377200">
                <a:tc>
                  <a:txBody>
                    <a:bodyPr/>
                    <a:lstStyle/>
                    <a:p>
                      <a:pPr algn="just">
                        <a:lnSpc>
                          <a:spcPct val="107000"/>
                        </a:lnSpc>
                        <a:spcAft>
                          <a:spcPts val="0"/>
                        </a:spcAft>
                      </a:pPr>
                      <a:r>
                        <a:rPr lang="ro-RO" sz="1100" i="1"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endParaRPr lang="en-US" sz="1100" dirty="0">
                        <a:effectLst/>
                        <a:latin typeface="Arial" panose="020B0604020202020204" pitchFamily="34" charset="0"/>
                        <a:ea typeface="Microsoft Sans Serif" panose="020B0604020202020204" pitchFamily="34" charset="0"/>
                        <a:cs typeface="Arial" panose="020B0604020202020204" pitchFamily="34" charset="0"/>
                      </a:endParaRPr>
                    </a:p>
                    <a:p>
                      <a:pPr algn="ctr">
                        <a:lnSpc>
                          <a:spcPct val="107000"/>
                        </a:lnSpc>
                        <a:spcBef>
                          <a:spcPts val="10"/>
                        </a:spcBef>
                        <a:spcAft>
                          <a:spcPts val="0"/>
                        </a:spcAft>
                      </a:pPr>
                      <a:r>
                        <a:rPr lang="ro-RO" sz="1100" i="1"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endParaRPr lang="en-US" sz="1100" dirty="0">
                        <a:effectLst/>
                        <a:latin typeface="Arial" panose="020B0604020202020204" pitchFamily="34" charset="0"/>
                        <a:ea typeface="Microsoft Sans Serif" panose="020B0604020202020204" pitchFamily="34" charset="0"/>
                        <a:cs typeface="Arial" panose="020B0604020202020204" pitchFamily="34" charset="0"/>
                      </a:endParaRPr>
                    </a:p>
                    <a:p>
                      <a:pPr marL="6350" algn="ctr">
                        <a:lnSpc>
                          <a:spcPct val="107000"/>
                        </a:lnSpc>
                        <a:spcAft>
                          <a:spcPts val="0"/>
                        </a:spcAft>
                      </a:pPr>
                      <a:r>
                        <a:rPr lang="ro-RO" sz="1100"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4</a:t>
                      </a:r>
                      <a:endParaRPr lang="en-US" sz="1100" dirty="0">
                        <a:effectLst/>
                        <a:latin typeface="Arial" panose="020B0604020202020204" pitchFamily="34" charset="0"/>
                        <a:ea typeface="Microsoft Sans Serif" panose="020B0604020202020204" pitchFamily="34" charset="0"/>
                        <a:cs typeface="Arial" panose="020B0604020202020204" pitchFamily="34" charset="0"/>
                      </a:endParaRPr>
                    </a:p>
                  </a:txBody>
                  <a:tcPr marL="0" marR="0" marT="0" marB="0"/>
                </a:tc>
                <a:tc>
                  <a:txBody>
                    <a:bodyPr/>
                    <a:lstStyle/>
                    <a:p>
                      <a:pPr marL="71120" marR="91440" algn="just" defTabSz="457200" rtl="0" eaLnBrk="1" latinLnBrk="0" hangingPunct="1">
                        <a:lnSpc>
                          <a:spcPct val="100000"/>
                        </a:lnSpc>
                        <a:spcBef>
                          <a:spcPts val="0"/>
                        </a:spcBef>
                        <a:spcAft>
                          <a:spcPts val="0"/>
                        </a:spcAft>
                      </a:pPr>
                      <a:r>
                        <a:rPr lang="ro-RO" sz="1400" kern="1200"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Modalitatea de implementare a activităților planificate</a:t>
                      </a:r>
                      <a:endParaRPr lang="en-US" sz="1400" kern="1200"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endParaRPr>
                    </a:p>
                    <a:p>
                      <a:pPr marL="71120" marR="91440" lvl="0" indent="-342900" algn="just" defTabSz="457200" rtl="0" eaLnBrk="1" latinLnBrk="0" hangingPunct="1">
                        <a:lnSpc>
                          <a:spcPct val="100000"/>
                        </a:lnSpc>
                        <a:spcBef>
                          <a:spcPts val="0"/>
                        </a:spcBef>
                        <a:spcAft>
                          <a:spcPts val="0"/>
                        </a:spcAft>
                        <a:buClr>
                          <a:srgbClr val="001F5F"/>
                        </a:buClr>
                        <a:buSzPts val="1100"/>
                        <a:buFont typeface="Calibri" panose="020F0502020204030204" pitchFamily="34" charset="0"/>
                        <a:buChar char="●"/>
                        <a:tabLst>
                          <a:tab pos="528955" algn="l"/>
                        </a:tabLst>
                      </a:pPr>
                      <a:r>
                        <a:rPr lang="ro-RO" sz="1400" kern="1200"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sunt descrise rolurile și atribuțiile echipei de proiect;</a:t>
                      </a:r>
                      <a:endParaRPr lang="en-US" sz="1400" kern="1200"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endParaRPr>
                    </a:p>
                    <a:p>
                      <a:pPr marL="71120" marR="91440" lvl="0" indent="-342900" algn="just" defTabSz="457200" rtl="0" eaLnBrk="1" latinLnBrk="0" hangingPunct="1">
                        <a:lnSpc>
                          <a:spcPct val="100000"/>
                        </a:lnSpc>
                        <a:spcBef>
                          <a:spcPts val="0"/>
                        </a:spcBef>
                        <a:spcAft>
                          <a:spcPts val="0"/>
                        </a:spcAft>
                        <a:buClr>
                          <a:srgbClr val="001F5F"/>
                        </a:buClr>
                        <a:buSzPts val="1100"/>
                        <a:buFont typeface="Calibri" panose="020F0502020204030204" pitchFamily="34" charset="0"/>
                        <a:buChar char="●"/>
                        <a:tabLst>
                          <a:tab pos="528955" algn="l"/>
                        </a:tabLst>
                      </a:pPr>
                      <a:r>
                        <a:rPr lang="ro-RO" sz="1400" kern="1200"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sunt descrise aranjamentele instituționale existente în unitatea de învățământ participantă referitoare la implicarea diverșilor actori la nivelul comunității locale: autorități publice locale, insclusiv SPAS-uri/ DAS-uri, ONG-uri, servicii și instituții publice locale, comunitatea școlară – cadre didactice, elevi, părinți etc</a:t>
                      </a:r>
                      <a:r>
                        <a:rPr lang="ro-RO"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a:t>
                      </a:r>
                    </a:p>
                    <a:p>
                      <a:pPr marL="71120" marR="91440" lvl="0" indent="-342900" algn="just" defTabSz="457200" rtl="0" eaLnBrk="1" fontAlgn="auto" latinLnBrk="0" hangingPunct="1">
                        <a:lnSpc>
                          <a:spcPct val="100000"/>
                        </a:lnSpc>
                        <a:spcBef>
                          <a:spcPts val="0"/>
                        </a:spcBef>
                        <a:spcAft>
                          <a:spcPts val="0"/>
                        </a:spcAft>
                        <a:buClr>
                          <a:srgbClr val="001F5F"/>
                        </a:buClr>
                        <a:buSzPts val="1100"/>
                        <a:buFont typeface="Calibri" panose="020F0502020204030204" pitchFamily="34" charset="0"/>
                        <a:buChar char="●"/>
                        <a:tabLst>
                          <a:tab pos="528955" algn="l"/>
                        </a:tabLst>
                        <a:defRPr/>
                      </a:pPr>
                      <a:r>
                        <a:rPr lang="ro-RO" sz="1400" i="1"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Notă:</a:t>
                      </a:r>
                      <a:r>
                        <a:rPr lang="ro-RO" sz="1400" i="1" spc="5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ro-RO" sz="1400" i="1"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se</a:t>
                      </a:r>
                      <a:r>
                        <a:rPr lang="ro-RO" sz="1400" i="1" spc="5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ro-RO" sz="1400" i="1"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acordă</a:t>
                      </a:r>
                      <a:r>
                        <a:rPr lang="ro-RO" sz="1400" i="1" spc="35"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ro-RO" sz="1400" i="1"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câte</a:t>
                      </a:r>
                      <a:r>
                        <a:rPr lang="ro-RO" sz="1400" i="1" spc="4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ro-RO" sz="1400" i="1"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1</a:t>
                      </a:r>
                      <a:r>
                        <a:rPr lang="ro-RO" sz="1400" i="1" spc="55"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ro-RO" sz="1400" i="1"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punct</a:t>
                      </a:r>
                      <a:r>
                        <a:rPr lang="ro-RO" sz="1400" i="1" spc="4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ro-RO" sz="1400" i="1"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pentru</a:t>
                      </a:r>
                      <a:r>
                        <a:rPr lang="ro-RO" sz="1400" i="1" spc="5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ro-RO" sz="1400" i="1"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fiecare</a:t>
                      </a:r>
                      <a:r>
                        <a:rPr lang="ro-RO" sz="1400" i="1" spc="35"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ro-RO" sz="1400" i="1"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subcriteriu</a:t>
                      </a:r>
                      <a:r>
                        <a:rPr lang="ro-RO" sz="1400" i="1" spc="55"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ro-RO" sz="1400" i="1"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îndeplinit.</a:t>
                      </a:r>
                      <a:endParaRPr lang="ro-RO"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endParaRPr>
                    </a:p>
                    <a:p>
                      <a:pPr marL="71120" marR="91440" lvl="0" indent="-342900" algn="just" defTabSz="457200" rtl="0" eaLnBrk="1" latinLnBrk="0" hangingPunct="1">
                        <a:lnSpc>
                          <a:spcPct val="100000"/>
                        </a:lnSpc>
                        <a:spcBef>
                          <a:spcPts val="0"/>
                        </a:spcBef>
                        <a:spcAft>
                          <a:spcPts val="0"/>
                        </a:spcAft>
                        <a:buClr>
                          <a:srgbClr val="001F5F"/>
                        </a:buClr>
                        <a:buSzPts val="1100"/>
                        <a:buFont typeface="Calibri" panose="020F0502020204030204" pitchFamily="34" charset="0"/>
                        <a:buChar char="●"/>
                        <a:tabLst>
                          <a:tab pos="528955" algn="l"/>
                        </a:tabLst>
                      </a:pPr>
                      <a:endParaRPr lang="en-US" sz="1400" kern="1200"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endParaRPr>
                    </a:p>
                  </a:txBody>
                  <a:tcPr marL="0" marR="0" marT="0" marB="0"/>
                </a:tc>
                <a:tc>
                  <a:txBody>
                    <a:bodyPr/>
                    <a:lstStyle/>
                    <a:p>
                      <a:pPr algn="just">
                        <a:lnSpc>
                          <a:spcPct val="107000"/>
                        </a:lnSpc>
                        <a:spcAft>
                          <a:spcPts val="0"/>
                        </a:spcAft>
                      </a:pPr>
                      <a:r>
                        <a:rPr lang="ro-RO" sz="1100" i="1">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endParaRPr lang="en-US" sz="1100">
                        <a:effectLst/>
                        <a:latin typeface="Arial" panose="020B0604020202020204" pitchFamily="34" charset="0"/>
                        <a:ea typeface="Microsoft Sans Serif" panose="020B0604020202020204" pitchFamily="34" charset="0"/>
                        <a:cs typeface="Arial" panose="020B0604020202020204" pitchFamily="34" charset="0"/>
                      </a:endParaRPr>
                    </a:p>
                    <a:p>
                      <a:pPr algn="just">
                        <a:lnSpc>
                          <a:spcPct val="107000"/>
                        </a:lnSpc>
                        <a:spcBef>
                          <a:spcPts val="10"/>
                        </a:spcBef>
                        <a:spcAft>
                          <a:spcPts val="0"/>
                        </a:spcAft>
                      </a:pPr>
                      <a:r>
                        <a:rPr lang="ro-RO" sz="1100" i="1">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endParaRPr lang="en-US" sz="1100">
                        <a:effectLst/>
                        <a:latin typeface="Arial" panose="020B0604020202020204" pitchFamily="34" charset="0"/>
                        <a:ea typeface="Microsoft Sans Serif" panose="020B0604020202020204" pitchFamily="34" charset="0"/>
                        <a:cs typeface="Arial" panose="020B0604020202020204" pitchFamily="34" charset="0"/>
                      </a:endParaRPr>
                    </a:p>
                    <a:p>
                      <a:pPr marL="5715" algn="ctr">
                        <a:lnSpc>
                          <a:spcPct val="107000"/>
                        </a:lnSpc>
                        <a:spcAft>
                          <a:spcPts val="0"/>
                        </a:spcAft>
                      </a:pPr>
                      <a:r>
                        <a:rPr lang="ro-RO" sz="110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2</a:t>
                      </a:r>
                      <a:endParaRPr lang="en-US" sz="1100">
                        <a:effectLst/>
                        <a:latin typeface="Arial" panose="020B0604020202020204" pitchFamily="34" charset="0"/>
                        <a:ea typeface="Microsoft Sans Serif" panose="020B0604020202020204" pitchFamily="34" charset="0"/>
                        <a:cs typeface="Arial" panose="020B0604020202020204" pitchFamily="34" charset="0"/>
                      </a:endParaRPr>
                    </a:p>
                  </a:txBody>
                  <a:tcPr marL="0" marR="0" marT="0" marB="0"/>
                </a:tc>
                <a:extLst>
                  <a:ext uri="{0D108BD9-81ED-4DB2-BD59-A6C34878D82A}">
                    <a16:rowId xmlns:a16="http://schemas.microsoft.com/office/drawing/2014/main" val="2544264357"/>
                  </a:ext>
                </a:extLst>
              </a:tr>
              <a:tr h="641446">
                <a:tc>
                  <a:txBody>
                    <a:bodyPr/>
                    <a:lstStyle/>
                    <a:p>
                      <a:pPr algn="just">
                        <a:lnSpc>
                          <a:spcPct val="107000"/>
                        </a:lnSpc>
                        <a:spcAft>
                          <a:spcPts val="0"/>
                        </a:spcAft>
                      </a:pPr>
                      <a:r>
                        <a:rPr lang="ro-RO" sz="1100" i="1"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endParaRPr lang="en-US" sz="1100" dirty="0">
                        <a:effectLst/>
                        <a:latin typeface="Arial" panose="020B0604020202020204" pitchFamily="34" charset="0"/>
                        <a:ea typeface="Microsoft Sans Serif" panose="020B0604020202020204" pitchFamily="34" charset="0"/>
                        <a:cs typeface="Arial" panose="020B0604020202020204" pitchFamily="34" charset="0"/>
                      </a:endParaRPr>
                    </a:p>
                    <a:p>
                      <a:pPr algn="ctr">
                        <a:lnSpc>
                          <a:spcPct val="107000"/>
                        </a:lnSpc>
                        <a:spcBef>
                          <a:spcPts val="10"/>
                        </a:spcBef>
                        <a:spcAft>
                          <a:spcPts val="0"/>
                        </a:spcAft>
                      </a:pPr>
                      <a:r>
                        <a:rPr lang="ro-RO" sz="1100" i="1"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endParaRPr lang="en-US" sz="1100" dirty="0">
                        <a:effectLst/>
                        <a:latin typeface="Arial" panose="020B0604020202020204" pitchFamily="34" charset="0"/>
                        <a:ea typeface="Microsoft Sans Serif" panose="020B0604020202020204" pitchFamily="34" charset="0"/>
                        <a:cs typeface="Arial" panose="020B0604020202020204" pitchFamily="34" charset="0"/>
                      </a:endParaRPr>
                    </a:p>
                    <a:p>
                      <a:pPr marL="6350" algn="ctr">
                        <a:lnSpc>
                          <a:spcPct val="107000"/>
                        </a:lnSpc>
                        <a:spcAft>
                          <a:spcPts val="0"/>
                        </a:spcAft>
                      </a:pPr>
                      <a:r>
                        <a:rPr lang="ro-RO" sz="11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5</a:t>
                      </a:r>
                      <a:endParaRPr lang="en-US" sz="1100" dirty="0">
                        <a:effectLst/>
                        <a:latin typeface="Arial" panose="020B0604020202020204" pitchFamily="34" charset="0"/>
                        <a:ea typeface="Microsoft Sans Serif" panose="020B0604020202020204" pitchFamily="34" charset="0"/>
                        <a:cs typeface="Arial" panose="020B0604020202020204" pitchFamily="34" charset="0"/>
                      </a:endParaRPr>
                    </a:p>
                  </a:txBody>
                  <a:tcPr marL="0" marR="0" marT="0" marB="0"/>
                </a:tc>
                <a:tc>
                  <a:txBody>
                    <a:bodyPr/>
                    <a:lstStyle/>
                    <a:p>
                      <a:pPr marL="71120" marR="91440" algn="just" defTabSz="457200" rtl="0" eaLnBrk="1" latinLnBrk="0" hangingPunct="1">
                        <a:lnSpc>
                          <a:spcPct val="100000"/>
                        </a:lnSpc>
                        <a:spcBef>
                          <a:spcPts val="0"/>
                        </a:spcBef>
                        <a:spcAft>
                          <a:spcPts val="0"/>
                        </a:spcAft>
                      </a:pPr>
                      <a:r>
                        <a:rPr lang="ro-RO"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Buget estimat</a:t>
                      </a:r>
                    </a:p>
                    <a:p>
                      <a:pPr marL="356870" marR="91440" indent="-285750" algn="just" defTabSz="457200" rtl="0" eaLnBrk="1" latinLnBrk="0" hangingPunct="1">
                        <a:lnSpc>
                          <a:spcPct val="100000"/>
                        </a:lnSpc>
                        <a:spcBef>
                          <a:spcPts val="0"/>
                        </a:spcBef>
                        <a:spcAft>
                          <a:spcPts val="0"/>
                        </a:spcAft>
                        <a:buFont typeface="Arial" panose="020B0604020202020204" pitchFamily="34" charset="0"/>
                        <a:buChar char="•"/>
                      </a:pPr>
                      <a:r>
                        <a:rPr lang="ro-RO"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bugetul estimat este corelat cu activitățile prevăzute în proiect</a:t>
                      </a:r>
                      <a:endParaRPr lang="en-US" sz="1400" kern="1200"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endParaRPr>
                    </a:p>
                  </a:txBody>
                  <a:tcPr marL="0" marR="0" marT="0" marB="0"/>
                </a:tc>
                <a:tc>
                  <a:txBody>
                    <a:bodyPr/>
                    <a:lstStyle/>
                    <a:p>
                      <a:pPr algn="just">
                        <a:lnSpc>
                          <a:spcPct val="107000"/>
                        </a:lnSpc>
                        <a:spcAft>
                          <a:spcPts val="0"/>
                        </a:spcAft>
                      </a:pPr>
                      <a:r>
                        <a:rPr lang="ro-RO" sz="1100" i="1"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endParaRPr lang="en-US" sz="1100" dirty="0">
                        <a:effectLst/>
                        <a:latin typeface="Arial" panose="020B0604020202020204" pitchFamily="34" charset="0"/>
                        <a:ea typeface="Microsoft Sans Serif" panose="020B0604020202020204" pitchFamily="34" charset="0"/>
                        <a:cs typeface="Arial" panose="020B0604020202020204" pitchFamily="34" charset="0"/>
                      </a:endParaRPr>
                    </a:p>
                    <a:p>
                      <a:pPr algn="just">
                        <a:lnSpc>
                          <a:spcPct val="107000"/>
                        </a:lnSpc>
                        <a:spcBef>
                          <a:spcPts val="10"/>
                        </a:spcBef>
                        <a:spcAft>
                          <a:spcPts val="0"/>
                        </a:spcAft>
                      </a:pPr>
                      <a:r>
                        <a:rPr lang="ro-RO" sz="1100" i="1"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endParaRPr lang="en-US" sz="1100" dirty="0">
                        <a:effectLst/>
                        <a:latin typeface="Arial" panose="020B0604020202020204" pitchFamily="34" charset="0"/>
                        <a:ea typeface="Microsoft Sans Serif" panose="020B0604020202020204" pitchFamily="34" charset="0"/>
                        <a:cs typeface="Arial" panose="020B0604020202020204" pitchFamily="34" charset="0"/>
                      </a:endParaRPr>
                    </a:p>
                    <a:p>
                      <a:pPr marL="5715" algn="ctr">
                        <a:lnSpc>
                          <a:spcPct val="107000"/>
                        </a:lnSpc>
                        <a:spcAft>
                          <a:spcPts val="0"/>
                        </a:spcAft>
                      </a:pPr>
                      <a:r>
                        <a:rPr lang="ro-RO" sz="11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1</a:t>
                      </a:r>
                      <a:endParaRPr lang="en-US" sz="1100" dirty="0">
                        <a:effectLst/>
                        <a:latin typeface="Arial" panose="020B0604020202020204" pitchFamily="34" charset="0"/>
                        <a:ea typeface="Microsoft Sans Serif" panose="020B0604020202020204" pitchFamily="34" charset="0"/>
                        <a:cs typeface="Arial" panose="020B0604020202020204" pitchFamily="34" charset="0"/>
                      </a:endParaRPr>
                    </a:p>
                  </a:txBody>
                  <a:tcPr marL="0" marR="0" marT="0" marB="0"/>
                </a:tc>
                <a:extLst>
                  <a:ext uri="{0D108BD9-81ED-4DB2-BD59-A6C34878D82A}">
                    <a16:rowId xmlns:a16="http://schemas.microsoft.com/office/drawing/2014/main" val="2072067967"/>
                  </a:ext>
                </a:extLst>
              </a:tr>
              <a:tr h="1429352">
                <a:tc>
                  <a:txBody>
                    <a:bodyPr/>
                    <a:lstStyle/>
                    <a:p>
                      <a:pPr algn="just">
                        <a:lnSpc>
                          <a:spcPct val="107000"/>
                        </a:lnSpc>
                        <a:spcAft>
                          <a:spcPts val="0"/>
                        </a:spcAft>
                      </a:pPr>
                      <a:r>
                        <a:rPr lang="ro-RO" sz="1100" i="1"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endParaRPr lang="en-US" sz="1100" dirty="0">
                        <a:effectLst/>
                        <a:latin typeface="Arial" panose="020B0604020202020204" pitchFamily="34" charset="0"/>
                        <a:ea typeface="Microsoft Sans Serif" panose="020B0604020202020204" pitchFamily="34" charset="0"/>
                        <a:cs typeface="Arial" panose="020B0604020202020204" pitchFamily="34" charset="0"/>
                      </a:endParaRPr>
                    </a:p>
                    <a:p>
                      <a:pPr algn="ctr">
                        <a:lnSpc>
                          <a:spcPct val="107000"/>
                        </a:lnSpc>
                        <a:spcBef>
                          <a:spcPts val="10"/>
                        </a:spcBef>
                        <a:spcAft>
                          <a:spcPts val="0"/>
                        </a:spcAft>
                      </a:pPr>
                      <a:r>
                        <a:rPr lang="ro-RO" sz="1100" i="1"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endParaRPr lang="en-US" sz="1100" dirty="0">
                        <a:effectLst/>
                        <a:latin typeface="Arial" panose="020B0604020202020204" pitchFamily="34" charset="0"/>
                        <a:ea typeface="Microsoft Sans Serif" panose="020B0604020202020204" pitchFamily="34" charset="0"/>
                        <a:cs typeface="Arial" panose="020B0604020202020204" pitchFamily="34" charset="0"/>
                      </a:endParaRPr>
                    </a:p>
                    <a:p>
                      <a:pPr marL="6350" algn="ctr">
                        <a:lnSpc>
                          <a:spcPct val="107000"/>
                        </a:lnSpc>
                        <a:spcAft>
                          <a:spcPts val="0"/>
                        </a:spcAft>
                      </a:pPr>
                      <a:r>
                        <a:rPr lang="ro-RO" sz="11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6</a:t>
                      </a:r>
                      <a:endParaRPr lang="en-US" sz="1100" dirty="0">
                        <a:effectLst/>
                        <a:latin typeface="Arial" panose="020B0604020202020204" pitchFamily="34" charset="0"/>
                        <a:ea typeface="Microsoft Sans Serif" panose="020B0604020202020204" pitchFamily="34" charset="0"/>
                        <a:cs typeface="Arial" panose="020B0604020202020204" pitchFamily="34" charset="0"/>
                      </a:endParaRPr>
                    </a:p>
                  </a:txBody>
                  <a:tcPr marL="0" marR="0" marT="0" marB="0"/>
                </a:tc>
                <a:tc>
                  <a:txBody>
                    <a:bodyPr/>
                    <a:lstStyle/>
                    <a:p>
                      <a:pPr marL="71120" marR="91440" algn="just" defTabSz="457200" rtl="0" eaLnBrk="1" latinLnBrk="0" hangingPunct="1">
                        <a:lnSpc>
                          <a:spcPct val="100000"/>
                        </a:lnSpc>
                        <a:spcBef>
                          <a:spcPts val="0"/>
                        </a:spcBef>
                        <a:spcAft>
                          <a:spcPts val="0"/>
                        </a:spcAft>
                      </a:pPr>
                      <a:r>
                        <a:rPr lang="en-US" sz="1400" b="1"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Asigurarea</a:t>
                      </a:r>
                      <a:r>
                        <a:rPr lang="en-US" sz="1400" b="1"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en-US" sz="1400" b="1"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sustenabilității</a:t>
                      </a:r>
                      <a:endParaRPr lang="ro-RO" sz="1400" b="1"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endParaRPr>
                    </a:p>
                    <a:p>
                      <a:pPr marL="71120" marR="91440" algn="just" defTabSz="457200" rtl="0" eaLnBrk="1" latinLnBrk="0" hangingPunct="1">
                        <a:lnSpc>
                          <a:spcPct val="100000"/>
                        </a:lnSpc>
                        <a:spcBef>
                          <a:spcPts val="0"/>
                        </a:spcBef>
                        <a:spcAft>
                          <a:spcPts val="0"/>
                        </a:spcAft>
                      </a:pPr>
                      <a:r>
                        <a:rPr lang="en-US"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 </a:t>
                      </a:r>
                      <a:r>
                        <a:rPr lang="en-US" sz="1400"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sunt</a:t>
                      </a:r>
                      <a:r>
                        <a:rPr lang="en-US"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en-US" sz="1400"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descrise</a:t>
                      </a:r>
                      <a:r>
                        <a:rPr lang="en-US"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en-US" sz="1400"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modalități</a:t>
                      </a:r>
                      <a:r>
                        <a:rPr lang="en-US"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de </a:t>
                      </a:r>
                      <a:r>
                        <a:rPr lang="en-US" sz="1400"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continuare</a:t>
                      </a:r>
                      <a:r>
                        <a:rPr lang="en-US"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 </a:t>
                      </a:r>
                      <a:r>
                        <a:rPr lang="en-US" sz="1400"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activităților</a:t>
                      </a:r>
                      <a:r>
                        <a:rPr lang="en-US"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en-US" sz="1400"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cheie</a:t>
                      </a:r>
                      <a:r>
                        <a:rPr lang="en-US"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en-US" sz="1400"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prevăzute</a:t>
                      </a:r>
                      <a:r>
                        <a:rPr lang="en-US"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en-US" sz="1400"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în</a:t>
                      </a:r>
                      <a:r>
                        <a:rPr lang="en-US"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en-US" sz="1400"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propunerea</a:t>
                      </a:r>
                      <a:r>
                        <a:rPr lang="en-US"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de </a:t>
                      </a:r>
                      <a:r>
                        <a:rPr lang="en-US" sz="1400"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proiect</a:t>
                      </a:r>
                      <a:r>
                        <a:rPr lang="en-US"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en-US" sz="1400"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pe</a:t>
                      </a:r>
                      <a:r>
                        <a:rPr lang="en-US"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en-US" sz="1400"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termen</a:t>
                      </a:r>
                      <a:r>
                        <a:rPr lang="en-US"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en-US" sz="1400"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mediu</a:t>
                      </a:r>
                      <a:r>
                        <a:rPr lang="en-US"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en-US" sz="1400"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și</a:t>
                      </a:r>
                      <a:r>
                        <a:rPr lang="en-US"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lung, ulterior </a:t>
                      </a:r>
                      <a:r>
                        <a:rPr lang="en-US" sz="1400"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încheierii</a:t>
                      </a:r>
                      <a:r>
                        <a:rPr lang="en-US"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en-US" sz="1400"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grantului</a:t>
                      </a:r>
                      <a:r>
                        <a:rPr lang="en-US"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en-US" sz="1400"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în</a:t>
                      </a:r>
                      <a:r>
                        <a:rPr lang="en-US"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en-US" sz="1400"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conformitate</a:t>
                      </a:r>
                      <a:r>
                        <a:rPr lang="en-US"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cu </a:t>
                      </a:r>
                      <a:r>
                        <a:rPr lang="en-US" sz="1400"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prevederile</a:t>
                      </a:r>
                      <a:r>
                        <a:rPr lang="en-US"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en-US" sz="1400"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legale</a:t>
                      </a:r>
                      <a:r>
                        <a:rPr lang="en-US"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en-US" sz="1400"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în</a:t>
                      </a:r>
                      <a:r>
                        <a:rPr lang="en-US"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en-US" sz="1400"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vigoare</a:t>
                      </a:r>
                      <a:r>
                        <a:rPr lang="en-US"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en-US" sz="1400"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și</a:t>
                      </a:r>
                      <a:r>
                        <a:rPr lang="en-US"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cu </a:t>
                      </a:r>
                      <a:r>
                        <a:rPr lang="en-US" sz="1400"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regulamentul</a:t>
                      </a:r>
                      <a:r>
                        <a:rPr lang="en-US"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en-US" sz="1400"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aplicabil</a:t>
                      </a:r>
                      <a:r>
                        <a:rPr lang="en-US"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a:t>
                      </a:r>
                      <a:endParaRPr lang="ro-RO"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endParaRPr>
                    </a:p>
                    <a:p>
                      <a:pPr marL="71120" marR="91440" algn="just" defTabSz="457200" rtl="0" eaLnBrk="1" latinLnBrk="0" hangingPunct="1">
                        <a:lnSpc>
                          <a:spcPct val="100000"/>
                        </a:lnSpc>
                        <a:spcBef>
                          <a:spcPts val="0"/>
                        </a:spcBef>
                        <a:spcAft>
                          <a:spcPts val="0"/>
                        </a:spcAft>
                      </a:pPr>
                      <a:r>
                        <a:rPr lang="en-US"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 </a:t>
                      </a:r>
                      <a:r>
                        <a:rPr lang="en-US" sz="1400"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sunt</a:t>
                      </a:r>
                      <a:r>
                        <a:rPr lang="en-US"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en-US" sz="1400"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identificate</a:t>
                      </a:r>
                      <a:r>
                        <a:rPr lang="en-US"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en-US" sz="1400"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mijloace</a:t>
                      </a:r>
                      <a:r>
                        <a:rPr lang="en-US"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de </a:t>
                      </a:r>
                      <a:r>
                        <a:rPr lang="en-US" sz="1400"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implicare</a:t>
                      </a:r>
                      <a:r>
                        <a:rPr lang="en-US"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 </a:t>
                      </a:r>
                      <a:r>
                        <a:rPr lang="en-US" sz="1400"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comunității</a:t>
                      </a:r>
                      <a:r>
                        <a:rPr lang="en-US"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en-US" sz="1400"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școlare</a:t>
                      </a:r>
                      <a:r>
                        <a:rPr lang="en-US"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/locale </a:t>
                      </a:r>
                      <a:r>
                        <a:rPr lang="en-US" sz="1400"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precum</a:t>
                      </a:r>
                      <a:r>
                        <a:rPr lang="en-US"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en-US" sz="1400"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și</a:t>
                      </a:r>
                      <a:r>
                        <a:rPr lang="en-US"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en-US" sz="1400"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contribuția</a:t>
                      </a:r>
                      <a:r>
                        <a:rPr lang="en-US"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en-US" sz="1400"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acesteia</a:t>
                      </a:r>
                      <a:r>
                        <a:rPr lang="en-US"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en-US" sz="1400"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după</a:t>
                      </a:r>
                      <a:r>
                        <a:rPr lang="en-US"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en-US" sz="1400"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finalizarea</a:t>
                      </a:r>
                      <a:r>
                        <a:rPr lang="en-US"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en-US" sz="1400"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grantului</a:t>
                      </a:r>
                      <a:r>
                        <a:rPr lang="en-US"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endParaRPr lang="ro-RO" sz="1400"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endParaRPr>
                    </a:p>
                    <a:p>
                      <a:pPr marL="356870" marR="91440" indent="-285750" algn="just" defTabSz="457200" rtl="0" eaLnBrk="1" latinLnBrk="0" hangingPunct="1">
                        <a:lnSpc>
                          <a:spcPct val="100000"/>
                        </a:lnSpc>
                        <a:spcBef>
                          <a:spcPts val="0"/>
                        </a:spcBef>
                        <a:spcAft>
                          <a:spcPts val="0"/>
                        </a:spcAft>
                        <a:buFont typeface="Arial" panose="020B0604020202020204" pitchFamily="34" charset="0"/>
                        <a:buChar char="•"/>
                      </a:pPr>
                      <a:r>
                        <a:rPr lang="en-US" sz="1400" i="1"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Notă</a:t>
                      </a:r>
                      <a:r>
                        <a:rPr lang="en-US" sz="1400" i="1"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se </a:t>
                      </a:r>
                      <a:r>
                        <a:rPr lang="en-US" sz="1400" i="1"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acordă</a:t>
                      </a:r>
                      <a:r>
                        <a:rPr lang="en-US" sz="1400" i="1"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en-US" sz="1400" i="1"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câte</a:t>
                      </a:r>
                      <a:r>
                        <a:rPr lang="en-US" sz="1400" i="1"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0,5 </a:t>
                      </a:r>
                      <a:r>
                        <a:rPr lang="en-US" sz="1400" i="1"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puncte</a:t>
                      </a:r>
                      <a:r>
                        <a:rPr lang="en-US" sz="1400" i="1"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en-US" sz="1400" i="1"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pentru</a:t>
                      </a:r>
                      <a:r>
                        <a:rPr lang="en-US" sz="1400" i="1"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en-US" sz="1400" i="1"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fiecare</a:t>
                      </a:r>
                      <a:r>
                        <a:rPr lang="en-US" sz="1400" i="1"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en-US" sz="1400" i="1"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subcriteriu</a:t>
                      </a:r>
                      <a:r>
                        <a:rPr lang="en-US" sz="1400" i="1"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r>
                        <a:rPr lang="en-US" sz="1400" i="1" kern="1200" dirty="0" err="1"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îndeplinit</a:t>
                      </a:r>
                      <a:r>
                        <a:rPr lang="ro-RO" sz="1400" i="1" kern="12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a:t>
                      </a:r>
                      <a:endParaRPr lang="en-US" sz="1400" i="1" kern="1200"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endParaRPr>
                    </a:p>
                  </a:txBody>
                  <a:tcPr marL="0" marR="0" marT="0" marB="0"/>
                </a:tc>
                <a:tc>
                  <a:txBody>
                    <a:bodyPr/>
                    <a:lstStyle/>
                    <a:p>
                      <a:pPr algn="just">
                        <a:lnSpc>
                          <a:spcPct val="107000"/>
                        </a:lnSpc>
                        <a:spcAft>
                          <a:spcPts val="0"/>
                        </a:spcAft>
                      </a:pPr>
                      <a:r>
                        <a:rPr lang="ro-RO" sz="1100" i="1"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endParaRPr lang="en-US" sz="1100" dirty="0">
                        <a:effectLst/>
                        <a:latin typeface="Arial" panose="020B0604020202020204" pitchFamily="34" charset="0"/>
                        <a:ea typeface="Microsoft Sans Serif" panose="020B0604020202020204" pitchFamily="34" charset="0"/>
                        <a:cs typeface="Arial" panose="020B0604020202020204" pitchFamily="34" charset="0"/>
                      </a:endParaRPr>
                    </a:p>
                    <a:p>
                      <a:pPr algn="just">
                        <a:lnSpc>
                          <a:spcPct val="107000"/>
                        </a:lnSpc>
                        <a:spcBef>
                          <a:spcPts val="10"/>
                        </a:spcBef>
                        <a:spcAft>
                          <a:spcPts val="0"/>
                        </a:spcAft>
                      </a:pPr>
                      <a:r>
                        <a:rPr lang="ro-RO" sz="1100" i="1" dirty="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 </a:t>
                      </a:r>
                      <a:endParaRPr lang="en-US" sz="1100" dirty="0">
                        <a:effectLst/>
                        <a:latin typeface="Arial" panose="020B0604020202020204" pitchFamily="34" charset="0"/>
                        <a:ea typeface="Microsoft Sans Serif" panose="020B0604020202020204" pitchFamily="34" charset="0"/>
                        <a:cs typeface="Arial" panose="020B0604020202020204" pitchFamily="34" charset="0"/>
                      </a:endParaRPr>
                    </a:p>
                    <a:p>
                      <a:pPr marL="5715" algn="ctr">
                        <a:lnSpc>
                          <a:spcPct val="107000"/>
                        </a:lnSpc>
                        <a:spcAft>
                          <a:spcPts val="0"/>
                        </a:spcAft>
                      </a:pPr>
                      <a:r>
                        <a:rPr lang="ro-RO" sz="1100" dirty="0" smtClean="0">
                          <a:solidFill>
                            <a:srgbClr val="002060"/>
                          </a:solidFill>
                          <a:effectLst/>
                          <a:latin typeface="Arial" panose="020B0604020202020204" pitchFamily="34" charset="0"/>
                          <a:ea typeface="Microsoft Sans Serif" panose="020B0604020202020204" pitchFamily="34" charset="0"/>
                          <a:cs typeface="Arial" panose="020B0604020202020204" pitchFamily="34" charset="0"/>
                        </a:rPr>
                        <a:t>1</a:t>
                      </a:r>
                      <a:endParaRPr lang="en-US" sz="1100" dirty="0">
                        <a:effectLst/>
                        <a:latin typeface="Arial" panose="020B0604020202020204" pitchFamily="34" charset="0"/>
                        <a:ea typeface="Microsoft Sans Serif" panose="020B0604020202020204" pitchFamily="34" charset="0"/>
                        <a:cs typeface="Arial" panose="020B0604020202020204" pitchFamily="34" charset="0"/>
                      </a:endParaRPr>
                    </a:p>
                  </a:txBody>
                  <a:tcPr marL="0" marR="0" marT="0" marB="0"/>
                </a:tc>
                <a:extLst>
                  <a:ext uri="{0D108BD9-81ED-4DB2-BD59-A6C34878D82A}">
                    <a16:rowId xmlns:a16="http://schemas.microsoft.com/office/drawing/2014/main" val="4239848363"/>
                  </a:ext>
                </a:extLst>
              </a:tr>
              <a:tr h="213815">
                <a:tc gridSpan="2">
                  <a:txBody>
                    <a:bodyPr/>
                    <a:lstStyle/>
                    <a:p>
                      <a:pPr marL="0" marR="0" algn="just">
                        <a:spcBef>
                          <a:spcPts val="0"/>
                        </a:spcBef>
                        <a:spcAft>
                          <a:spcPts val="0"/>
                        </a:spcAft>
                      </a:pPr>
                      <a:r>
                        <a:rPr lang="ro-RO" sz="1600">
                          <a:effectLst/>
                        </a:rPr>
                        <a:t>PUNCTAJ MAXIM TOTAL</a:t>
                      </a:r>
                      <a:endParaRPr lang="en-US" sz="1600">
                        <a:effectLst/>
                        <a:latin typeface="Calibri" panose="020F0502020204030204" pitchFamily="34" charset="0"/>
                        <a:ea typeface="Calibri" panose="020F0502020204030204" pitchFamily="34" charset="0"/>
                      </a:endParaRPr>
                    </a:p>
                  </a:txBody>
                  <a:tcPr marL="68580" marR="68580" marT="0" marB="0" anchor="ctr"/>
                </a:tc>
                <a:tc hMerge="1">
                  <a:txBody>
                    <a:bodyPr/>
                    <a:lstStyle/>
                    <a:p>
                      <a:endParaRPr lang="en-US"/>
                    </a:p>
                  </a:txBody>
                  <a:tcPr/>
                </a:tc>
                <a:tc>
                  <a:txBody>
                    <a:bodyPr/>
                    <a:lstStyle/>
                    <a:p>
                      <a:pPr marL="0" marR="0" algn="ctr">
                        <a:spcBef>
                          <a:spcPts val="0"/>
                        </a:spcBef>
                        <a:spcAft>
                          <a:spcPts val="0"/>
                        </a:spcAft>
                      </a:pPr>
                      <a:r>
                        <a:rPr lang="ro-RO" sz="1600" dirty="0">
                          <a:effectLst/>
                        </a:rPr>
                        <a:t>10</a:t>
                      </a:r>
                      <a:endParaRPr lang="en-US" sz="1600" dirty="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429872416"/>
                  </a:ext>
                </a:extLst>
              </a:tr>
            </a:tbl>
          </a:graphicData>
        </a:graphic>
      </p:graphicFrame>
      <p:pic>
        <p:nvPicPr>
          <p:cNvPr id="5" name="Imagine 5"/>
          <p:cNvPicPr/>
          <p:nvPr/>
        </p:nvPicPr>
        <p:blipFill>
          <a:blip r:embed="rId2"/>
          <a:srcRect/>
          <a:stretch>
            <a:fillRect/>
          </a:stretch>
        </p:blipFill>
        <p:spPr>
          <a:xfrm>
            <a:off x="1587212" y="0"/>
            <a:ext cx="6557010" cy="762000"/>
          </a:xfrm>
          <a:prstGeom prst="rect">
            <a:avLst/>
          </a:prstGeom>
          <a:ln/>
        </p:spPr>
      </p:pic>
      <p:sp>
        <p:nvSpPr>
          <p:cNvPr id="6" name="Text Box 2"/>
          <p:cNvSpPr txBox="1">
            <a:spLocks noChangeArrowheads="1"/>
          </p:cNvSpPr>
          <p:nvPr/>
        </p:nvSpPr>
        <p:spPr bwMode="auto">
          <a:xfrm>
            <a:off x="8772698" y="381000"/>
            <a:ext cx="3078480" cy="49278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lnSpc>
                <a:spcPct val="107000"/>
              </a:lnSpc>
              <a:spcBef>
                <a:spcPts val="0"/>
              </a:spcBef>
              <a:spcAft>
                <a:spcPts val="0"/>
              </a:spcAft>
            </a:pP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Direcția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Generală</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pentru</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Implementarea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Proiectului</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România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Educată</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a:t>
            </a:r>
            <a:endParaRPr lang="en-US" sz="11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09540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677333" y="1653435"/>
            <a:ext cx="9830245"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just"/>
            <a:r>
              <a:rPr lang="ro-RO" dirty="0">
                <a:solidFill>
                  <a:srgbClr val="7030A0"/>
                </a:solidFill>
              </a:rPr>
              <a:t>Pentru a primi finanțare în cadrul SG PNRAS, runda a II-a (seria a II-a), un proiect trebuie să obțină minimum 6 puncte din punctajul maxim de 10 puncte. Cererile de finanțare se aprobă în ordine descrescătoare până la epuizarea bugetului.</a:t>
            </a:r>
            <a:endParaRPr lang="en-US" dirty="0">
              <a:solidFill>
                <a:srgbClr val="7030A0"/>
              </a:solidFill>
            </a:endParaRPr>
          </a:p>
          <a:p>
            <a:pPr algn="just"/>
            <a:r>
              <a:rPr lang="ro-RO" dirty="0">
                <a:solidFill>
                  <a:srgbClr val="7030A0"/>
                </a:solidFill>
              </a:rPr>
              <a:t> </a:t>
            </a:r>
            <a:endParaRPr lang="en-US" dirty="0">
              <a:solidFill>
                <a:srgbClr val="7030A0"/>
              </a:solidFill>
            </a:endParaRPr>
          </a:p>
          <a:p>
            <a:pPr algn="just"/>
            <a:r>
              <a:rPr lang="ro-RO" dirty="0">
                <a:solidFill>
                  <a:srgbClr val="7030A0"/>
                </a:solidFill>
              </a:rPr>
              <a:t>*În caz de paritate, se acordă prioritate unităților de învățământ cu un grad ridicat de vulnerabilitate, conform indicelui de vulnerabilitate privind părăsirea timpurie a școlii. Unitățile de învățământ care au un grad ridicat de vulnerabilitate prezintă mai multe elemente de vulnerabilitate, cum ar fi un număr ridicat de cadre didactice suplinitoare, o rată ridicată a abandonului școlar, o rată scăzută de participare si rezultate slabe la evaluarea națională.</a:t>
            </a:r>
            <a:endParaRPr lang="en-US" dirty="0">
              <a:solidFill>
                <a:srgbClr val="7030A0"/>
              </a:solidFill>
            </a:endParaRPr>
          </a:p>
          <a:p>
            <a:pPr algn="just"/>
            <a:r>
              <a:rPr lang="ro-RO" dirty="0">
                <a:solidFill>
                  <a:srgbClr val="7030A0"/>
                </a:solidFill>
              </a:rPr>
              <a:t> </a:t>
            </a:r>
            <a:endParaRPr lang="en-US" dirty="0">
              <a:solidFill>
                <a:srgbClr val="7030A0"/>
              </a:solidFill>
            </a:endParaRPr>
          </a:p>
          <a:p>
            <a:pPr algn="just"/>
            <a:r>
              <a:rPr lang="ro-RO" b="1" u="sng" dirty="0">
                <a:solidFill>
                  <a:srgbClr val="7030A0"/>
                </a:solidFill>
              </a:rPr>
              <a:t>Contestațiile vor putea fi depuse în termen de 2 zile de la primirea rezultatului, la adresa </a:t>
            </a:r>
            <a:r>
              <a:rPr lang="ro-RO" b="1" dirty="0">
                <a:solidFill>
                  <a:srgbClr val="7030A0"/>
                </a:solidFill>
                <a:hlinkClick r:id="rId2"/>
              </a:rPr>
              <a:t>contestatii.pnras@edu.gov.ro.</a:t>
            </a:r>
            <a:endParaRPr lang="en-US" b="1" dirty="0">
              <a:solidFill>
                <a:srgbClr val="7030A0"/>
              </a:solidFill>
            </a:endParaRPr>
          </a:p>
          <a:p>
            <a:pPr algn="just"/>
            <a:r>
              <a:rPr lang="ro-RO" b="1" dirty="0">
                <a:solidFill>
                  <a:srgbClr val="7030A0"/>
                </a:solidFill>
              </a:rPr>
              <a:t> </a:t>
            </a:r>
            <a:endParaRPr lang="en-US" dirty="0">
              <a:solidFill>
                <a:srgbClr val="7030A0"/>
              </a:solidFill>
            </a:endParaRPr>
          </a:p>
          <a:p>
            <a:pPr algn="just"/>
            <a:r>
              <a:rPr lang="ro-RO" dirty="0">
                <a:solidFill>
                  <a:srgbClr val="7030A0"/>
                </a:solidFill>
              </a:rPr>
              <a:t>ME validează rezultatele finale și întocmește raportul centralizat de evaluare aferent celei de a doua runde de </a:t>
            </a:r>
            <a:r>
              <a:rPr lang="ro-RO" dirty="0" smtClean="0">
                <a:solidFill>
                  <a:srgbClr val="7030A0"/>
                </a:solidFill>
              </a:rPr>
              <a:t>finanțare (seria a II-a). </a:t>
            </a:r>
            <a:r>
              <a:rPr lang="ro-RO" dirty="0">
                <a:solidFill>
                  <a:srgbClr val="7030A0"/>
                </a:solidFill>
              </a:rPr>
              <a:t>Lista  finală a unităților de învățământ beneficiare de granturi  va fi aprobată prin ordin al ministrului educației și publicată pe site-ul </a:t>
            </a:r>
            <a:r>
              <a:rPr lang="ro-RO" dirty="0">
                <a:solidFill>
                  <a:srgbClr val="7030A0"/>
                </a:solidFill>
                <a:hlinkClick r:id="rId3"/>
              </a:rPr>
              <a:t>www.edu.ro.</a:t>
            </a:r>
            <a:endParaRPr lang="en-US" dirty="0">
              <a:solidFill>
                <a:srgbClr val="7030A0"/>
              </a:solidFill>
            </a:endParaRPr>
          </a:p>
        </p:txBody>
      </p:sp>
      <p:pic>
        <p:nvPicPr>
          <p:cNvPr id="3" name="Imagine 5"/>
          <p:cNvPicPr/>
          <p:nvPr/>
        </p:nvPicPr>
        <p:blipFill>
          <a:blip r:embed="rId4"/>
          <a:srcRect/>
          <a:stretch>
            <a:fillRect/>
          </a:stretch>
        </p:blipFill>
        <p:spPr>
          <a:xfrm>
            <a:off x="1587212" y="0"/>
            <a:ext cx="6557010" cy="762000"/>
          </a:xfrm>
          <a:prstGeom prst="rect">
            <a:avLst/>
          </a:prstGeom>
          <a:ln/>
        </p:spPr>
      </p:pic>
      <p:sp>
        <p:nvSpPr>
          <p:cNvPr id="4" name="Text Box 2"/>
          <p:cNvSpPr txBox="1">
            <a:spLocks noChangeArrowheads="1"/>
          </p:cNvSpPr>
          <p:nvPr/>
        </p:nvSpPr>
        <p:spPr bwMode="auto">
          <a:xfrm>
            <a:off x="8897389" y="381000"/>
            <a:ext cx="3078480" cy="49278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lnSpc>
                <a:spcPct val="107000"/>
              </a:lnSpc>
              <a:spcBef>
                <a:spcPts val="0"/>
              </a:spcBef>
              <a:spcAft>
                <a:spcPts val="0"/>
              </a:spcAft>
            </a:pP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Direcția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Generală</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pentru</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Implementarea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Proiectului</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România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Educată</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a:t>
            </a:r>
            <a:endParaRPr lang="en-US" sz="11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763249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677334" y="2453656"/>
            <a:ext cx="8936566"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en-US" sz="2800" b="1" i="0" u="none" strike="noStrike" cap="none" normalizeH="0" baseline="0" dirty="0" smtClean="0">
                <a:ln>
                  <a:noFill/>
                </a:ln>
                <a:solidFill>
                  <a:schemeClr val="accent1">
                    <a:lumMod val="75000"/>
                  </a:schemeClr>
                </a:solidFill>
                <a:effectLst/>
                <a:latin typeface="Arial Narrow" panose="020B0606020202030204" pitchFamily="34" charset="0"/>
                <a:ea typeface="Arial" panose="020B0604020202020204" pitchFamily="34" charset="0"/>
                <a:cs typeface="Arial" panose="020B0604020202020204" pitchFamily="34" charset="0"/>
                <a:hlinkClick r:id="rId2"/>
              </a:rPr>
              <a:t>VĂ MULȚUMIM PENTRU</a:t>
            </a:r>
            <a:r>
              <a:rPr kumimoji="0" lang="ro-RO" altLang="en-US" sz="2800" b="1" i="0" u="none" strike="noStrike" cap="none" normalizeH="0" dirty="0" smtClean="0">
                <a:ln>
                  <a:noFill/>
                </a:ln>
                <a:solidFill>
                  <a:schemeClr val="accent1">
                    <a:lumMod val="75000"/>
                  </a:schemeClr>
                </a:solidFill>
                <a:effectLst/>
                <a:latin typeface="Arial Narrow" panose="020B0606020202030204" pitchFamily="34" charset="0"/>
                <a:ea typeface="Arial" panose="020B0604020202020204" pitchFamily="34" charset="0"/>
                <a:cs typeface="Arial" panose="020B0604020202020204" pitchFamily="34" charset="0"/>
                <a:hlinkClick r:id="rId2"/>
              </a:rPr>
              <a:t> COLABORARE</a:t>
            </a:r>
          </a:p>
          <a:p>
            <a:pPr marL="0" marR="0" lvl="0" indent="0" algn="ctr" defTabSz="914400" rtl="0" eaLnBrk="0" fontAlgn="base" latinLnBrk="0" hangingPunct="0">
              <a:lnSpc>
                <a:spcPct val="100000"/>
              </a:lnSpc>
              <a:spcBef>
                <a:spcPct val="0"/>
              </a:spcBef>
              <a:spcAft>
                <a:spcPct val="0"/>
              </a:spcAft>
              <a:buClrTx/>
              <a:buSzTx/>
              <a:buFontTx/>
              <a:buNone/>
              <a:tabLst/>
            </a:pPr>
            <a:endParaRPr lang="ro-RO" altLang="en-US" sz="2800" b="1" baseline="0" dirty="0">
              <a:solidFill>
                <a:schemeClr val="accent1">
                  <a:lumMod val="75000"/>
                </a:schemeClr>
              </a:solidFill>
              <a:latin typeface="Arial Narrow" panose="020B0606020202030204" pitchFamily="34" charset="0"/>
              <a:ea typeface="Arial" panose="020B0604020202020204" pitchFamily="34" charset="0"/>
              <a:cs typeface="Arial" panose="020B0604020202020204" pitchFamily="34" charset="0"/>
              <a:hlinkClick r:id="rId2"/>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ro-RO" altLang="en-US" sz="2800" b="1" i="0" u="none" strike="noStrike" cap="none" normalizeH="0" dirty="0" smtClean="0">
              <a:ln>
                <a:noFill/>
              </a:ln>
              <a:solidFill>
                <a:schemeClr val="accent1">
                  <a:lumMod val="75000"/>
                </a:schemeClr>
              </a:solidFill>
              <a:effectLst/>
              <a:latin typeface="Arial Narrow" panose="020B0606020202030204" pitchFamily="34" charset="0"/>
              <a:ea typeface="Arial" panose="020B0604020202020204" pitchFamily="34" charset="0"/>
              <a:cs typeface="Arial" panose="020B0604020202020204" pitchFamily="34" charset="0"/>
              <a:hlinkClick r:id="rId2"/>
            </a:endParaRPr>
          </a:p>
          <a:p>
            <a:pPr marL="0" marR="0" lvl="0" indent="0" algn="ctr" defTabSz="914400" rtl="0" eaLnBrk="0" fontAlgn="base" latinLnBrk="0" hangingPunct="0">
              <a:lnSpc>
                <a:spcPct val="100000"/>
              </a:lnSpc>
              <a:spcBef>
                <a:spcPct val="0"/>
              </a:spcBef>
              <a:spcAft>
                <a:spcPct val="0"/>
              </a:spcAft>
              <a:buClrTx/>
              <a:buSzTx/>
              <a:buFontTx/>
              <a:buNone/>
              <a:tabLst/>
            </a:pPr>
            <a:endParaRPr lang="ro-RO" altLang="en-US" sz="2800" b="1" baseline="0" dirty="0">
              <a:solidFill>
                <a:schemeClr val="accent1">
                  <a:lumMod val="75000"/>
                </a:schemeClr>
              </a:solidFill>
              <a:latin typeface="Arial Narrow" panose="020B0606020202030204" pitchFamily="34" charset="0"/>
              <a:ea typeface="Arial" panose="020B0604020202020204" pitchFamily="34" charset="0"/>
              <a:cs typeface="Arial" panose="020B0604020202020204" pitchFamily="34" charset="0"/>
              <a:hlinkClick r:id="rId2"/>
            </a:endParaRPr>
          </a:p>
          <a:p>
            <a:pPr marL="0" marR="0" lvl="0" indent="0" algn="ctr" defTabSz="914400" rtl="0" eaLnBrk="0" fontAlgn="base" latinLnBrk="0" hangingPunct="0">
              <a:lnSpc>
                <a:spcPct val="100000"/>
              </a:lnSpc>
              <a:spcBef>
                <a:spcPct val="0"/>
              </a:spcBef>
              <a:spcAft>
                <a:spcPct val="0"/>
              </a:spcAft>
              <a:buClrTx/>
              <a:buSzTx/>
              <a:buFontTx/>
              <a:buNone/>
              <a:tabLst/>
            </a:pPr>
            <a:r>
              <a:rPr lang="en-US" altLang="en-US" sz="3600" b="1" dirty="0">
                <a:solidFill>
                  <a:schemeClr val="accent1">
                    <a:lumMod val="75000"/>
                  </a:schemeClr>
                </a:solidFill>
                <a:latin typeface="Arial Narrow" panose="020B0606020202030204" pitchFamily="34" charset="0"/>
                <a:ea typeface="Arial" panose="020B0604020202020204" pitchFamily="34" charset="0"/>
                <a:cs typeface="Arial" panose="020B0604020202020204" pitchFamily="34" charset="0"/>
                <a:hlinkClick r:id="rId2"/>
              </a:rPr>
              <a:t>p</a:t>
            </a:r>
            <a:r>
              <a:rPr kumimoji="0" lang="ro-RO" altLang="en-US" sz="3600" b="1" i="0" u="none" strike="noStrike" cap="none" normalizeH="0" baseline="0" smtClean="0">
                <a:ln>
                  <a:noFill/>
                </a:ln>
                <a:solidFill>
                  <a:schemeClr val="accent1">
                    <a:lumMod val="75000"/>
                  </a:schemeClr>
                </a:solidFill>
                <a:effectLst/>
                <a:latin typeface="Arial Narrow" panose="020B0606020202030204" pitchFamily="34" charset="0"/>
                <a:ea typeface="Arial" panose="020B0604020202020204" pitchFamily="34" charset="0"/>
                <a:cs typeface="Arial" panose="020B0604020202020204" pitchFamily="34" charset="0"/>
                <a:hlinkClick r:id="rId2"/>
              </a:rPr>
              <a:t>nras.R2S2@edu.gov.ro</a:t>
            </a:r>
            <a:endParaRPr kumimoji="0" lang="ro-RO" altLang="en-US" sz="3600" b="1" i="0" u="none" strike="noStrike" cap="none" normalizeH="0" baseline="0" dirty="0" smtClean="0">
              <a:ln>
                <a:noFill/>
              </a:ln>
              <a:solidFill>
                <a:schemeClr val="accent1">
                  <a:lumMod val="75000"/>
                </a:schemeClr>
              </a:solidFill>
              <a:effectLst/>
              <a:latin typeface="Arial Narrow" panose="020B0606020202030204" pitchFamily="34" charset="0"/>
              <a:ea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3600" b="1" i="0" u="none" strike="noStrike" cap="none" normalizeH="0" baseline="0" dirty="0" smtClean="0">
              <a:ln>
                <a:noFill/>
              </a:ln>
              <a:solidFill>
                <a:schemeClr val="accent1">
                  <a:lumMod val="75000"/>
                </a:schemeClr>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en-US" sz="3600" b="1" i="0" u="none" strike="noStrike" cap="none" normalizeH="0" baseline="0" dirty="0" smtClean="0">
                <a:ln>
                  <a:noFill/>
                </a:ln>
                <a:solidFill>
                  <a:schemeClr val="accent1">
                    <a:lumMod val="75000"/>
                  </a:schemeClr>
                </a:solidFill>
                <a:effectLst/>
                <a:latin typeface="Arial" panose="020B0604020202020204" pitchFamily="34" charset="0"/>
                <a:ea typeface="Arial Narrow" panose="020B0606020202030204" pitchFamily="34" charset="0"/>
                <a:cs typeface="Arial Narrow" panose="020B0606020202030204" pitchFamily="34" charset="0"/>
                <a:hlinkClick r:id="rId3"/>
              </a:rPr>
              <a:t>www.edu.ro</a:t>
            </a:r>
            <a:r>
              <a:rPr kumimoji="0" lang="en-US" altLang="en-US" sz="3600" b="1" i="0" u="none" strike="noStrike" cap="none" normalizeH="0" baseline="0" dirty="0" smtClean="0">
                <a:ln>
                  <a:noFill/>
                </a:ln>
                <a:solidFill>
                  <a:schemeClr val="accent1">
                    <a:lumMod val="75000"/>
                  </a:schemeClr>
                </a:solidFill>
                <a:effectLst/>
                <a:latin typeface="Arial" panose="020B0604020202020204" pitchFamily="34" charset="0"/>
              </a:rPr>
              <a:t> </a:t>
            </a:r>
          </a:p>
        </p:txBody>
      </p:sp>
      <p:pic>
        <p:nvPicPr>
          <p:cNvPr id="3" name="Imagine 5"/>
          <p:cNvPicPr/>
          <p:nvPr/>
        </p:nvPicPr>
        <p:blipFill>
          <a:blip r:embed="rId4"/>
          <a:srcRect/>
          <a:stretch>
            <a:fillRect/>
          </a:stretch>
        </p:blipFill>
        <p:spPr>
          <a:xfrm>
            <a:off x="1587212" y="0"/>
            <a:ext cx="6557010" cy="762000"/>
          </a:xfrm>
          <a:prstGeom prst="rect">
            <a:avLst/>
          </a:prstGeom>
          <a:ln/>
        </p:spPr>
      </p:pic>
      <p:sp>
        <p:nvSpPr>
          <p:cNvPr id="4" name="Text Box 2"/>
          <p:cNvSpPr txBox="1">
            <a:spLocks noChangeArrowheads="1"/>
          </p:cNvSpPr>
          <p:nvPr/>
        </p:nvSpPr>
        <p:spPr bwMode="auto">
          <a:xfrm>
            <a:off x="8872451" y="381000"/>
            <a:ext cx="3078480" cy="49278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lnSpc>
                <a:spcPct val="107000"/>
              </a:lnSpc>
              <a:spcBef>
                <a:spcPts val="0"/>
              </a:spcBef>
              <a:spcAft>
                <a:spcPts val="0"/>
              </a:spcAft>
            </a:pP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Direcția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Generală</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pentru</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Implementarea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Proiectului</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România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Educată</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a:t>
            </a:r>
            <a:endParaRPr lang="en-US" sz="11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09879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964276"/>
            <a:ext cx="8596668" cy="966124"/>
          </a:xfrm>
        </p:spPr>
        <p:txBody>
          <a:bodyPr>
            <a:normAutofit fontScale="90000"/>
          </a:bodyPr>
          <a:lstStyle/>
          <a:p>
            <a:r>
              <a:rPr lang="pt-BR" sz="1600" dirty="0"/>
              <a:t>GHIDUL SOLICITANTULUI</a:t>
            </a:r>
            <a:br>
              <a:rPr lang="pt-BR" sz="1600" dirty="0"/>
            </a:br>
            <a:r>
              <a:rPr lang="pt-BR" sz="1600" dirty="0"/>
              <a:t/>
            </a:r>
            <a:br>
              <a:rPr lang="pt-BR" sz="1600" dirty="0"/>
            </a:br>
            <a:r>
              <a:rPr lang="pt-BR" sz="1600" dirty="0"/>
              <a:t>Programul Național pentru Reducerea Abandonului Școlar (PNRAS)</a:t>
            </a:r>
            <a:br>
              <a:rPr lang="pt-BR" sz="1600" dirty="0"/>
            </a:br>
            <a:r>
              <a:rPr lang="pt-BR" sz="1600" dirty="0"/>
              <a:t>SCHEMA DE GRANTURI PNRAS RUNDA a II-a</a:t>
            </a:r>
            <a:r>
              <a:rPr lang="pt-BR" dirty="0"/>
              <a:t/>
            </a:r>
            <a:br>
              <a:rPr lang="pt-BR" dirty="0"/>
            </a:br>
            <a:endParaRPr lang="en-US" dirty="0"/>
          </a:p>
        </p:txBody>
      </p:sp>
      <p:sp>
        <p:nvSpPr>
          <p:cNvPr id="3" name="Content Placeholder 2"/>
          <p:cNvSpPr>
            <a:spLocks noGrp="1"/>
          </p:cNvSpPr>
          <p:nvPr>
            <p:ph sz="half" idx="1"/>
          </p:nvPr>
        </p:nvSpPr>
        <p:spPr/>
        <p:txBody>
          <a:bodyPr>
            <a:normAutofit lnSpcReduction="10000"/>
          </a:bodyPr>
          <a:lstStyle/>
          <a:p>
            <a:r>
              <a:rPr lang="en-US" dirty="0" err="1"/>
              <a:t>Ministerul</a:t>
            </a:r>
            <a:r>
              <a:rPr lang="en-US" dirty="0"/>
              <a:t> </a:t>
            </a:r>
            <a:r>
              <a:rPr lang="en-US" dirty="0" err="1"/>
              <a:t>Educației</a:t>
            </a:r>
            <a:r>
              <a:rPr lang="en-US" dirty="0"/>
              <a:t> </a:t>
            </a:r>
            <a:r>
              <a:rPr lang="en-US" dirty="0" err="1"/>
              <a:t>publică</a:t>
            </a:r>
            <a:r>
              <a:rPr lang="en-US" dirty="0"/>
              <a:t> </a:t>
            </a:r>
            <a:r>
              <a:rPr lang="en-US" dirty="0" err="1"/>
              <a:t>Ghidul</a:t>
            </a:r>
            <a:r>
              <a:rPr lang="en-US" dirty="0"/>
              <a:t> </a:t>
            </a:r>
            <a:r>
              <a:rPr lang="en-US" dirty="0" err="1"/>
              <a:t>Solicitantului</a:t>
            </a:r>
            <a:r>
              <a:rPr lang="en-US" dirty="0"/>
              <a:t> – </a:t>
            </a:r>
            <a:r>
              <a:rPr lang="en-US" dirty="0" err="1"/>
              <a:t>condiții</a:t>
            </a:r>
            <a:r>
              <a:rPr lang="en-US" dirty="0"/>
              <a:t> de </a:t>
            </a:r>
            <a:r>
              <a:rPr lang="en-US" dirty="0" err="1"/>
              <a:t>accesare</a:t>
            </a:r>
            <a:r>
              <a:rPr lang="en-US" dirty="0"/>
              <a:t> a </a:t>
            </a:r>
            <a:r>
              <a:rPr lang="en-US" dirty="0" err="1"/>
              <a:t>Schemei</a:t>
            </a:r>
            <a:r>
              <a:rPr lang="en-US" dirty="0"/>
              <a:t> de </a:t>
            </a:r>
            <a:r>
              <a:rPr lang="en-US" dirty="0" err="1"/>
              <a:t>Granturi</a:t>
            </a:r>
            <a:r>
              <a:rPr lang="en-US" dirty="0"/>
              <a:t> – </a:t>
            </a:r>
            <a:r>
              <a:rPr lang="en-US" dirty="0" err="1"/>
              <a:t>runda</a:t>
            </a:r>
            <a:r>
              <a:rPr lang="en-US" dirty="0"/>
              <a:t> a II-a – </a:t>
            </a:r>
            <a:r>
              <a:rPr lang="en-US" dirty="0" err="1" smtClean="0"/>
              <a:t>seria</a:t>
            </a:r>
            <a:r>
              <a:rPr lang="en-US" dirty="0" smtClean="0"/>
              <a:t> a II a din </a:t>
            </a:r>
            <a:r>
              <a:rPr lang="en-US" dirty="0" err="1"/>
              <a:t>cadrul</a:t>
            </a:r>
            <a:r>
              <a:rPr lang="en-US" dirty="0"/>
              <a:t> </a:t>
            </a:r>
            <a:r>
              <a:rPr lang="en-US" dirty="0" err="1"/>
              <a:t>Programului</a:t>
            </a:r>
            <a:r>
              <a:rPr lang="en-US" dirty="0"/>
              <a:t> </a:t>
            </a:r>
            <a:r>
              <a:rPr lang="en-US" dirty="0" err="1"/>
              <a:t>Național</a:t>
            </a:r>
            <a:r>
              <a:rPr lang="en-US" dirty="0"/>
              <a:t> pentru </a:t>
            </a:r>
            <a:r>
              <a:rPr lang="en-US" dirty="0" err="1"/>
              <a:t>Reducerea</a:t>
            </a:r>
            <a:r>
              <a:rPr lang="en-US" dirty="0"/>
              <a:t> </a:t>
            </a:r>
            <a:r>
              <a:rPr lang="en-US" dirty="0" err="1"/>
              <a:t>Abandonului</a:t>
            </a:r>
            <a:r>
              <a:rPr lang="en-US" dirty="0"/>
              <a:t> Școlar (PNRAS), </a:t>
            </a:r>
            <a:r>
              <a:rPr lang="en-US" dirty="0" err="1"/>
              <a:t>finanțat</a:t>
            </a:r>
            <a:r>
              <a:rPr lang="en-US" dirty="0"/>
              <a:t> </a:t>
            </a:r>
            <a:r>
              <a:rPr lang="en-US" dirty="0" err="1"/>
              <a:t>prin</a:t>
            </a:r>
            <a:r>
              <a:rPr lang="en-US" dirty="0"/>
              <a:t> </a:t>
            </a:r>
            <a:r>
              <a:rPr lang="en-US" dirty="0" err="1"/>
              <a:t>Planul</a:t>
            </a:r>
            <a:r>
              <a:rPr lang="en-US" dirty="0"/>
              <a:t> </a:t>
            </a:r>
            <a:r>
              <a:rPr lang="en-US" dirty="0" err="1"/>
              <a:t>Național</a:t>
            </a:r>
            <a:r>
              <a:rPr lang="en-US" dirty="0"/>
              <a:t> pentru </a:t>
            </a:r>
            <a:r>
              <a:rPr lang="en-US" dirty="0" err="1"/>
              <a:t>Redresare</a:t>
            </a:r>
            <a:r>
              <a:rPr lang="en-US" dirty="0"/>
              <a:t> </a:t>
            </a:r>
            <a:r>
              <a:rPr lang="en-US" dirty="0" err="1"/>
              <a:t>și</a:t>
            </a:r>
            <a:r>
              <a:rPr lang="en-US" dirty="0"/>
              <a:t> </a:t>
            </a:r>
            <a:r>
              <a:rPr lang="en-US" dirty="0" err="1"/>
              <a:t>Reziliență</a:t>
            </a:r>
            <a:r>
              <a:rPr lang="en-US" dirty="0"/>
              <a:t> al </a:t>
            </a:r>
            <a:r>
              <a:rPr lang="en-US" dirty="0" err="1"/>
              <a:t>României</a:t>
            </a:r>
            <a:r>
              <a:rPr lang="en-US" dirty="0"/>
              <a:t> (PNRR). </a:t>
            </a:r>
          </a:p>
        </p:txBody>
      </p:sp>
      <p:sp>
        <p:nvSpPr>
          <p:cNvPr id="4" name="Content Placeholder 3"/>
          <p:cNvSpPr>
            <a:spLocks noGrp="1"/>
          </p:cNvSpPr>
          <p:nvPr>
            <p:ph sz="half" idx="2"/>
          </p:nvPr>
        </p:nvSpPr>
        <p:spPr/>
        <p:txBody>
          <a:bodyPr>
            <a:normAutofit lnSpcReduction="10000"/>
          </a:bodyPr>
          <a:lstStyle/>
          <a:p>
            <a:pPr algn="just"/>
            <a:r>
              <a:rPr lang="en-US" dirty="0" err="1"/>
              <a:t>Acest</a:t>
            </a:r>
            <a:r>
              <a:rPr lang="en-US" dirty="0"/>
              <a:t> document se </a:t>
            </a:r>
            <a:r>
              <a:rPr lang="en-US" dirty="0" err="1"/>
              <a:t>aplică</a:t>
            </a:r>
            <a:r>
              <a:rPr lang="en-US" dirty="0"/>
              <a:t> </a:t>
            </a:r>
            <a:r>
              <a:rPr lang="en-US" dirty="0" err="1"/>
              <a:t>apelului</a:t>
            </a:r>
            <a:r>
              <a:rPr lang="en-US" dirty="0"/>
              <a:t> de </a:t>
            </a:r>
            <a:r>
              <a:rPr lang="en-US" dirty="0" err="1"/>
              <a:t>proiecte</a:t>
            </a:r>
            <a:r>
              <a:rPr lang="en-US" dirty="0"/>
              <a:t> cu </a:t>
            </a:r>
            <a:r>
              <a:rPr lang="en-US" dirty="0" err="1"/>
              <a:t>titlul</a:t>
            </a:r>
            <a:r>
              <a:rPr lang="en-US" dirty="0"/>
              <a:t> &lt;SCHEMA DE GRANTURI PNRAS RUNDA </a:t>
            </a:r>
            <a:r>
              <a:rPr lang="ro-RO" dirty="0" smtClean="0"/>
              <a:t>a </a:t>
            </a:r>
            <a:r>
              <a:rPr lang="en-US" dirty="0" smtClean="0"/>
              <a:t>II</a:t>
            </a:r>
            <a:r>
              <a:rPr lang="ro-RO" dirty="0" smtClean="0"/>
              <a:t> a,</a:t>
            </a:r>
            <a:r>
              <a:rPr lang="en-US" dirty="0" smtClean="0"/>
              <a:t> SERIA a II a&gt;, </a:t>
            </a:r>
            <a:r>
              <a:rPr lang="en-US" dirty="0"/>
              <a:t>Componenta 15. </a:t>
            </a:r>
            <a:r>
              <a:rPr lang="en-US" dirty="0" err="1"/>
              <a:t>Educație</a:t>
            </a:r>
            <a:r>
              <a:rPr lang="en-US" dirty="0" smtClean="0"/>
              <a:t>,</a:t>
            </a:r>
            <a:endParaRPr lang="ro-RO" dirty="0" smtClean="0"/>
          </a:p>
          <a:p>
            <a:pPr algn="just"/>
            <a:r>
              <a:rPr lang="en-US" b="1" dirty="0" err="1" smtClean="0"/>
              <a:t>Reforma</a:t>
            </a:r>
            <a:r>
              <a:rPr lang="en-US" b="1" dirty="0" smtClean="0"/>
              <a:t> </a:t>
            </a:r>
            <a:r>
              <a:rPr lang="en-US" b="1" dirty="0"/>
              <a:t>3.</a:t>
            </a:r>
            <a:r>
              <a:rPr lang="en-US" dirty="0"/>
              <a:t> </a:t>
            </a:r>
            <a:r>
              <a:rPr lang="en-US" i="1" dirty="0" err="1"/>
              <a:t>Reforma</a:t>
            </a:r>
            <a:r>
              <a:rPr lang="en-US" i="1" dirty="0"/>
              <a:t> </a:t>
            </a:r>
            <a:r>
              <a:rPr lang="en-US" i="1" dirty="0" err="1"/>
              <a:t>sistemului</a:t>
            </a:r>
            <a:r>
              <a:rPr lang="en-US" i="1" dirty="0"/>
              <a:t> de </a:t>
            </a:r>
            <a:r>
              <a:rPr lang="en-US" i="1" dirty="0" err="1"/>
              <a:t>învățământ</a:t>
            </a:r>
            <a:r>
              <a:rPr lang="en-US" i="1" dirty="0"/>
              <a:t> </a:t>
            </a:r>
            <a:r>
              <a:rPr lang="en-US" i="1" dirty="0" err="1"/>
              <a:t>obligatoriu</a:t>
            </a:r>
            <a:r>
              <a:rPr lang="en-US" i="1" dirty="0"/>
              <a:t> pentru </a:t>
            </a:r>
            <a:r>
              <a:rPr lang="en-US" i="1" dirty="0" err="1"/>
              <a:t>prevenirea</a:t>
            </a:r>
            <a:r>
              <a:rPr lang="en-US" i="1" dirty="0"/>
              <a:t> </a:t>
            </a:r>
            <a:r>
              <a:rPr lang="en-US" i="1" dirty="0" err="1"/>
              <a:t>și</a:t>
            </a:r>
            <a:r>
              <a:rPr lang="en-US" i="1" dirty="0"/>
              <a:t> </a:t>
            </a:r>
            <a:r>
              <a:rPr lang="en-US" i="1" dirty="0" err="1"/>
              <a:t>reducerea</a:t>
            </a:r>
            <a:r>
              <a:rPr lang="en-US" i="1" dirty="0"/>
              <a:t> </a:t>
            </a:r>
            <a:r>
              <a:rPr lang="en-US" i="1" dirty="0" err="1"/>
              <a:t>părăsirii</a:t>
            </a:r>
            <a:r>
              <a:rPr lang="en-US" i="1" dirty="0"/>
              <a:t> </a:t>
            </a:r>
            <a:r>
              <a:rPr lang="en-US" i="1" dirty="0" err="1"/>
              <a:t>timpurii</a:t>
            </a:r>
            <a:r>
              <a:rPr lang="en-US" i="1" dirty="0"/>
              <a:t> a </a:t>
            </a:r>
            <a:r>
              <a:rPr lang="en-US" i="1" dirty="0" err="1"/>
              <a:t>școlii</a:t>
            </a:r>
            <a:r>
              <a:rPr lang="en-US" i="1" dirty="0"/>
              <a:t> </a:t>
            </a:r>
            <a:endParaRPr lang="ro-RO" i="1" dirty="0" smtClean="0"/>
          </a:p>
          <a:p>
            <a:pPr algn="just"/>
            <a:r>
              <a:rPr lang="en-US" b="1" dirty="0" smtClean="0"/>
              <a:t>Investiția </a:t>
            </a:r>
            <a:r>
              <a:rPr lang="en-US" b="1" dirty="0"/>
              <a:t>4.</a:t>
            </a:r>
            <a:r>
              <a:rPr lang="en-US" dirty="0"/>
              <a:t> </a:t>
            </a:r>
            <a:r>
              <a:rPr lang="en-US" i="1" dirty="0" err="1"/>
              <a:t>Sprijinirea</a:t>
            </a:r>
            <a:r>
              <a:rPr lang="en-US" i="1" dirty="0"/>
              <a:t> </a:t>
            </a:r>
            <a:r>
              <a:rPr lang="en-US" i="1" dirty="0" err="1"/>
              <a:t>unităților</a:t>
            </a:r>
            <a:r>
              <a:rPr lang="en-US" i="1" dirty="0"/>
              <a:t> de </a:t>
            </a:r>
            <a:r>
              <a:rPr lang="en-US" i="1" dirty="0" err="1"/>
              <a:t>învățământ</a:t>
            </a:r>
            <a:r>
              <a:rPr lang="en-US" i="1" dirty="0"/>
              <a:t> cu </a:t>
            </a:r>
            <a:r>
              <a:rPr lang="en-US" i="1" dirty="0" err="1"/>
              <a:t>risc</a:t>
            </a:r>
            <a:r>
              <a:rPr lang="en-US" i="1" dirty="0"/>
              <a:t> </a:t>
            </a:r>
            <a:r>
              <a:rPr lang="en-US" i="1" dirty="0" err="1"/>
              <a:t>ridicat</a:t>
            </a:r>
            <a:r>
              <a:rPr lang="en-US" i="1" dirty="0"/>
              <a:t> de abandon </a:t>
            </a:r>
            <a:r>
              <a:rPr lang="en-US" i="1" dirty="0" err="1"/>
              <a:t>școlar</a:t>
            </a:r>
            <a:r>
              <a:rPr lang="en-US" i="1" dirty="0"/>
              <a:t>,</a:t>
            </a:r>
            <a:r>
              <a:rPr lang="en-US" dirty="0"/>
              <a:t> </a:t>
            </a:r>
            <a:r>
              <a:rPr lang="en-US" dirty="0" err="1"/>
              <a:t>în</a:t>
            </a:r>
            <a:r>
              <a:rPr lang="en-US" dirty="0"/>
              <a:t> </a:t>
            </a:r>
            <a:r>
              <a:rPr lang="en-US" dirty="0" err="1"/>
              <a:t>cadrul</a:t>
            </a:r>
            <a:r>
              <a:rPr lang="en-US" dirty="0"/>
              <a:t> </a:t>
            </a:r>
            <a:r>
              <a:rPr lang="en-US" dirty="0" err="1"/>
              <a:t>Planului</a:t>
            </a:r>
            <a:r>
              <a:rPr lang="en-US" dirty="0"/>
              <a:t> </a:t>
            </a:r>
            <a:r>
              <a:rPr lang="en-US" dirty="0" err="1"/>
              <a:t>Național</a:t>
            </a:r>
            <a:r>
              <a:rPr lang="en-US" dirty="0"/>
              <a:t> de </a:t>
            </a:r>
            <a:r>
              <a:rPr lang="en-US" dirty="0" err="1"/>
              <a:t>Redresare</a:t>
            </a:r>
            <a:r>
              <a:rPr lang="en-US" dirty="0"/>
              <a:t> </a:t>
            </a:r>
            <a:r>
              <a:rPr lang="en-US" dirty="0" err="1"/>
              <a:t>și</a:t>
            </a:r>
            <a:r>
              <a:rPr lang="en-US" dirty="0"/>
              <a:t> </a:t>
            </a:r>
            <a:r>
              <a:rPr lang="en-US" dirty="0" err="1"/>
              <a:t>Reziliență</a:t>
            </a:r>
            <a:r>
              <a:rPr lang="en-US" dirty="0"/>
              <a:t> (PNRR).</a:t>
            </a:r>
          </a:p>
        </p:txBody>
      </p:sp>
      <p:pic>
        <p:nvPicPr>
          <p:cNvPr id="5" name="Imagine 5"/>
          <p:cNvPicPr/>
          <p:nvPr/>
        </p:nvPicPr>
        <p:blipFill>
          <a:blip r:embed="rId2"/>
          <a:srcRect/>
          <a:stretch>
            <a:fillRect/>
          </a:stretch>
        </p:blipFill>
        <p:spPr>
          <a:xfrm>
            <a:off x="1472565" y="202276"/>
            <a:ext cx="6557010" cy="762000"/>
          </a:xfrm>
          <a:prstGeom prst="rect">
            <a:avLst/>
          </a:prstGeom>
          <a:ln/>
        </p:spPr>
      </p:pic>
      <p:sp>
        <p:nvSpPr>
          <p:cNvPr id="6" name="Text Box 2"/>
          <p:cNvSpPr txBox="1">
            <a:spLocks noChangeArrowheads="1"/>
          </p:cNvSpPr>
          <p:nvPr/>
        </p:nvSpPr>
        <p:spPr bwMode="auto">
          <a:xfrm>
            <a:off x="8824806" y="333703"/>
            <a:ext cx="3078480" cy="49278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lnSpc>
                <a:spcPct val="107000"/>
              </a:lnSpc>
              <a:spcBef>
                <a:spcPts val="0"/>
              </a:spcBef>
              <a:spcAft>
                <a:spcPts val="0"/>
              </a:spcAft>
            </a:pP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Direcția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Generală</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pentru</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Implementarea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Proiectului</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România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Educată</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a:t>
            </a:r>
            <a:endParaRPr lang="en-US" sz="11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87781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585"/>
            <a:ext cx="4883881" cy="575856"/>
          </a:xfrm>
        </p:spPr>
        <p:txBody>
          <a:bodyPr>
            <a:normAutofit/>
          </a:bodyPr>
          <a:lstStyle/>
          <a:p>
            <a:r>
              <a:rPr lang="en-US" sz="2400" dirty="0" err="1" smtClean="0"/>
              <a:t>Structura</a:t>
            </a:r>
            <a:r>
              <a:rPr lang="en-US" sz="2400" dirty="0" smtClean="0"/>
              <a:t> </a:t>
            </a:r>
            <a:r>
              <a:rPr lang="en-US" sz="2400" dirty="0"/>
              <a:t>de management </a:t>
            </a:r>
            <a:r>
              <a:rPr lang="ro-RO" sz="2400" dirty="0" smtClean="0"/>
              <a:t>PNRAS</a:t>
            </a:r>
            <a:endParaRPr lang="en-US" sz="2400" dirty="0"/>
          </a:p>
        </p:txBody>
      </p:sp>
      <p:sp>
        <p:nvSpPr>
          <p:cNvPr id="3" name="Content Placeholder 2"/>
          <p:cNvSpPr>
            <a:spLocks noGrp="1"/>
          </p:cNvSpPr>
          <p:nvPr>
            <p:ph idx="1"/>
          </p:nvPr>
        </p:nvSpPr>
        <p:spPr>
          <a:xfrm>
            <a:off x="677334" y="1415441"/>
            <a:ext cx="8596668" cy="5298510"/>
          </a:xfrm>
        </p:spPr>
        <p:txBody>
          <a:bodyPr>
            <a:normAutofit/>
          </a:bodyPr>
          <a:lstStyle/>
          <a:p>
            <a:pPr algn="just"/>
            <a:r>
              <a:rPr lang="en-US" b="1" dirty="0" err="1"/>
              <a:t>Ministerul</a:t>
            </a:r>
            <a:r>
              <a:rPr lang="en-US" b="1" dirty="0"/>
              <a:t> </a:t>
            </a:r>
            <a:r>
              <a:rPr lang="en-US" b="1" dirty="0" err="1"/>
              <a:t>Educației</a:t>
            </a:r>
            <a:r>
              <a:rPr lang="en-US" b="1" dirty="0"/>
              <a:t> (ME) </a:t>
            </a:r>
            <a:r>
              <a:rPr lang="en-US" dirty="0" err="1"/>
              <a:t>reprezintă</a:t>
            </a:r>
            <a:r>
              <a:rPr lang="en-US" dirty="0"/>
              <a:t> </a:t>
            </a:r>
            <a:r>
              <a:rPr lang="en-US" dirty="0" err="1"/>
              <a:t>ministerul</a:t>
            </a:r>
            <a:r>
              <a:rPr lang="en-US" dirty="0"/>
              <a:t> de </a:t>
            </a:r>
            <a:r>
              <a:rPr lang="en-US" dirty="0" err="1"/>
              <a:t>linie</a:t>
            </a:r>
            <a:r>
              <a:rPr lang="en-US" dirty="0"/>
              <a:t> </a:t>
            </a:r>
            <a:r>
              <a:rPr lang="en-US" dirty="0" err="1"/>
              <a:t>ce</a:t>
            </a:r>
            <a:r>
              <a:rPr lang="en-US" dirty="0"/>
              <a:t> are </a:t>
            </a:r>
            <a:r>
              <a:rPr lang="en-US" dirty="0" err="1"/>
              <a:t>rolul</a:t>
            </a:r>
            <a:r>
              <a:rPr lang="en-US" dirty="0"/>
              <a:t> de </a:t>
            </a:r>
            <a:r>
              <a:rPr lang="en-US" dirty="0" err="1"/>
              <a:t>coordonator</a:t>
            </a:r>
            <a:r>
              <a:rPr lang="en-US" dirty="0"/>
              <a:t> de </a:t>
            </a:r>
            <a:r>
              <a:rPr lang="en-US" dirty="0" err="1"/>
              <a:t>reforme</a:t>
            </a:r>
            <a:r>
              <a:rPr lang="en-US" dirty="0"/>
              <a:t> </a:t>
            </a:r>
            <a:r>
              <a:rPr lang="en-US" dirty="0" err="1"/>
              <a:t>și</a:t>
            </a:r>
            <a:r>
              <a:rPr lang="en-US" dirty="0"/>
              <a:t> </a:t>
            </a:r>
            <a:r>
              <a:rPr lang="en-US" dirty="0" err="1"/>
              <a:t>investiții</a:t>
            </a:r>
            <a:r>
              <a:rPr lang="en-US" dirty="0"/>
              <a:t> pentru Componenta 15 - </a:t>
            </a:r>
            <a:r>
              <a:rPr lang="en-US" dirty="0" err="1"/>
              <a:t>Educație</a:t>
            </a:r>
            <a:r>
              <a:rPr lang="en-US" dirty="0"/>
              <a:t> din </a:t>
            </a:r>
            <a:r>
              <a:rPr lang="en-US" dirty="0" err="1"/>
              <a:t>cadrul</a:t>
            </a:r>
            <a:r>
              <a:rPr lang="en-US" dirty="0"/>
              <a:t> PNRR. </a:t>
            </a:r>
            <a:r>
              <a:rPr lang="en-US" dirty="0" err="1"/>
              <a:t>Astfel</a:t>
            </a:r>
            <a:r>
              <a:rPr lang="en-US" dirty="0"/>
              <a:t>, ME </a:t>
            </a:r>
            <a:r>
              <a:rPr lang="en-US" dirty="0" err="1"/>
              <a:t>coordonează</a:t>
            </a:r>
            <a:r>
              <a:rPr lang="en-US" dirty="0"/>
              <a:t> </a:t>
            </a:r>
            <a:r>
              <a:rPr lang="en-US" dirty="0" err="1"/>
              <a:t>și</a:t>
            </a:r>
            <a:r>
              <a:rPr lang="en-US" dirty="0"/>
              <a:t> </a:t>
            </a:r>
            <a:r>
              <a:rPr lang="en-US" dirty="0" err="1"/>
              <a:t>derulează</a:t>
            </a:r>
            <a:r>
              <a:rPr lang="en-US" dirty="0"/>
              <a:t> </a:t>
            </a:r>
            <a:r>
              <a:rPr lang="en-US" dirty="0" err="1"/>
              <a:t>Programul</a:t>
            </a:r>
            <a:r>
              <a:rPr lang="en-US" dirty="0"/>
              <a:t> </a:t>
            </a:r>
            <a:r>
              <a:rPr lang="en-US" dirty="0" err="1"/>
              <a:t>Național</a:t>
            </a:r>
            <a:r>
              <a:rPr lang="en-US" dirty="0"/>
              <a:t> pentru </a:t>
            </a:r>
            <a:r>
              <a:rPr lang="en-US" dirty="0" err="1"/>
              <a:t>Reducerea</a:t>
            </a:r>
            <a:r>
              <a:rPr lang="en-US" dirty="0"/>
              <a:t> </a:t>
            </a:r>
            <a:r>
              <a:rPr lang="en-US" dirty="0" err="1"/>
              <a:t>Abandonului</a:t>
            </a:r>
            <a:r>
              <a:rPr lang="en-US" dirty="0"/>
              <a:t> Școlar (PNRAS) </a:t>
            </a:r>
            <a:r>
              <a:rPr lang="en-US" dirty="0" err="1"/>
              <a:t>și</a:t>
            </a:r>
            <a:r>
              <a:rPr lang="en-US" dirty="0"/>
              <a:t> </a:t>
            </a:r>
            <a:r>
              <a:rPr lang="en-US" dirty="0" err="1"/>
              <a:t>implementarea</a:t>
            </a:r>
            <a:r>
              <a:rPr lang="en-US" dirty="0"/>
              <a:t> </a:t>
            </a:r>
            <a:r>
              <a:rPr lang="en-US" dirty="0" err="1"/>
              <a:t>Mecanismului</a:t>
            </a:r>
            <a:r>
              <a:rPr lang="en-US" dirty="0"/>
              <a:t> de </a:t>
            </a:r>
            <a:r>
              <a:rPr lang="en-US" dirty="0" err="1"/>
              <a:t>Avertizare</a:t>
            </a:r>
            <a:r>
              <a:rPr lang="en-US" dirty="0"/>
              <a:t> </a:t>
            </a:r>
            <a:r>
              <a:rPr lang="en-US" dirty="0" err="1"/>
              <a:t>Timpurie</a:t>
            </a:r>
            <a:r>
              <a:rPr lang="en-US" dirty="0"/>
              <a:t> </a:t>
            </a:r>
            <a:r>
              <a:rPr lang="en-US" dirty="0" err="1"/>
              <a:t>în</a:t>
            </a:r>
            <a:r>
              <a:rPr lang="en-US" dirty="0"/>
              <a:t> </a:t>
            </a:r>
            <a:r>
              <a:rPr lang="en-US" dirty="0" err="1"/>
              <a:t>Educație</a:t>
            </a:r>
            <a:r>
              <a:rPr lang="en-US" dirty="0"/>
              <a:t> (MATE). </a:t>
            </a:r>
            <a:endParaRPr lang="ro-RO" dirty="0" smtClean="0"/>
          </a:p>
          <a:p>
            <a:pPr algn="just"/>
            <a:r>
              <a:rPr lang="en-US" b="1" dirty="0" err="1"/>
              <a:t>Inspectoratele</a:t>
            </a:r>
            <a:r>
              <a:rPr lang="en-US" b="1" dirty="0"/>
              <a:t> </a:t>
            </a:r>
            <a:r>
              <a:rPr lang="en-US" b="1" dirty="0" err="1"/>
              <a:t>școlare</a:t>
            </a:r>
            <a:r>
              <a:rPr lang="en-US" b="1" dirty="0"/>
              <a:t> </a:t>
            </a:r>
            <a:r>
              <a:rPr lang="en-US" dirty="0"/>
              <a:t>(ISJ/ISMB) </a:t>
            </a:r>
            <a:r>
              <a:rPr lang="en-US" dirty="0" err="1"/>
              <a:t>sunt</a:t>
            </a:r>
            <a:r>
              <a:rPr lang="en-US" dirty="0"/>
              <a:t> </a:t>
            </a:r>
            <a:r>
              <a:rPr lang="en-US" dirty="0" err="1"/>
              <a:t>responsabile</a:t>
            </a:r>
            <a:r>
              <a:rPr lang="en-US" dirty="0"/>
              <a:t> cu </a:t>
            </a:r>
            <a:r>
              <a:rPr lang="en-US" dirty="0" err="1"/>
              <a:t>monitorizarea</a:t>
            </a:r>
            <a:r>
              <a:rPr lang="en-US" dirty="0"/>
              <a:t> </a:t>
            </a:r>
            <a:r>
              <a:rPr lang="en-US" dirty="0" err="1"/>
              <a:t>și</a:t>
            </a:r>
            <a:r>
              <a:rPr lang="en-US" dirty="0"/>
              <a:t> </a:t>
            </a:r>
            <a:r>
              <a:rPr lang="en-US" dirty="0" err="1"/>
              <a:t>raportarea</a:t>
            </a:r>
            <a:r>
              <a:rPr lang="en-US" dirty="0"/>
              <a:t> </a:t>
            </a:r>
            <a:r>
              <a:rPr lang="en-US" dirty="0" err="1"/>
              <a:t>privind</a:t>
            </a:r>
            <a:r>
              <a:rPr lang="en-US" dirty="0"/>
              <a:t> schema de </a:t>
            </a:r>
            <a:r>
              <a:rPr lang="en-US" dirty="0" err="1"/>
              <a:t>granturi</a:t>
            </a:r>
            <a:r>
              <a:rPr lang="en-US" dirty="0"/>
              <a:t> PNRAS. </a:t>
            </a:r>
            <a:endParaRPr lang="ro-RO" dirty="0" smtClean="0"/>
          </a:p>
          <a:p>
            <a:pPr algn="just"/>
            <a:r>
              <a:rPr lang="en-US" b="1" dirty="0" err="1"/>
              <a:t>Beneficiarii</a:t>
            </a:r>
            <a:r>
              <a:rPr lang="en-US" b="1" dirty="0"/>
              <a:t> </a:t>
            </a:r>
            <a:r>
              <a:rPr lang="en-US" b="1" dirty="0" err="1"/>
              <a:t>granturilor</a:t>
            </a:r>
            <a:r>
              <a:rPr lang="en-US" b="1" dirty="0"/>
              <a:t> </a:t>
            </a:r>
            <a:r>
              <a:rPr lang="en-US" dirty="0"/>
              <a:t>– </a:t>
            </a:r>
            <a:r>
              <a:rPr lang="en-US" dirty="0" err="1"/>
              <a:t>unități</a:t>
            </a:r>
            <a:r>
              <a:rPr lang="en-US" dirty="0"/>
              <a:t> de </a:t>
            </a:r>
            <a:r>
              <a:rPr lang="en-US" dirty="0" err="1"/>
              <a:t>învățământ</a:t>
            </a:r>
            <a:r>
              <a:rPr lang="en-US" dirty="0"/>
              <a:t> </a:t>
            </a:r>
            <a:r>
              <a:rPr lang="en-US" dirty="0" err="1"/>
              <a:t>preuniversitar</a:t>
            </a:r>
            <a:r>
              <a:rPr lang="en-US" dirty="0"/>
              <a:t> de stat </a:t>
            </a:r>
            <a:r>
              <a:rPr lang="en-US" dirty="0" err="1"/>
              <a:t>identificate</a:t>
            </a:r>
            <a:r>
              <a:rPr lang="en-US" dirty="0"/>
              <a:t> ca </a:t>
            </a:r>
            <a:r>
              <a:rPr lang="en-US" dirty="0" err="1"/>
              <a:t>fiind</a:t>
            </a:r>
            <a:r>
              <a:rPr lang="en-US" dirty="0"/>
              <a:t> </a:t>
            </a:r>
            <a:r>
              <a:rPr lang="en-US" dirty="0" err="1"/>
              <a:t>eligibile</a:t>
            </a:r>
            <a:r>
              <a:rPr lang="en-US" dirty="0"/>
              <a:t> pentru </a:t>
            </a:r>
            <a:r>
              <a:rPr lang="en-US" dirty="0" err="1"/>
              <a:t>runda</a:t>
            </a:r>
            <a:r>
              <a:rPr lang="en-US" dirty="0"/>
              <a:t> de </a:t>
            </a:r>
            <a:r>
              <a:rPr lang="en-US" dirty="0" err="1"/>
              <a:t>finanțare</a:t>
            </a:r>
            <a:r>
              <a:rPr lang="en-US" dirty="0"/>
              <a:t> </a:t>
            </a:r>
            <a:r>
              <a:rPr lang="en-US" dirty="0" err="1"/>
              <a:t>respectivă</a:t>
            </a:r>
            <a:r>
              <a:rPr lang="en-US" dirty="0"/>
              <a:t> – </a:t>
            </a:r>
            <a:r>
              <a:rPr lang="en-US" dirty="0" err="1"/>
              <a:t>vor</a:t>
            </a:r>
            <a:r>
              <a:rPr lang="en-US" dirty="0"/>
              <a:t> </a:t>
            </a:r>
            <a:r>
              <a:rPr lang="en-US" dirty="0" err="1"/>
              <a:t>implementa</a:t>
            </a:r>
            <a:r>
              <a:rPr lang="en-US" dirty="0"/>
              <a:t> </a:t>
            </a:r>
            <a:r>
              <a:rPr lang="en-US" dirty="0" err="1"/>
              <a:t>proiectele</a:t>
            </a:r>
            <a:r>
              <a:rPr lang="en-US" dirty="0"/>
              <a:t> </a:t>
            </a:r>
            <a:r>
              <a:rPr lang="en-US" dirty="0" err="1"/>
              <a:t>aprobate</a:t>
            </a:r>
            <a:r>
              <a:rPr lang="en-US" dirty="0"/>
              <a:t> </a:t>
            </a:r>
            <a:r>
              <a:rPr lang="en-US" dirty="0" err="1"/>
              <a:t>și</a:t>
            </a:r>
            <a:r>
              <a:rPr lang="en-US" dirty="0"/>
              <a:t> </a:t>
            </a:r>
            <a:r>
              <a:rPr lang="en-US" dirty="0" err="1"/>
              <a:t>finanțate</a:t>
            </a:r>
            <a:r>
              <a:rPr lang="en-US" dirty="0"/>
              <a:t> </a:t>
            </a:r>
            <a:r>
              <a:rPr lang="en-US" dirty="0" err="1"/>
              <a:t>prin</a:t>
            </a:r>
            <a:r>
              <a:rPr lang="en-US" dirty="0"/>
              <a:t> Schema de </a:t>
            </a:r>
            <a:r>
              <a:rPr lang="en-US" dirty="0" err="1"/>
              <a:t>granturi</a:t>
            </a:r>
            <a:r>
              <a:rPr lang="en-US" dirty="0"/>
              <a:t> PNRAS </a:t>
            </a:r>
            <a:r>
              <a:rPr lang="en-US" dirty="0" err="1"/>
              <a:t>în</a:t>
            </a:r>
            <a:r>
              <a:rPr lang="en-US" dirty="0"/>
              <a:t> </a:t>
            </a:r>
            <a:r>
              <a:rPr lang="en-US" dirty="0" err="1"/>
              <a:t>urma</a:t>
            </a:r>
            <a:r>
              <a:rPr lang="en-US" dirty="0"/>
              <a:t> </a:t>
            </a:r>
            <a:r>
              <a:rPr lang="en-US" dirty="0" err="1"/>
              <a:t>aprobării</a:t>
            </a:r>
            <a:r>
              <a:rPr lang="en-US" dirty="0"/>
              <a:t> </a:t>
            </a:r>
            <a:r>
              <a:rPr lang="en-US" dirty="0" err="1"/>
              <a:t>cererilor</a:t>
            </a:r>
            <a:r>
              <a:rPr lang="en-US" dirty="0"/>
              <a:t> de </a:t>
            </a:r>
            <a:r>
              <a:rPr lang="en-US" dirty="0" err="1"/>
              <a:t>finanțare</a:t>
            </a:r>
            <a:r>
              <a:rPr lang="en-US" dirty="0"/>
              <a:t> </a:t>
            </a:r>
            <a:r>
              <a:rPr lang="en-US" dirty="0" err="1"/>
              <a:t>depuse</a:t>
            </a:r>
            <a:r>
              <a:rPr lang="en-US" dirty="0"/>
              <a:t>. </a:t>
            </a:r>
            <a:r>
              <a:rPr lang="en-US" dirty="0" err="1" smtClean="0"/>
              <a:t>Unitățile</a:t>
            </a:r>
            <a:r>
              <a:rPr lang="en-US" dirty="0" smtClean="0"/>
              <a:t> </a:t>
            </a:r>
            <a:r>
              <a:rPr lang="en-US" dirty="0"/>
              <a:t>de </a:t>
            </a:r>
            <a:r>
              <a:rPr lang="en-US" dirty="0" err="1"/>
              <a:t>învățământ</a:t>
            </a:r>
            <a:r>
              <a:rPr lang="en-US" dirty="0"/>
              <a:t> care au </a:t>
            </a:r>
            <a:r>
              <a:rPr lang="en-US" dirty="0" err="1"/>
              <a:t>primit</a:t>
            </a:r>
            <a:r>
              <a:rPr lang="en-US" dirty="0"/>
              <a:t> </a:t>
            </a:r>
            <a:r>
              <a:rPr lang="en-US" dirty="0" err="1"/>
              <a:t>finanțare</a:t>
            </a:r>
            <a:r>
              <a:rPr lang="en-US" dirty="0"/>
              <a:t> </a:t>
            </a:r>
            <a:r>
              <a:rPr lang="en-US" dirty="0" err="1"/>
              <a:t>în</a:t>
            </a:r>
            <a:r>
              <a:rPr lang="en-US" dirty="0"/>
              <a:t> </a:t>
            </a:r>
            <a:r>
              <a:rPr lang="en-US" dirty="0" err="1" smtClean="0"/>
              <a:t>rundele</a:t>
            </a:r>
            <a:r>
              <a:rPr lang="en-US" dirty="0" smtClean="0"/>
              <a:t> I </a:t>
            </a:r>
            <a:r>
              <a:rPr lang="ro-RO" dirty="0" smtClean="0"/>
              <a:t>și II ale</a:t>
            </a:r>
            <a:r>
              <a:rPr lang="en-US" dirty="0" smtClean="0"/>
              <a:t> </a:t>
            </a:r>
            <a:r>
              <a:rPr lang="en-US" dirty="0"/>
              <a:t>PNRAS nu </a:t>
            </a:r>
            <a:r>
              <a:rPr lang="en-US" dirty="0" err="1"/>
              <a:t>sunt</a:t>
            </a:r>
            <a:r>
              <a:rPr lang="en-US" dirty="0"/>
              <a:t> </a:t>
            </a:r>
            <a:r>
              <a:rPr lang="en-US" dirty="0" err="1"/>
              <a:t>eligibile</a:t>
            </a:r>
            <a:r>
              <a:rPr lang="en-US" dirty="0"/>
              <a:t> pentru </a:t>
            </a:r>
            <a:r>
              <a:rPr lang="en-US" dirty="0" err="1"/>
              <a:t>prezentul</a:t>
            </a:r>
            <a:r>
              <a:rPr lang="en-US" dirty="0"/>
              <a:t> </a:t>
            </a:r>
            <a:r>
              <a:rPr lang="en-US" dirty="0" err="1"/>
              <a:t>apel</a:t>
            </a:r>
            <a:r>
              <a:rPr lang="en-US" dirty="0"/>
              <a:t>. De </a:t>
            </a:r>
            <a:r>
              <a:rPr lang="en-US" dirty="0" err="1"/>
              <a:t>asemenea</a:t>
            </a:r>
            <a:r>
              <a:rPr lang="en-US" dirty="0"/>
              <a:t>, </a:t>
            </a:r>
            <a:r>
              <a:rPr lang="en-US" dirty="0" err="1"/>
              <a:t>unitățile</a:t>
            </a:r>
            <a:r>
              <a:rPr lang="en-US" dirty="0"/>
              <a:t> de </a:t>
            </a:r>
            <a:r>
              <a:rPr lang="en-US" dirty="0" err="1"/>
              <a:t>învățământ</a:t>
            </a:r>
            <a:r>
              <a:rPr lang="en-US" dirty="0"/>
              <a:t> care au, </a:t>
            </a:r>
            <a:r>
              <a:rPr lang="en-US" dirty="0" err="1"/>
              <a:t>în</a:t>
            </a:r>
            <a:r>
              <a:rPr lang="en-US" dirty="0"/>
              <a:t> </a:t>
            </a:r>
            <a:r>
              <a:rPr lang="en-US" dirty="0" err="1"/>
              <a:t>anul</a:t>
            </a:r>
            <a:r>
              <a:rPr lang="en-US" dirty="0"/>
              <a:t> școlar 2022-2023, sub </a:t>
            </a:r>
            <a:r>
              <a:rPr lang="ro-RO" dirty="0" smtClean="0"/>
              <a:t>5</a:t>
            </a:r>
            <a:r>
              <a:rPr lang="en-US" dirty="0" smtClean="0"/>
              <a:t>0 </a:t>
            </a:r>
            <a:r>
              <a:rPr lang="en-US" dirty="0"/>
              <a:t>de </a:t>
            </a:r>
            <a:r>
              <a:rPr lang="en-US" dirty="0" err="1"/>
              <a:t>elevi</a:t>
            </a:r>
            <a:r>
              <a:rPr lang="en-US" dirty="0"/>
              <a:t> nu </a:t>
            </a:r>
            <a:r>
              <a:rPr lang="en-US" dirty="0" err="1"/>
              <a:t>sunt</a:t>
            </a:r>
            <a:r>
              <a:rPr lang="en-US" dirty="0"/>
              <a:t> </a:t>
            </a:r>
            <a:r>
              <a:rPr lang="en-US" dirty="0" err="1"/>
              <a:t>eligibile</a:t>
            </a:r>
            <a:r>
              <a:rPr lang="en-US" dirty="0"/>
              <a:t> pentru </a:t>
            </a:r>
            <a:r>
              <a:rPr lang="en-US" dirty="0" err="1"/>
              <a:t>prezentul</a:t>
            </a:r>
            <a:r>
              <a:rPr lang="en-US" dirty="0"/>
              <a:t> </a:t>
            </a:r>
            <a:r>
              <a:rPr lang="en-US" dirty="0" err="1"/>
              <a:t>apel</a:t>
            </a:r>
            <a:r>
              <a:rPr lang="en-US" dirty="0"/>
              <a:t>, </a:t>
            </a:r>
            <a:r>
              <a:rPr lang="en-US" dirty="0" err="1"/>
              <a:t>întrucât</a:t>
            </a:r>
            <a:r>
              <a:rPr lang="en-US" dirty="0"/>
              <a:t> </a:t>
            </a:r>
            <a:r>
              <a:rPr lang="en-US" dirty="0" err="1"/>
              <a:t>vor</a:t>
            </a:r>
            <a:r>
              <a:rPr lang="en-US" dirty="0"/>
              <a:t> </a:t>
            </a:r>
            <a:r>
              <a:rPr lang="en-US" dirty="0" err="1"/>
              <a:t>beneficia</a:t>
            </a:r>
            <a:r>
              <a:rPr lang="en-US" dirty="0"/>
              <a:t> de o </a:t>
            </a:r>
            <a:r>
              <a:rPr lang="en-US" dirty="0" err="1"/>
              <a:t>finanțare</a:t>
            </a:r>
            <a:r>
              <a:rPr lang="en-US" dirty="0"/>
              <a:t> </a:t>
            </a:r>
            <a:r>
              <a:rPr lang="en-US" dirty="0" err="1"/>
              <a:t>separată</a:t>
            </a:r>
            <a:r>
              <a:rPr lang="en-US" dirty="0"/>
              <a:t>, </a:t>
            </a:r>
            <a:r>
              <a:rPr lang="en-US" dirty="0" err="1"/>
              <a:t>printr</a:t>
            </a:r>
            <a:r>
              <a:rPr lang="en-US" dirty="0"/>
              <a:t>-un </a:t>
            </a:r>
            <a:r>
              <a:rPr lang="en-US" dirty="0" err="1"/>
              <a:t>apel</a:t>
            </a:r>
            <a:r>
              <a:rPr lang="en-US" dirty="0"/>
              <a:t> </a:t>
            </a:r>
            <a:r>
              <a:rPr lang="en-US" dirty="0" err="1"/>
              <a:t>ce</a:t>
            </a:r>
            <a:r>
              <a:rPr lang="en-US" dirty="0"/>
              <a:t> se </a:t>
            </a:r>
            <a:r>
              <a:rPr lang="en-US" dirty="0" err="1"/>
              <a:t>va</a:t>
            </a:r>
            <a:r>
              <a:rPr lang="en-US" dirty="0"/>
              <a:t> </a:t>
            </a:r>
            <a:r>
              <a:rPr lang="en-US" dirty="0" err="1"/>
              <a:t>lansa</a:t>
            </a:r>
            <a:r>
              <a:rPr lang="en-US" dirty="0"/>
              <a:t> distinct, </a:t>
            </a:r>
            <a:r>
              <a:rPr lang="en-US" dirty="0" err="1"/>
              <a:t>gestionat</a:t>
            </a:r>
            <a:r>
              <a:rPr lang="en-US" dirty="0"/>
              <a:t> de </a:t>
            </a:r>
            <a:r>
              <a:rPr lang="en-US" dirty="0" err="1"/>
              <a:t>către</a:t>
            </a:r>
            <a:r>
              <a:rPr lang="en-US" dirty="0"/>
              <a:t> </a:t>
            </a:r>
            <a:r>
              <a:rPr lang="en-US" dirty="0" err="1"/>
              <a:t>Ministerul</a:t>
            </a:r>
            <a:r>
              <a:rPr lang="en-US" dirty="0"/>
              <a:t> </a:t>
            </a:r>
            <a:r>
              <a:rPr lang="en-US" dirty="0" err="1"/>
              <a:t>Educației</a:t>
            </a:r>
            <a:r>
              <a:rPr lang="en-US" dirty="0"/>
              <a:t>.</a:t>
            </a:r>
          </a:p>
        </p:txBody>
      </p:sp>
      <p:pic>
        <p:nvPicPr>
          <p:cNvPr id="4" name="Imagine 5"/>
          <p:cNvPicPr/>
          <p:nvPr/>
        </p:nvPicPr>
        <p:blipFill>
          <a:blip r:embed="rId2"/>
          <a:srcRect/>
          <a:stretch>
            <a:fillRect/>
          </a:stretch>
        </p:blipFill>
        <p:spPr>
          <a:xfrm>
            <a:off x="860599" y="77585"/>
            <a:ext cx="6557010" cy="762000"/>
          </a:xfrm>
          <a:prstGeom prst="rect">
            <a:avLst/>
          </a:prstGeom>
          <a:ln/>
        </p:spPr>
      </p:pic>
      <p:sp>
        <p:nvSpPr>
          <p:cNvPr id="5" name="Text Box 2"/>
          <p:cNvSpPr txBox="1">
            <a:spLocks noChangeArrowheads="1"/>
          </p:cNvSpPr>
          <p:nvPr/>
        </p:nvSpPr>
        <p:spPr bwMode="auto">
          <a:xfrm>
            <a:off x="8323811" y="347546"/>
            <a:ext cx="3078480" cy="49278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lnSpc>
                <a:spcPct val="107000"/>
              </a:lnSpc>
              <a:spcBef>
                <a:spcPts val="0"/>
              </a:spcBef>
              <a:spcAft>
                <a:spcPts val="0"/>
              </a:spcAft>
            </a:pP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Direcția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Generală</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pentru</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Implementarea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Proiectului</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România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Educată</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a:t>
            </a:r>
            <a:endParaRPr lang="en-US" sz="11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94001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548640"/>
            <a:ext cx="8596668" cy="473256"/>
          </a:xfrm>
        </p:spPr>
        <p:txBody>
          <a:bodyPr>
            <a:normAutofit fontScale="90000"/>
          </a:bodyPr>
          <a:lstStyle/>
          <a:p>
            <a:r>
              <a:rPr lang="en-US" dirty="0"/>
              <a:t>	</a:t>
            </a:r>
            <a:r>
              <a:rPr lang="en-US" sz="2000" dirty="0" err="1"/>
              <a:t>Calendarul</a:t>
            </a:r>
            <a:r>
              <a:rPr lang="en-US" sz="2000" dirty="0"/>
              <a:t> </a:t>
            </a:r>
            <a:r>
              <a:rPr lang="en-US" sz="2000" dirty="0" err="1"/>
              <a:t>apelului</a:t>
            </a:r>
            <a:r>
              <a:rPr lang="en-US" sz="2000" dirty="0"/>
              <a:t> </a:t>
            </a:r>
            <a:r>
              <a:rPr lang="ro-RO" sz="2000" dirty="0" smtClean="0"/>
              <a:t> (orientativ, se va consulta periodic </a:t>
            </a:r>
            <a:r>
              <a:rPr lang="ro-RO" sz="2000" dirty="0" smtClean="0">
                <a:solidFill>
                  <a:srgbClr val="0070C0"/>
                </a:solidFill>
                <a:hlinkClick r:id="rId2"/>
              </a:rPr>
              <a:t>www.edu.ro</a:t>
            </a:r>
            <a:r>
              <a:rPr lang="en-US" sz="2000" dirty="0" smtClean="0">
                <a:solidFill>
                  <a:srgbClr val="0070C0"/>
                </a:solidFill>
              </a:rPr>
              <a:t>)</a:t>
            </a:r>
            <a:r>
              <a:rPr lang="ro-RO" sz="2000" dirty="0" smtClean="0"/>
              <a:t> </a:t>
            </a:r>
            <a:endParaRPr lang="en-US" sz="2000" dirty="0"/>
          </a:p>
        </p:txBody>
      </p:sp>
      <p:pic>
        <p:nvPicPr>
          <p:cNvPr id="5" name="Imagine 5"/>
          <p:cNvPicPr/>
          <p:nvPr/>
        </p:nvPicPr>
        <p:blipFill>
          <a:blip r:embed="rId3"/>
          <a:srcRect/>
          <a:stretch>
            <a:fillRect/>
          </a:stretch>
        </p:blipFill>
        <p:spPr>
          <a:xfrm>
            <a:off x="930507" y="42379"/>
            <a:ext cx="6557010" cy="762000"/>
          </a:xfrm>
          <a:prstGeom prst="rect">
            <a:avLst/>
          </a:prstGeom>
          <a:ln/>
        </p:spPr>
      </p:pic>
      <p:sp>
        <p:nvSpPr>
          <p:cNvPr id="6" name="Text Box 2"/>
          <p:cNvSpPr txBox="1">
            <a:spLocks noChangeArrowheads="1"/>
          </p:cNvSpPr>
          <p:nvPr/>
        </p:nvSpPr>
        <p:spPr bwMode="auto">
          <a:xfrm>
            <a:off x="8897389" y="239615"/>
            <a:ext cx="3078480" cy="49278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lnSpc>
                <a:spcPct val="107000"/>
              </a:lnSpc>
              <a:spcBef>
                <a:spcPts val="0"/>
              </a:spcBef>
              <a:spcAft>
                <a:spcPts val="0"/>
              </a:spcAft>
            </a:pP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Direcția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Generală</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pentru</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Implementarea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Proiectului</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România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Educată</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a:t>
            </a:r>
            <a:endParaRPr lang="en-US" sz="11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622489554"/>
              </p:ext>
            </p:extLst>
          </p:nvPr>
        </p:nvGraphicFramePr>
        <p:xfrm>
          <a:off x="1031845" y="1249960"/>
          <a:ext cx="8785923" cy="5530769"/>
        </p:xfrm>
        <a:graphic>
          <a:graphicData uri="http://schemas.openxmlformats.org/drawingml/2006/table">
            <a:tbl>
              <a:tblPr firstRow="1" firstCol="1" lastRow="1" lastCol="1" bandRow="1" bandCol="1">
                <a:tableStyleId>{5C22544A-7EE6-4342-B048-85BDC9FD1C3A}</a:tableStyleId>
              </a:tblPr>
              <a:tblGrid>
                <a:gridCol w="6373503">
                  <a:extLst>
                    <a:ext uri="{9D8B030D-6E8A-4147-A177-3AD203B41FA5}">
                      <a16:colId xmlns:a16="http://schemas.microsoft.com/office/drawing/2014/main" val="272090286"/>
                    </a:ext>
                  </a:extLst>
                </a:gridCol>
                <a:gridCol w="2412420">
                  <a:extLst>
                    <a:ext uri="{9D8B030D-6E8A-4147-A177-3AD203B41FA5}">
                      <a16:colId xmlns:a16="http://schemas.microsoft.com/office/drawing/2014/main" val="23898396"/>
                    </a:ext>
                  </a:extLst>
                </a:gridCol>
              </a:tblGrid>
              <a:tr h="181720">
                <a:tc>
                  <a:txBody>
                    <a:bodyPr/>
                    <a:lstStyle/>
                    <a:p>
                      <a:pPr marL="73025" algn="just">
                        <a:lnSpc>
                          <a:spcPct val="100000"/>
                        </a:lnSpc>
                        <a:spcBef>
                          <a:spcPts val="0"/>
                        </a:spcBef>
                        <a:spcAft>
                          <a:spcPts val="0"/>
                        </a:spcAft>
                      </a:pPr>
                      <a:r>
                        <a:rPr lang="ro-RO" sz="1400" dirty="0">
                          <a:solidFill>
                            <a:srgbClr val="7030A0"/>
                          </a:solidFill>
                          <a:effectLst/>
                        </a:rPr>
                        <a:t>Calendar estimativ al apelului</a:t>
                      </a:r>
                      <a:endParaRPr lang="en-US" sz="1400" dirty="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tc>
                  <a:txBody>
                    <a:bodyPr/>
                    <a:lstStyle/>
                    <a:p>
                      <a:pPr marL="541655" marR="534035" algn="just">
                        <a:lnSpc>
                          <a:spcPct val="100000"/>
                        </a:lnSpc>
                        <a:spcBef>
                          <a:spcPts val="0"/>
                        </a:spcBef>
                        <a:spcAft>
                          <a:spcPts val="0"/>
                        </a:spcAft>
                      </a:pPr>
                      <a:r>
                        <a:rPr lang="ro-RO" sz="1400" dirty="0">
                          <a:solidFill>
                            <a:srgbClr val="7030A0"/>
                          </a:solidFill>
                          <a:effectLst/>
                        </a:rPr>
                        <a:t>Data/ora/perioada</a:t>
                      </a:r>
                      <a:endParaRPr lang="en-US" sz="1400" dirty="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extLst>
                  <a:ext uri="{0D108BD9-81ED-4DB2-BD59-A6C34878D82A}">
                    <a16:rowId xmlns:a16="http://schemas.microsoft.com/office/drawing/2014/main" val="976613597"/>
                  </a:ext>
                </a:extLst>
              </a:tr>
              <a:tr h="333830">
                <a:tc>
                  <a:txBody>
                    <a:bodyPr/>
                    <a:lstStyle/>
                    <a:p>
                      <a:pPr marL="73025" algn="just">
                        <a:lnSpc>
                          <a:spcPct val="100000"/>
                        </a:lnSpc>
                        <a:spcBef>
                          <a:spcPts val="0"/>
                        </a:spcBef>
                        <a:spcAft>
                          <a:spcPts val="0"/>
                        </a:spcAft>
                      </a:pPr>
                      <a:r>
                        <a:rPr lang="ro-RO" sz="1400" dirty="0">
                          <a:solidFill>
                            <a:srgbClr val="7030A0"/>
                          </a:solidFill>
                          <a:effectLst/>
                        </a:rPr>
                        <a:t>Apel</a:t>
                      </a:r>
                      <a:r>
                        <a:rPr lang="ro-RO" sz="1400" spc="55" dirty="0">
                          <a:solidFill>
                            <a:srgbClr val="7030A0"/>
                          </a:solidFill>
                          <a:effectLst/>
                        </a:rPr>
                        <a:t> </a:t>
                      </a:r>
                      <a:r>
                        <a:rPr lang="ro-RO" sz="1400" dirty="0">
                          <a:solidFill>
                            <a:srgbClr val="7030A0"/>
                          </a:solidFill>
                          <a:effectLst/>
                        </a:rPr>
                        <a:t>deschis</a:t>
                      </a:r>
                      <a:r>
                        <a:rPr lang="ro-RO" sz="1400" spc="60" dirty="0">
                          <a:solidFill>
                            <a:srgbClr val="7030A0"/>
                          </a:solidFill>
                          <a:effectLst/>
                        </a:rPr>
                        <a:t> </a:t>
                      </a:r>
                      <a:r>
                        <a:rPr lang="ro-RO" sz="1400" dirty="0">
                          <a:solidFill>
                            <a:srgbClr val="7030A0"/>
                          </a:solidFill>
                          <a:effectLst/>
                        </a:rPr>
                        <a:t>pentru</a:t>
                      </a:r>
                      <a:r>
                        <a:rPr lang="ro-RO" sz="1400" spc="55" dirty="0">
                          <a:solidFill>
                            <a:srgbClr val="7030A0"/>
                          </a:solidFill>
                          <a:effectLst/>
                        </a:rPr>
                        <a:t> </a:t>
                      </a:r>
                      <a:r>
                        <a:rPr lang="ro-RO" sz="1400" dirty="0">
                          <a:solidFill>
                            <a:srgbClr val="7030A0"/>
                          </a:solidFill>
                          <a:effectLst/>
                        </a:rPr>
                        <a:t>depunerea</a:t>
                      </a:r>
                      <a:r>
                        <a:rPr lang="ro-RO" sz="1400" spc="50" dirty="0">
                          <a:solidFill>
                            <a:srgbClr val="7030A0"/>
                          </a:solidFill>
                          <a:effectLst/>
                        </a:rPr>
                        <a:t> </a:t>
                      </a:r>
                      <a:r>
                        <a:rPr lang="ro-RO" sz="1400" dirty="0">
                          <a:solidFill>
                            <a:srgbClr val="7030A0"/>
                          </a:solidFill>
                          <a:effectLst/>
                        </a:rPr>
                        <a:t>de</a:t>
                      </a:r>
                      <a:r>
                        <a:rPr lang="ro-RO" sz="1400" spc="55" dirty="0">
                          <a:solidFill>
                            <a:srgbClr val="7030A0"/>
                          </a:solidFill>
                          <a:effectLst/>
                        </a:rPr>
                        <a:t> </a:t>
                      </a:r>
                      <a:r>
                        <a:rPr lang="ro-RO" sz="1400" dirty="0">
                          <a:solidFill>
                            <a:srgbClr val="7030A0"/>
                          </a:solidFill>
                          <a:effectLst/>
                        </a:rPr>
                        <a:t>proiecte</a:t>
                      </a:r>
                      <a:endParaRPr lang="en-US" sz="1400" dirty="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tc>
                  <a:txBody>
                    <a:bodyPr/>
                    <a:lstStyle/>
                    <a:p>
                      <a:pPr marL="541655" marR="534035" algn="just">
                        <a:lnSpc>
                          <a:spcPct val="100000"/>
                        </a:lnSpc>
                        <a:spcBef>
                          <a:spcPts val="0"/>
                        </a:spcBef>
                        <a:spcAft>
                          <a:spcPts val="0"/>
                        </a:spcAft>
                      </a:pPr>
                      <a:r>
                        <a:rPr lang="ro-RO" sz="1400">
                          <a:solidFill>
                            <a:srgbClr val="7030A0"/>
                          </a:solidFill>
                          <a:effectLst/>
                        </a:rPr>
                        <a:t>23.11.2023 – 12.01.2024</a:t>
                      </a:r>
                      <a:endParaRPr lang="en-US" sz="140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extLst>
                  <a:ext uri="{0D108BD9-81ED-4DB2-BD59-A6C34878D82A}">
                    <a16:rowId xmlns:a16="http://schemas.microsoft.com/office/drawing/2014/main" val="4249572294"/>
                  </a:ext>
                </a:extLst>
              </a:tr>
              <a:tr h="347513">
                <a:tc>
                  <a:txBody>
                    <a:bodyPr/>
                    <a:lstStyle/>
                    <a:p>
                      <a:pPr marL="73025" algn="just">
                        <a:lnSpc>
                          <a:spcPct val="100000"/>
                        </a:lnSpc>
                        <a:spcBef>
                          <a:spcPts val="0"/>
                        </a:spcBef>
                        <a:spcAft>
                          <a:spcPts val="0"/>
                        </a:spcAft>
                      </a:pPr>
                      <a:r>
                        <a:rPr lang="ro-RO" sz="1400" dirty="0">
                          <a:solidFill>
                            <a:srgbClr val="7030A0"/>
                          </a:solidFill>
                          <a:effectLst/>
                        </a:rPr>
                        <a:t>Etapa</a:t>
                      </a:r>
                      <a:r>
                        <a:rPr lang="ro-RO" sz="1400" spc="55" dirty="0">
                          <a:solidFill>
                            <a:srgbClr val="7030A0"/>
                          </a:solidFill>
                          <a:effectLst/>
                        </a:rPr>
                        <a:t> </a:t>
                      </a:r>
                      <a:r>
                        <a:rPr lang="ro-RO" sz="1400" dirty="0">
                          <a:solidFill>
                            <a:srgbClr val="7030A0"/>
                          </a:solidFill>
                          <a:effectLst/>
                        </a:rPr>
                        <a:t>I/verificarea</a:t>
                      </a:r>
                      <a:r>
                        <a:rPr lang="ro-RO" sz="1400" spc="40" dirty="0">
                          <a:solidFill>
                            <a:srgbClr val="7030A0"/>
                          </a:solidFill>
                          <a:effectLst/>
                        </a:rPr>
                        <a:t> </a:t>
                      </a:r>
                      <a:r>
                        <a:rPr lang="ro-RO" sz="1400" dirty="0">
                          <a:solidFill>
                            <a:srgbClr val="7030A0"/>
                          </a:solidFill>
                          <a:effectLst/>
                        </a:rPr>
                        <a:t>conformității</a:t>
                      </a:r>
                      <a:r>
                        <a:rPr lang="ro-RO" sz="1400" spc="70" dirty="0">
                          <a:solidFill>
                            <a:srgbClr val="7030A0"/>
                          </a:solidFill>
                          <a:effectLst/>
                        </a:rPr>
                        <a:t> </a:t>
                      </a:r>
                      <a:r>
                        <a:rPr lang="ro-RO" sz="1400" dirty="0">
                          <a:solidFill>
                            <a:srgbClr val="7030A0"/>
                          </a:solidFill>
                          <a:effectLst/>
                        </a:rPr>
                        <a:t>administrative</a:t>
                      </a:r>
                      <a:r>
                        <a:rPr lang="ro-RO" sz="1400" spc="55" dirty="0">
                          <a:solidFill>
                            <a:srgbClr val="7030A0"/>
                          </a:solidFill>
                          <a:effectLst/>
                        </a:rPr>
                        <a:t> </a:t>
                      </a:r>
                      <a:r>
                        <a:rPr lang="ro-RO" sz="1400" dirty="0">
                          <a:solidFill>
                            <a:srgbClr val="7030A0"/>
                          </a:solidFill>
                          <a:effectLst/>
                        </a:rPr>
                        <a:t>și</a:t>
                      </a:r>
                      <a:r>
                        <a:rPr lang="ro-RO" sz="1400" spc="45" dirty="0">
                          <a:solidFill>
                            <a:srgbClr val="7030A0"/>
                          </a:solidFill>
                          <a:effectLst/>
                        </a:rPr>
                        <a:t> </a:t>
                      </a:r>
                      <a:r>
                        <a:rPr lang="ro-RO" sz="1400" dirty="0">
                          <a:solidFill>
                            <a:srgbClr val="7030A0"/>
                          </a:solidFill>
                          <a:effectLst/>
                        </a:rPr>
                        <a:t>a</a:t>
                      </a:r>
                      <a:r>
                        <a:rPr lang="ro-RO" sz="1400" spc="55" dirty="0">
                          <a:solidFill>
                            <a:srgbClr val="7030A0"/>
                          </a:solidFill>
                          <a:effectLst/>
                        </a:rPr>
                        <a:t> </a:t>
                      </a:r>
                      <a:r>
                        <a:rPr lang="ro-RO" sz="1400" dirty="0">
                          <a:solidFill>
                            <a:srgbClr val="7030A0"/>
                          </a:solidFill>
                          <a:effectLst/>
                        </a:rPr>
                        <a:t>eligibilității</a:t>
                      </a:r>
                      <a:r>
                        <a:rPr lang="ro-RO" sz="1400" spc="50" dirty="0">
                          <a:solidFill>
                            <a:srgbClr val="7030A0"/>
                          </a:solidFill>
                          <a:effectLst/>
                        </a:rPr>
                        <a:t> </a:t>
                      </a:r>
                      <a:r>
                        <a:rPr lang="ro-RO" sz="1400" dirty="0">
                          <a:solidFill>
                            <a:srgbClr val="7030A0"/>
                          </a:solidFill>
                          <a:effectLst/>
                        </a:rPr>
                        <a:t>solicitantului:</a:t>
                      </a:r>
                      <a:endParaRPr lang="en-US" sz="1400" dirty="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tc>
                  <a:txBody>
                    <a:bodyPr/>
                    <a:lstStyle/>
                    <a:p>
                      <a:pPr marL="541655" marR="534035" algn="just">
                        <a:lnSpc>
                          <a:spcPct val="100000"/>
                        </a:lnSpc>
                        <a:spcBef>
                          <a:spcPts val="0"/>
                        </a:spcBef>
                        <a:spcAft>
                          <a:spcPts val="0"/>
                        </a:spcAft>
                      </a:pPr>
                      <a:r>
                        <a:rPr lang="ro-RO" sz="1400">
                          <a:solidFill>
                            <a:srgbClr val="7030A0"/>
                          </a:solidFill>
                          <a:effectLst/>
                        </a:rPr>
                        <a:t>15.01.2024 – 26.01.2024</a:t>
                      </a:r>
                      <a:endParaRPr lang="en-US" sz="140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extLst>
                  <a:ext uri="{0D108BD9-81ED-4DB2-BD59-A6C34878D82A}">
                    <a16:rowId xmlns:a16="http://schemas.microsoft.com/office/drawing/2014/main" val="409148976"/>
                  </a:ext>
                </a:extLst>
              </a:tr>
              <a:tr h="347513">
                <a:tc>
                  <a:txBody>
                    <a:bodyPr/>
                    <a:lstStyle/>
                    <a:p>
                      <a:pPr marL="342900" lvl="0" indent="-342900" algn="just">
                        <a:lnSpc>
                          <a:spcPct val="100000"/>
                        </a:lnSpc>
                        <a:spcBef>
                          <a:spcPts val="0"/>
                        </a:spcBef>
                        <a:spcAft>
                          <a:spcPts val="0"/>
                        </a:spcAft>
                        <a:buClr>
                          <a:srgbClr val="001F5F"/>
                        </a:buClr>
                        <a:buSzPts val="1100"/>
                        <a:buFont typeface="Calibri" panose="020F0502020204030204" pitchFamily="34" charset="0"/>
                        <a:buChar char="●"/>
                        <a:tabLst>
                          <a:tab pos="530225" algn="l"/>
                          <a:tab pos="530860" algn="l"/>
                        </a:tabLst>
                      </a:pPr>
                      <a:r>
                        <a:rPr lang="ro-RO" sz="1400" dirty="0">
                          <a:solidFill>
                            <a:srgbClr val="7030A0"/>
                          </a:solidFill>
                          <a:effectLst/>
                        </a:rPr>
                        <a:t>Verificarea</a:t>
                      </a:r>
                      <a:r>
                        <a:rPr lang="ro-RO" sz="1400" spc="45" dirty="0">
                          <a:solidFill>
                            <a:srgbClr val="7030A0"/>
                          </a:solidFill>
                          <a:effectLst/>
                        </a:rPr>
                        <a:t> </a:t>
                      </a:r>
                      <a:r>
                        <a:rPr lang="ro-RO" sz="1400" dirty="0">
                          <a:solidFill>
                            <a:srgbClr val="7030A0"/>
                          </a:solidFill>
                          <a:effectLst/>
                        </a:rPr>
                        <a:t>conformității</a:t>
                      </a:r>
                      <a:r>
                        <a:rPr lang="ro-RO" sz="1400" spc="60" dirty="0">
                          <a:solidFill>
                            <a:srgbClr val="7030A0"/>
                          </a:solidFill>
                          <a:effectLst/>
                        </a:rPr>
                        <a:t> </a:t>
                      </a:r>
                      <a:r>
                        <a:rPr lang="ro-RO" sz="1400" dirty="0">
                          <a:solidFill>
                            <a:srgbClr val="7030A0"/>
                          </a:solidFill>
                          <a:effectLst/>
                        </a:rPr>
                        <a:t>administrative</a:t>
                      </a:r>
                      <a:r>
                        <a:rPr lang="ro-RO" sz="1400" spc="65" dirty="0">
                          <a:solidFill>
                            <a:srgbClr val="7030A0"/>
                          </a:solidFill>
                          <a:effectLst/>
                        </a:rPr>
                        <a:t> </a:t>
                      </a:r>
                      <a:r>
                        <a:rPr lang="ro-RO" sz="1400" dirty="0">
                          <a:solidFill>
                            <a:srgbClr val="7030A0"/>
                          </a:solidFill>
                          <a:effectLst/>
                        </a:rPr>
                        <a:t>și</a:t>
                      </a:r>
                      <a:r>
                        <a:rPr lang="ro-RO" sz="1400" spc="55" dirty="0">
                          <a:solidFill>
                            <a:srgbClr val="7030A0"/>
                          </a:solidFill>
                          <a:effectLst/>
                        </a:rPr>
                        <a:t> </a:t>
                      </a:r>
                      <a:r>
                        <a:rPr lang="ro-RO" sz="1400" dirty="0">
                          <a:solidFill>
                            <a:srgbClr val="7030A0"/>
                          </a:solidFill>
                          <a:effectLst/>
                        </a:rPr>
                        <a:t>a</a:t>
                      </a:r>
                      <a:r>
                        <a:rPr lang="ro-RO" sz="1400" spc="50" dirty="0">
                          <a:solidFill>
                            <a:srgbClr val="7030A0"/>
                          </a:solidFill>
                          <a:effectLst/>
                        </a:rPr>
                        <a:t> </a:t>
                      </a:r>
                      <a:r>
                        <a:rPr lang="ro-RO" sz="1400" dirty="0">
                          <a:solidFill>
                            <a:srgbClr val="7030A0"/>
                          </a:solidFill>
                          <a:effectLst/>
                        </a:rPr>
                        <a:t>eligibilității</a:t>
                      </a:r>
                      <a:r>
                        <a:rPr lang="ro-RO" sz="1400" spc="55" dirty="0">
                          <a:solidFill>
                            <a:srgbClr val="7030A0"/>
                          </a:solidFill>
                          <a:effectLst/>
                        </a:rPr>
                        <a:t> </a:t>
                      </a:r>
                      <a:r>
                        <a:rPr lang="ro-RO" sz="1400" dirty="0">
                          <a:solidFill>
                            <a:srgbClr val="7030A0"/>
                          </a:solidFill>
                          <a:effectLst/>
                        </a:rPr>
                        <a:t>solicitanților</a:t>
                      </a:r>
                      <a:endParaRPr lang="en-US" sz="1400" dirty="0">
                        <a:solidFill>
                          <a:srgbClr val="7030A0"/>
                        </a:solidFill>
                        <a:effectLst/>
                        <a:latin typeface="Microsoft Sans Serif" panose="020B0604020202020204" pitchFamily="34" charset="0"/>
                        <a:ea typeface="Calibri" panose="020F0502020204030204" pitchFamily="34" charset="0"/>
                        <a:cs typeface="Arial" panose="020B0604020202020204" pitchFamily="34" charset="0"/>
                      </a:endParaRPr>
                    </a:p>
                  </a:txBody>
                  <a:tcPr marL="0" marR="0" marT="0" marB="0"/>
                </a:tc>
                <a:tc>
                  <a:txBody>
                    <a:bodyPr/>
                    <a:lstStyle/>
                    <a:p>
                      <a:pPr algn="just">
                        <a:lnSpc>
                          <a:spcPct val="100000"/>
                        </a:lnSpc>
                        <a:spcBef>
                          <a:spcPts val="0"/>
                        </a:spcBef>
                        <a:spcAft>
                          <a:spcPts val="0"/>
                        </a:spcAft>
                      </a:pPr>
                      <a:r>
                        <a:rPr lang="ro-RO" sz="1400">
                          <a:solidFill>
                            <a:srgbClr val="7030A0"/>
                          </a:solidFill>
                          <a:effectLst/>
                        </a:rPr>
                        <a:t> </a:t>
                      </a:r>
                      <a:endParaRPr lang="en-US" sz="140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extLst>
                  <a:ext uri="{0D108BD9-81ED-4DB2-BD59-A6C34878D82A}">
                    <a16:rowId xmlns:a16="http://schemas.microsoft.com/office/drawing/2014/main" val="498116134"/>
                  </a:ext>
                </a:extLst>
              </a:tr>
              <a:tr h="564708">
                <a:tc>
                  <a:txBody>
                    <a:bodyPr/>
                    <a:lstStyle/>
                    <a:p>
                      <a:pPr marL="342900" marR="67945" lvl="0" indent="-342900" algn="just">
                        <a:lnSpc>
                          <a:spcPct val="100000"/>
                        </a:lnSpc>
                        <a:spcBef>
                          <a:spcPts val="0"/>
                        </a:spcBef>
                        <a:spcAft>
                          <a:spcPts val="0"/>
                        </a:spcAft>
                        <a:buClr>
                          <a:srgbClr val="001F5F"/>
                        </a:buClr>
                        <a:buSzPts val="1100"/>
                        <a:buFont typeface="Calibri" panose="020F0502020204030204" pitchFamily="34" charset="0"/>
                        <a:buChar char="●"/>
                        <a:tabLst>
                          <a:tab pos="530225" algn="l"/>
                          <a:tab pos="530860" algn="l"/>
                        </a:tabLst>
                      </a:pPr>
                      <a:r>
                        <a:rPr lang="ro-RO" sz="1400" spc="-5" dirty="0">
                          <a:solidFill>
                            <a:srgbClr val="7030A0"/>
                          </a:solidFill>
                          <a:effectLst/>
                        </a:rPr>
                        <a:t>Publicarea</a:t>
                      </a:r>
                      <a:r>
                        <a:rPr lang="ro-RO" sz="1400" spc="15" dirty="0">
                          <a:solidFill>
                            <a:srgbClr val="7030A0"/>
                          </a:solidFill>
                          <a:effectLst/>
                        </a:rPr>
                        <a:t> </a:t>
                      </a:r>
                      <a:r>
                        <a:rPr lang="ro-RO" sz="1400" dirty="0">
                          <a:solidFill>
                            <a:srgbClr val="7030A0"/>
                          </a:solidFill>
                          <a:effectLst/>
                        </a:rPr>
                        <a:t>listei</a:t>
                      </a:r>
                      <a:r>
                        <a:rPr lang="ro-RO" sz="1400" spc="20" dirty="0">
                          <a:solidFill>
                            <a:srgbClr val="7030A0"/>
                          </a:solidFill>
                          <a:effectLst/>
                        </a:rPr>
                        <a:t> </a:t>
                      </a:r>
                      <a:r>
                        <a:rPr lang="ro-RO" sz="1400" dirty="0">
                          <a:solidFill>
                            <a:srgbClr val="7030A0"/>
                          </a:solidFill>
                          <a:effectLst/>
                        </a:rPr>
                        <a:t>inițiale</a:t>
                      </a:r>
                      <a:r>
                        <a:rPr lang="ro-RO" sz="1400" spc="5" dirty="0">
                          <a:solidFill>
                            <a:srgbClr val="7030A0"/>
                          </a:solidFill>
                          <a:effectLst/>
                        </a:rPr>
                        <a:t> </a:t>
                      </a:r>
                      <a:r>
                        <a:rPr lang="ro-RO" sz="1400" dirty="0">
                          <a:solidFill>
                            <a:srgbClr val="7030A0"/>
                          </a:solidFill>
                          <a:effectLst/>
                        </a:rPr>
                        <a:t>cu</a:t>
                      </a:r>
                      <a:r>
                        <a:rPr lang="ro-RO" sz="1400" spc="10" dirty="0">
                          <a:solidFill>
                            <a:srgbClr val="7030A0"/>
                          </a:solidFill>
                          <a:effectLst/>
                        </a:rPr>
                        <a:t> </a:t>
                      </a:r>
                      <a:r>
                        <a:rPr lang="ro-RO" sz="1400" dirty="0">
                          <a:solidFill>
                            <a:srgbClr val="7030A0"/>
                          </a:solidFill>
                          <a:effectLst/>
                        </a:rPr>
                        <a:t>solicitanții</a:t>
                      </a:r>
                      <a:r>
                        <a:rPr lang="ro-RO" sz="1400" spc="10" dirty="0">
                          <a:solidFill>
                            <a:srgbClr val="7030A0"/>
                          </a:solidFill>
                          <a:effectLst/>
                        </a:rPr>
                        <a:t> </a:t>
                      </a:r>
                      <a:r>
                        <a:rPr lang="ro-RO" sz="1400" dirty="0">
                          <a:solidFill>
                            <a:srgbClr val="7030A0"/>
                          </a:solidFill>
                          <a:effectLst/>
                        </a:rPr>
                        <a:t>acceptați/</a:t>
                      </a:r>
                      <a:r>
                        <a:rPr lang="ro-RO" sz="1400" spc="10" dirty="0">
                          <a:solidFill>
                            <a:srgbClr val="7030A0"/>
                          </a:solidFill>
                          <a:effectLst/>
                        </a:rPr>
                        <a:t> </a:t>
                      </a:r>
                      <a:r>
                        <a:rPr lang="ro-RO" sz="1400" dirty="0">
                          <a:solidFill>
                            <a:srgbClr val="7030A0"/>
                          </a:solidFill>
                          <a:effectLst/>
                        </a:rPr>
                        <a:t>solicitanții</a:t>
                      </a:r>
                      <a:r>
                        <a:rPr lang="ro-RO" sz="1400" spc="10" dirty="0">
                          <a:solidFill>
                            <a:srgbClr val="7030A0"/>
                          </a:solidFill>
                          <a:effectLst/>
                        </a:rPr>
                        <a:t> </a:t>
                      </a:r>
                      <a:r>
                        <a:rPr lang="ro-RO" sz="1400" dirty="0">
                          <a:solidFill>
                            <a:srgbClr val="7030A0"/>
                          </a:solidFill>
                          <a:effectLst/>
                        </a:rPr>
                        <a:t>respinși</a:t>
                      </a:r>
                      <a:r>
                        <a:rPr lang="ro-RO" sz="1400" spc="15" dirty="0">
                          <a:solidFill>
                            <a:srgbClr val="7030A0"/>
                          </a:solidFill>
                          <a:effectLst/>
                        </a:rPr>
                        <a:t> </a:t>
                      </a:r>
                      <a:r>
                        <a:rPr lang="ro-RO" sz="1400" dirty="0">
                          <a:solidFill>
                            <a:srgbClr val="7030A0"/>
                          </a:solidFill>
                          <a:effectLst/>
                        </a:rPr>
                        <a:t>cu</a:t>
                      </a:r>
                      <a:r>
                        <a:rPr lang="ro-RO" sz="1400" spc="-235" dirty="0">
                          <a:solidFill>
                            <a:srgbClr val="7030A0"/>
                          </a:solidFill>
                          <a:effectLst/>
                        </a:rPr>
                        <a:t> </a:t>
                      </a:r>
                      <a:r>
                        <a:rPr lang="ro-RO" sz="1400" dirty="0">
                          <a:solidFill>
                            <a:srgbClr val="7030A0"/>
                          </a:solidFill>
                          <a:effectLst/>
                        </a:rPr>
                        <a:t>termen</a:t>
                      </a:r>
                      <a:r>
                        <a:rPr lang="ro-RO" sz="1400" spc="-20" dirty="0">
                          <a:solidFill>
                            <a:srgbClr val="7030A0"/>
                          </a:solidFill>
                          <a:effectLst/>
                        </a:rPr>
                        <a:t> </a:t>
                      </a:r>
                      <a:r>
                        <a:rPr lang="ro-RO" sz="1400" dirty="0">
                          <a:solidFill>
                            <a:srgbClr val="7030A0"/>
                          </a:solidFill>
                          <a:effectLst/>
                        </a:rPr>
                        <a:t>pentru</a:t>
                      </a:r>
                      <a:r>
                        <a:rPr lang="ro-RO" sz="1400" spc="-15" dirty="0">
                          <a:solidFill>
                            <a:srgbClr val="7030A0"/>
                          </a:solidFill>
                          <a:effectLst/>
                        </a:rPr>
                        <a:t> </a:t>
                      </a:r>
                      <a:r>
                        <a:rPr lang="ro-RO" sz="1400" dirty="0">
                          <a:solidFill>
                            <a:srgbClr val="7030A0"/>
                          </a:solidFill>
                          <a:effectLst/>
                        </a:rPr>
                        <a:t>eventuale</a:t>
                      </a:r>
                      <a:r>
                        <a:rPr lang="ro-RO" sz="1400" spc="-15" dirty="0">
                          <a:solidFill>
                            <a:srgbClr val="7030A0"/>
                          </a:solidFill>
                          <a:effectLst/>
                        </a:rPr>
                        <a:t> </a:t>
                      </a:r>
                      <a:r>
                        <a:rPr lang="ro-RO" sz="1400" dirty="0">
                          <a:solidFill>
                            <a:srgbClr val="7030A0"/>
                          </a:solidFill>
                          <a:effectLst/>
                        </a:rPr>
                        <a:t>contestații,</a:t>
                      </a:r>
                      <a:r>
                        <a:rPr lang="ro-RO" sz="1400" spc="-25" dirty="0">
                          <a:solidFill>
                            <a:srgbClr val="7030A0"/>
                          </a:solidFill>
                          <a:effectLst/>
                        </a:rPr>
                        <a:t> </a:t>
                      </a:r>
                      <a:r>
                        <a:rPr lang="ro-RO" sz="1400" dirty="0">
                          <a:solidFill>
                            <a:srgbClr val="7030A0"/>
                          </a:solidFill>
                          <a:effectLst/>
                        </a:rPr>
                        <a:t>din</a:t>
                      </a:r>
                      <a:r>
                        <a:rPr lang="ro-RO" sz="1400" spc="-25" dirty="0">
                          <a:solidFill>
                            <a:srgbClr val="7030A0"/>
                          </a:solidFill>
                          <a:effectLst/>
                        </a:rPr>
                        <a:t> </a:t>
                      </a:r>
                      <a:r>
                        <a:rPr lang="ro-RO" sz="1400" dirty="0">
                          <a:solidFill>
                            <a:srgbClr val="7030A0"/>
                          </a:solidFill>
                          <a:effectLst/>
                        </a:rPr>
                        <a:t>care:</a:t>
                      </a:r>
                      <a:endParaRPr lang="en-US" sz="1400" dirty="0">
                        <a:solidFill>
                          <a:srgbClr val="7030A0"/>
                        </a:solidFill>
                        <a:effectLst/>
                        <a:latin typeface="Microsoft Sans Serif" panose="020B0604020202020204" pitchFamily="34" charset="0"/>
                        <a:ea typeface="Calibri" panose="020F0502020204030204" pitchFamily="34" charset="0"/>
                        <a:cs typeface="Arial" panose="020B0604020202020204" pitchFamily="34" charset="0"/>
                      </a:endParaRPr>
                    </a:p>
                  </a:txBody>
                  <a:tcPr marL="0" marR="0" marT="0" marB="0"/>
                </a:tc>
                <a:tc>
                  <a:txBody>
                    <a:bodyPr/>
                    <a:lstStyle/>
                    <a:p>
                      <a:pPr algn="just">
                        <a:lnSpc>
                          <a:spcPct val="100000"/>
                        </a:lnSpc>
                        <a:spcBef>
                          <a:spcPts val="0"/>
                        </a:spcBef>
                        <a:spcAft>
                          <a:spcPts val="0"/>
                        </a:spcAft>
                      </a:pPr>
                      <a:r>
                        <a:rPr lang="ro-RO" sz="1400">
                          <a:solidFill>
                            <a:srgbClr val="7030A0"/>
                          </a:solidFill>
                          <a:effectLst/>
                        </a:rPr>
                        <a:t> </a:t>
                      </a:r>
                      <a:endParaRPr lang="en-US" sz="140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extLst>
                  <a:ext uri="{0D108BD9-81ED-4DB2-BD59-A6C34878D82A}">
                    <a16:rowId xmlns:a16="http://schemas.microsoft.com/office/drawing/2014/main" val="2913496191"/>
                  </a:ext>
                </a:extLst>
              </a:tr>
              <a:tr h="189757">
                <a:tc>
                  <a:txBody>
                    <a:bodyPr/>
                    <a:lstStyle/>
                    <a:p>
                      <a:pPr marL="342900" lvl="0" indent="-342900" algn="just">
                        <a:lnSpc>
                          <a:spcPct val="100000"/>
                        </a:lnSpc>
                        <a:spcBef>
                          <a:spcPts val="0"/>
                        </a:spcBef>
                        <a:spcAft>
                          <a:spcPts val="0"/>
                        </a:spcAft>
                        <a:buClr>
                          <a:srgbClr val="001F5F"/>
                        </a:buClr>
                        <a:buSzPts val="1100"/>
                        <a:buFont typeface="Calibri" panose="020F0502020204030204" pitchFamily="34" charset="0"/>
                        <a:buChar char="●"/>
                        <a:tabLst>
                          <a:tab pos="530225" algn="l"/>
                          <a:tab pos="530860" algn="l"/>
                        </a:tabLst>
                      </a:pPr>
                      <a:r>
                        <a:rPr lang="ro-RO" sz="1400" dirty="0">
                          <a:solidFill>
                            <a:srgbClr val="7030A0"/>
                          </a:solidFill>
                          <a:effectLst/>
                        </a:rPr>
                        <a:t>Transmiterea/Primirea</a:t>
                      </a:r>
                      <a:r>
                        <a:rPr lang="ro-RO" sz="1400" spc="90" dirty="0">
                          <a:solidFill>
                            <a:srgbClr val="7030A0"/>
                          </a:solidFill>
                          <a:effectLst/>
                        </a:rPr>
                        <a:t> </a:t>
                      </a:r>
                      <a:r>
                        <a:rPr lang="ro-RO" sz="1400" dirty="0">
                          <a:solidFill>
                            <a:srgbClr val="7030A0"/>
                          </a:solidFill>
                          <a:effectLst/>
                        </a:rPr>
                        <a:t>contestațiilor</a:t>
                      </a:r>
                      <a:endParaRPr lang="en-US" sz="1400" dirty="0">
                        <a:solidFill>
                          <a:srgbClr val="7030A0"/>
                        </a:solidFill>
                        <a:effectLst/>
                        <a:latin typeface="Microsoft Sans Serif" panose="020B0604020202020204" pitchFamily="34" charset="0"/>
                        <a:ea typeface="Calibri" panose="020F0502020204030204" pitchFamily="34" charset="0"/>
                        <a:cs typeface="Arial" panose="020B0604020202020204" pitchFamily="34" charset="0"/>
                      </a:endParaRPr>
                    </a:p>
                  </a:txBody>
                  <a:tcPr marL="0" marR="0" marT="0" marB="0"/>
                </a:tc>
                <a:tc>
                  <a:txBody>
                    <a:bodyPr/>
                    <a:lstStyle/>
                    <a:p>
                      <a:pPr algn="just">
                        <a:lnSpc>
                          <a:spcPct val="100000"/>
                        </a:lnSpc>
                        <a:spcBef>
                          <a:spcPts val="0"/>
                        </a:spcBef>
                        <a:spcAft>
                          <a:spcPts val="0"/>
                        </a:spcAft>
                      </a:pPr>
                      <a:r>
                        <a:rPr lang="ro-RO" sz="1400">
                          <a:solidFill>
                            <a:srgbClr val="7030A0"/>
                          </a:solidFill>
                          <a:effectLst/>
                        </a:rPr>
                        <a:t> </a:t>
                      </a:r>
                      <a:endParaRPr lang="en-US" sz="140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extLst>
                  <a:ext uri="{0D108BD9-81ED-4DB2-BD59-A6C34878D82A}">
                    <a16:rowId xmlns:a16="http://schemas.microsoft.com/office/drawing/2014/main" val="1559071348"/>
                  </a:ext>
                </a:extLst>
              </a:tr>
              <a:tr h="189757">
                <a:tc>
                  <a:txBody>
                    <a:bodyPr/>
                    <a:lstStyle/>
                    <a:p>
                      <a:pPr marL="342900" lvl="0" indent="-342900" algn="just">
                        <a:lnSpc>
                          <a:spcPct val="100000"/>
                        </a:lnSpc>
                        <a:spcBef>
                          <a:spcPts val="0"/>
                        </a:spcBef>
                        <a:spcAft>
                          <a:spcPts val="0"/>
                        </a:spcAft>
                        <a:buClr>
                          <a:srgbClr val="001F5F"/>
                        </a:buClr>
                        <a:buSzPts val="1100"/>
                        <a:buFont typeface="Calibri" panose="020F0502020204030204" pitchFamily="34" charset="0"/>
                        <a:buChar char="●"/>
                        <a:tabLst>
                          <a:tab pos="530225" algn="l"/>
                          <a:tab pos="530860" algn="l"/>
                        </a:tabLst>
                      </a:pPr>
                      <a:r>
                        <a:rPr lang="ro-RO" sz="1400" dirty="0">
                          <a:solidFill>
                            <a:srgbClr val="7030A0"/>
                          </a:solidFill>
                          <a:effectLst/>
                        </a:rPr>
                        <a:t>Soluționarea</a:t>
                      </a:r>
                      <a:r>
                        <a:rPr lang="ro-RO" sz="1400" spc="75" dirty="0">
                          <a:solidFill>
                            <a:srgbClr val="7030A0"/>
                          </a:solidFill>
                          <a:effectLst/>
                        </a:rPr>
                        <a:t> </a:t>
                      </a:r>
                      <a:r>
                        <a:rPr lang="ro-RO" sz="1400" dirty="0">
                          <a:solidFill>
                            <a:srgbClr val="7030A0"/>
                          </a:solidFill>
                          <a:effectLst/>
                        </a:rPr>
                        <a:t>eventualelor</a:t>
                      </a:r>
                      <a:r>
                        <a:rPr lang="ro-RO" sz="1400" spc="60" dirty="0">
                          <a:solidFill>
                            <a:srgbClr val="7030A0"/>
                          </a:solidFill>
                          <a:effectLst/>
                        </a:rPr>
                        <a:t> </a:t>
                      </a:r>
                      <a:r>
                        <a:rPr lang="ro-RO" sz="1400" dirty="0">
                          <a:solidFill>
                            <a:srgbClr val="7030A0"/>
                          </a:solidFill>
                          <a:effectLst/>
                        </a:rPr>
                        <a:t>contestații</a:t>
                      </a:r>
                      <a:endParaRPr lang="en-US" sz="1400" dirty="0">
                        <a:solidFill>
                          <a:srgbClr val="7030A0"/>
                        </a:solidFill>
                        <a:effectLst/>
                        <a:latin typeface="Microsoft Sans Serif" panose="020B0604020202020204" pitchFamily="34" charset="0"/>
                        <a:ea typeface="Calibri" panose="020F0502020204030204" pitchFamily="34" charset="0"/>
                        <a:cs typeface="Arial" panose="020B0604020202020204" pitchFamily="34" charset="0"/>
                      </a:endParaRPr>
                    </a:p>
                  </a:txBody>
                  <a:tcPr marL="0" marR="0" marT="0" marB="0"/>
                </a:tc>
                <a:tc>
                  <a:txBody>
                    <a:bodyPr/>
                    <a:lstStyle/>
                    <a:p>
                      <a:pPr algn="just">
                        <a:lnSpc>
                          <a:spcPct val="100000"/>
                        </a:lnSpc>
                        <a:spcBef>
                          <a:spcPts val="0"/>
                        </a:spcBef>
                        <a:spcAft>
                          <a:spcPts val="0"/>
                        </a:spcAft>
                      </a:pPr>
                      <a:r>
                        <a:rPr lang="ro-RO" sz="1400">
                          <a:solidFill>
                            <a:srgbClr val="7030A0"/>
                          </a:solidFill>
                          <a:effectLst/>
                        </a:rPr>
                        <a:t> </a:t>
                      </a:r>
                      <a:endParaRPr lang="en-US" sz="140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extLst>
                  <a:ext uri="{0D108BD9-81ED-4DB2-BD59-A6C34878D82A}">
                    <a16:rowId xmlns:a16="http://schemas.microsoft.com/office/drawing/2014/main" val="897267992"/>
                  </a:ext>
                </a:extLst>
              </a:tr>
              <a:tr h="185340">
                <a:tc>
                  <a:txBody>
                    <a:bodyPr/>
                    <a:lstStyle/>
                    <a:p>
                      <a:pPr marL="342900" lvl="0" indent="-342900" algn="just">
                        <a:lnSpc>
                          <a:spcPct val="100000"/>
                        </a:lnSpc>
                        <a:spcBef>
                          <a:spcPts val="0"/>
                        </a:spcBef>
                        <a:spcAft>
                          <a:spcPts val="0"/>
                        </a:spcAft>
                        <a:buClr>
                          <a:srgbClr val="001F5F"/>
                        </a:buClr>
                        <a:buSzPts val="1100"/>
                        <a:buFont typeface="Calibri" panose="020F0502020204030204" pitchFamily="34" charset="0"/>
                        <a:buChar char="●"/>
                        <a:tabLst>
                          <a:tab pos="530225" algn="l"/>
                          <a:tab pos="530860" algn="l"/>
                        </a:tabLst>
                      </a:pPr>
                      <a:r>
                        <a:rPr lang="ro-RO" sz="1400" dirty="0">
                          <a:solidFill>
                            <a:srgbClr val="7030A0"/>
                          </a:solidFill>
                          <a:effectLst/>
                        </a:rPr>
                        <a:t>Publicarea</a:t>
                      </a:r>
                      <a:r>
                        <a:rPr lang="ro-RO" sz="1400" spc="50" dirty="0">
                          <a:solidFill>
                            <a:srgbClr val="7030A0"/>
                          </a:solidFill>
                          <a:effectLst/>
                        </a:rPr>
                        <a:t> </a:t>
                      </a:r>
                      <a:r>
                        <a:rPr lang="ro-RO" sz="1400" dirty="0">
                          <a:solidFill>
                            <a:srgbClr val="7030A0"/>
                          </a:solidFill>
                          <a:effectLst/>
                        </a:rPr>
                        <a:t>listei</a:t>
                      </a:r>
                      <a:r>
                        <a:rPr lang="ro-RO" sz="1400" spc="55" dirty="0">
                          <a:solidFill>
                            <a:srgbClr val="7030A0"/>
                          </a:solidFill>
                          <a:effectLst/>
                        </a:rPr>
                        <a:t> </a:t>
                      </a:r>
                      <a:r>
                        <a:rPr lang="ro-RO" sz="1400" dirty="0">
                          <a:solidFill>
                            <a:srgbClr val="7030A0"/>
                          </a:solidFill>
                          <a:effectLst/>
                        </a:rPr>
                        <a:t>finale/etapa</a:t>
                      </a:r>
                      <a:r>
                        <a:rPr lang="ro-RO" sz="1400" spc="50" dirty="0">
                          <a:solidFill>
                            <a:srgbClr val="7030A0"/>
                          </a:solidFill>
                          <a:effectLst/>
                        </a:rPr>
                        <a:t> </a:t>
                      </a:r>
                      <a:r>
                        <a:rPr lang="ro-RO" sz="1400" dirty="0">
                          <a:solidFill>
                            <a:srgbClr val="7030A0"/>
                          </a:solidFill>
                          <a:effectLst/>
                        </a:rPr>
                        <a:t>I</a:t>
                      </a:r>
                      <a:endParaRPr lang="en-US" sz="1400" dirty="0">
                        <a:solidFill>
                          <a:srgbClr val="7030A0"/>
                        </a:solidFill>
                        <a:effectLst/>
                        <a:latin typeface="Microsoft Sans Serif" panose="020B0604020202020204" pitchFamily="34" charset="0"/>
                        <a:ea typeface="Calibri" panose="020F0502020204030204" pitchFamily="34" charset="0"/>
                        <a:cs typeface="Arial" panose="020B0604020202020204" pitchFamily="34" charset="0"/>
                      </a:endParaRPr>
                    </a:p>
                  </a:txBody>
                  <a:tcPr marL="0" marR="0" marT="0" marB="0"/>
                </a:tc>
                <a:tc>
                  <a:txBody>
                    <a:bodyPr/>
                    <a:lstStyle/>
                    <a:p>
                      <a:pPr marL="541655" marR="534035" algn="just">
                        <a:lnSpc>
                          <a:spcPct val="100000"/>
                        </a:lnSpc>
                        <a:spcBef>
                          <a:spcPts val="0"/>
                        </a:spcBef>
                        <a:spcAft>
                          <a:spcPts val="0"/>
                        </a:spcAft>
                      </a:pPr>
                      <a:r>
                        <a:rPr lang="ro-RO" sz="1400">
                          <a:solidFill>
                            <a:srgbClr val="7030A0"/>
                          </a:solidFill>
                          <a:effectLst/>
                        </a:rPr>
                        <a:t>29.01.2024</a:t>
                      </a:r>
                      <a:endParaRPr lang="en-US" sz="140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extLst>
                  <a:ext uri="{0D108BD9-81ED-4DB2-BD59-A6C34878D82A}">
                    <a16:rowId xmlns:a16="http://schemas.microsoft.com/office/drawing/2014/main" val="1112232045"/>
                  </a:ext>
                </a:extLst>
              </a:tr>
              <a:tr h="752944">
                <a:tc>
                  <a:txBody>
                    <a:bodyPr/>
                    <a:lstStyle/>
                    <a:p>
                      <a:pPr marL="73025" marR="64770" algn="just">
                        <a:lnSpc>
                          <a:spcPct val="100000"/>
                        </a:lnSpc>
                        <a:spcBef>
                          <a:spcPts val="0"/>
                        </a:spcBef>
                        <a:spcAft>
                          <a:spcPts val="0"/>
                        </a:spcAft>
                      </a:pPr>
                      <a:r>
                        <a:rPr lang="ro-RO" sz="1400" dirty="0">
                          <a:solidFill>
                            <a:srgbClr val="7030A0"/>
                          </a:solidFill>
                          <a:effectLst/>
                        </a:rPr>
                        <a:t>Etapa II/ evaluarea calitativă a propunerilor de proiecte pe baza Metodologiei de verificare a</a:t>
                      </a:r>
                      <a:r>
                        <a:rPr lang="ro-RO" sz="1400" spc="5" dirty="0">
                          <a:solidFill>
                            <a:srgbClr val="7030A0"/>
                          </a:solidFill>
                          <a:effectLst/>
                        </a:rPr>
                        <a:t> </a:t>
                      </a:r>
                      <a:r>
                        <a:rPr lang="ro-RO" sz="1400" dirty="0">
                          <a:solidFill>
                            <a:srgbClr val="7030A0"/>
                          </a:solidFill>
                          <a:effectLst/>
                        </a:rPr>
                        <a:t>conformității administrative și eligibilității, evaluare și selecție a cererilor de</a:t>
                      </a:r>
                      <a:r>
                        <a:rPr lang="ro-RO" sz="1400" spc="5" dirty="0">
                          <a:solidFill>
                            <a:srgbClr val="7030A0"/>
                          </a:solidFill>
                          <a:effectLst/>
                        </a:rPr>
                        <a:t> </a:t>
                      </a:r>
                      <a:r>
                        <a:rPr lang="ro-RO" sz="1400" dirty="0">
                          <a:solidFill>
                            <a:srgbClr val="7030A0"/>
                          </a:solidFill>
                          <a:effectLst/>
                        </a:rPr>
                        <a:t>finanțare depuse</a:t>
                      </a:r>
                      <a:r>
                        <a:rPr lang="ro-RO" sz="1400" spc="15" dirty="0">
                          <a:solidFill>
                            <a:srgbClr val="7030A0"/>
                          </a:solidFill>
                          <a:effectLst/>
                        </a:rPr>
                        <a:t> </a:t>
                      </a:r>
                      <a:r>
                        <a:rPr lang="ro-RO" sz="1400" dirty="0">
                          <a:solidFill>
                            <a:srgbClr val="7030A0"/>
                          </a:solidFill>
                          <a:effectLst/>
                        </a:rPr>
                        <a:t>în cadrul</a:t>
                      </a:r>
                      <a:r>
                        <a:rPr lang="ro-RO" sz="1400" spc="15" dirty="0">
                          <a:solidFill>
                            <a:srgbClr val="7030A0"/>
                          </a:solidFill>
                          <a:effectLst/>
                        </a:rPr>
                        <a:t> </a:t>
                      </a:r>
                      <a:r>
                        <a:rPr lang="ro-RO" sz="1400" dirty="0">
                          <a:solidFill>
                            <a:srgbClr val="7030A0"/>
                          </a:solidFill>
                          <a:effectLst/>
                        </a:rPr>
                        <a:t>SG PNRAS</a:t>
                      </a:r>
                      <a:r>
                        <a:rPr lang="ro-RO" sz="1400" spc="5" dirty="0">
                          <a:solidFill>
                            <a:srgbClr val="7030A0"/>
                          </a:solidFill>
                          <a:effectLst/>
                        </a:rPr>
                        <a:t> </a:t>
                      </a:r>
                      <a:r>
                        <a:rPr lang="ro-RO" sz="1400" dirty="0">
                          <a:solidFill>
                            <a:srgbClr val="7030A0"/>
                          </a:solidFill>
                          <a:effectLst/>
                        </a:rPr>
                        <a:t>runda</a:t>
                      </a:r>
                      <a:r>
                        <a:rPr lang="ro-RO" sz="1400" spc="15" dirty="0">
                          <a:solidFill>
                            <a:srgbClr val="7030A0"/>
                          </a:solidFill>
                          <a:effectLst/>
                        </a:rPr>
                        <a:t> a II-a</a:t>
                      </a:r>
                      <a:endParaRPr lang="en-US" sz="1400" dirty="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tc>
                  <a:txBody>
                    <a:bodyPr/>
                    <a:lstStyle/>
                    <a:p>
                      <a:pPr marL="541655" marR="534035" algn="just">
                        <a:lnSpc>
                          <a:spcPct val="100000"/>
                        </a:lnSpc>
                        <a:spcBef>
                          <a:spcPts val="0"/>
                        </a:spcBef>
                        <a:spcAft>
                          <a:spcPts val="0"/>
                        </a:spcAft>
                      </a:pPr>
                      <a:r>
                        <a:rPr lang="ro-RO" sz="1400" dirty="0">
                          <a:solidFill>
                            <a:srgbClr val="7030A0"/>
                          </a:solidFill>
                          <a:effectLst/>
                        </a:rPr>
                        <a:t>30.01.2024 – 23.02.2024</a:t>
                      </a:r>
                      <a:endParaRPr lang="en-US" sz="1400" dirty="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extLst>
                  <a:ext uri="{0D108BD9-81ED-4DB2-BD59-A6C34878D82A}">
                    <a16:rowId xmlns:a16="http://schemas.microsoft.com/office/drawing/2014/main" val="485422065"/>
                  </a:ext>
                </a:extLst>
              </a:tr>
              <a:tr h="189757">
                <a:tc>
                  <a:txBody>
                    <a:bodyPr/>
                    <a:lstStyle/>
                    <a:p>
                      <a:pPr marL="342900" lvl="0" indent="-342900" algn="just">
                        <a:lnSpc>
                          <a:spcPct val="100000"/>
                        </a:lnSpc>
                        <a:spcBef>
                          <a:spcPts val="0"/>
                        </a:spcBef>
                        <a:spcAft>
                          <a:spcPts val="0"/>
                        </a:spcAft>
                        <a:buClr>
                          <a:srgbClr val="001F5F"/>
                        </a:buClr>
                        <a:buSzPts val="1100"/>
                        <a:buFont typeface="Calibri" panose="020F0502020204030204" pitchFamily="34" charset="0"/>
                        <a:buChar char="●"/>
                        <a:tabLst>
                          <a:tab pos="530225" algn="l"/>
                          <a:tab pos="530860" algn="l"/>
                        </a:tabLst>
                      </a:pPr>
                      <a:r>
                        <a:rPr lang="ro-RO" sz="1400" dirty="0">
                          <a:solidFill>
                            <a:srgbClr val="7030A0"/>
                          </a:solidFill>
                          <a:effectLst/>
                        </a:rPr>
                        <a:t>Evaluarea</a:t>
                      </a:r>
                      <a:r>
                        <a:rPr lang="ro-RO" sz="1400" spc="55" dirty="0">
                          <a:solidFill>
                            <a:srgbClr val="7030A0"/>
                          </a:solidFill>
                          <a:effectLst/>
                        </a:rPr>
                        <a:t> </a:t>
                      </a:r>
                      <a:r>
                        <a:rPr lang="ro-RO" sz="1400" dirty="0">
                          <a:solidFill>
                            <a:srgbClr val="7030A0"/>
                          </a:solidFill>
                          <a:effectLst/>
                        </a:rPr>
                        <a:t>propunerilor</a:t>
                      </a:r>
                      <a:r>
                        <a:rPr lang="ro-RO" sz="1400" spc="55" dirty="0">
                          <a:solidFill>
                            <a:srgbClr val="7030A0"/>
                          </a:solidFill>
                          <a:effectLst/>
                        </a:rPr>
                        <a:t> </a:t>
                      </a:r>
                      <a:r>
                        <a:rPr lang="ro-RO" sz="1400" dirty="0">
                          <a:solidFill>
                            <a:srgbClr val="7030A0"/>
                          </a:solidFill>
                          <a:effectLst/>
                        </a:rPr>
                        <a:t>de</a:t>
                      </a:r>
                      <a:r>
                        <a:rPr lang="ro-RO" sz="1400" spc="60" dirty="0">
                          <a:solidFill>
                            <a:srgbClr val="7030A0"/>
                          </a:solidFill>
                          <a:effectLst/>
                        </a:rPr>
                        <a:t> </a:t>
                      </a:r>
                      <a:r>
                        <a:rPr lang="ro-RO" sz="1400" dirty="0">
                          <a:solidFill>
                            <a:srgbClr val="7030A0"/>
                          </a:solidFill>
                          <a:effectLst/>
                        </a:rPr>
                        <a:t>proiecte</a:t>
                      </a:r>
                      <a:endParaRPr lang="en-US" sz="1400" dirty="0">
                        <a:solidFill>
                          <a:srgbClr val="7030A0"/>
                        </a:solidFill>
                        <a:effectLst/>
                        <a:latin typeface="Microsoft Sans Serif" panose="020B0604020202020204" pitchFamily="34" charset="0"/>
                        <a:ea typeface="Calibri" panose="020F0502020204030204" pitchFamily="34" charset="0"/>
                        <a:cs typeface="Arial" panose="020B0604020202020204" pitchFamily="34" charset="0"/>
                      </a:endParaRPr>
                    </a:p>
                  </a:txBody>
                  <a:tcPr marL="0" marR="0" marT="0" marB="0"/>
                </a:tc>
                <a:tc>
                  <a:txBody>
                    <a:bodyPr/>
                    <a:lstStyle/>
                    <a:p>
                      <a:pPr algn="just">
                        <a:lnSpc>
                          <a:spcPct val="100000"/>
                        </a:lnSpc>
                        <a:spcBef>
                          <a:spcPts val="0"/>
                        </a:spcBef>
                        <a:spcAft>
                          <a:spcPts val="0"/>
                        </a:spcAft>
                      </a:pPr>
                      <a:r>
                        <a:rPr lang="ro-RO" sz="1400" dirty="0">
                          <a:solidFill>
                            <a:srgbClr val="7030A0"/>
                          </a:solidFill>
                          <a:effectLst/>
                        </a:rPr>
                        <a:t> </a:t>
                      </a:r>
                      <a:endParaRPr lang="en-US" sz="1400" dirty="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extLst>
                  <a:ext uri="{0D108BD9-81ED-4DB2-BD59-A6C34878D82A}">
                    <a16:rowId xmlns:a16="http://schemas.microsoft.com/office/drawing/2014/main" val="3969206881"/>
                  </a:ext>
                </a:extLst>
              </a:tr>
              <a:tr h="564708">
                <a:tc>
                  <a:txBody>
                    <a:bodyPr/>
                    <a:lstStyle/>
                    <a:p>
                      <a:pPr marL="342900" marR="63500" lvl="0" indent="-342900" algn="just">
                        <a:lnSpc>
                          <a:spcPct val="100000"/>
                        </a:lnSpc>
                        <a:spcBef>
                          <a:spcPts val="0"/>
                        </a:spcBef>
                        <a:spcAft>
                          <a:spcPts val="0"/>
                        </a:spcAft>
                        <a:buClr>
                          <a:srgbClr val="001F5F"/>
                        </a:buClr>
                        <a:buSzPts val="1100"/>
                        <a:buFont typeface="Calibri" panose="020F0502020204030204" pitchFamily="34" charset="0"/>
                        <a:buChar char="●"/>
                        <a:tabLst>
                          <a:tab pos="530225" algn="l"/>
                          <a:tab pos="530860" algn="l"/>
                        </a:tabLst>
                      </a:pPr>
                      <a:r>
                        <a:rPr lang="ro-RO" sz="1400" spc="-5" dirty="0">
                          <a:solidFill>
                            <a:srgbClr val="7030A0"/>
                          </a:solidFill>
                          <a:effectLst/>
                        </a:rPr>
                        <a:t>Publicarea</a:t>
                      </a:r>
                      <a:r>
                        <a:rPr lang="ro-RO" sz="1400" spc="15" dirty="0">
                          <a:solidFill>
                            <a:srgbClr val="7030A0"/>
                          </a:solidFill>
                          <a:effectLst/>
                        </a:rPr>
                        <a:t> </a:t>
                      </a:r>
                      <a:r>
                        <a:rPr lang="ro-RO" sz="1400" dirty="0">
                          <a:solidFill>
                            <a:srgbClr val="7030A0"/>
                          </a:solidFill>
                          <a:effectLst/>
                        </a:rPr>
                        <a:t>listei</a:t>
                      </a:r>
                      <a:r>
                        <a:rPr lang="ro-RO" sz="1400" spc="20" dirty="0">
                          <a:solidFill>
                            <a:srgbClr val="7030A0"/>
                          </a:solidFill>
                          <a:effectLst/>
                        </a:rPr>
                        <a:t> </a:t>
                      </a:r>
                      <a:r>
                        <a:rPr lang="ro-RO" sz="1400" dirty="0">
                          <a:solidFill>
                            <a:srgbClr val="7030A0"/>
                          </a:solidFill>
                          <a:effectLst/>
                        </a:rPr>
                        <a:t>inițiale</a:t>
                      </a:r>
                      <a:r>
                        <a:rPr lang="ro-RO" sz="1400" spc="10" dirty="0">
                          <a:solidFill>
                            <a:srgbClr val="7030A0"/>
                          </a:solidFill>
                          <a:effectLst/>
                        </a:rPr>
                        <a:t> </a:t>
                      </a:r>
                      <a:r>
                        <a:rPr lang="ro-RO" sz="1400" dirty="0">
                          <a:solidFill>
                            <a:srgbClr val="7030A0"/>
                          </a:solidFill>
                          <a:effectLst/>
                        </a:rPr>
                        <a:t>cu</a:t>
                      </a:r>
                      <a:r>
                        <a:rPr lang="ro-RO" sz="1400" spc="10" dirty="0">
                          <a:solidFill>
                            <a:srgbClr val="7030A0"/>
                          </a:solidFill>
                          <a:effectLst/>
                        </a:rPr>
                        <a:t> </a:t>
                      </a:r>
                      <a:r>
                        <a:rPr lang="ro-RO" sz="1400" dirty="0">
                          <a:solidFill>
                            <a:srgbClr val="7030A0"/>
                          </a:solidFill>
                          <a:effectLst/>
                        </a:rPr>
                        <a:t>solicitanții</a:t>
                      </a:r>
                      <a:r>
                        <a:rPr lang="ro-RO" sz="1400" spc="15" dirty="0">
                          <a:solidFill>
                            <a:srgbClr val="7030A0"/>
                          </a:solidFill>
                          <a:effectLst/>
                        </a:rPr>
                        <a:t> </a:t>
                      </a:r>
                      <a:r>
                        <a:rPr lang="ro-RO" sz="1400" dirty="0">
                          <a:solidFill>
                            <a:srgbClr val="7030A0"/>
                          </a:solidFill>
                          <a:effectLst/>
                        </a:rPr>
                        <a:t>acceptați/</a:t>
                      </a:r>
                      <a:r>
                        <a:rPr lang="ro-RO" sz="1400" spc="10" dirty="0">
                          <a:solidFill>
                            <a:srgbClr val="7030A0"/>
                          </a:solidFill>
                          <a:effectLst/>
                        </a:rPr>
                        <a:t> </a:t>
                      </a:r>
                      <a:r>
                        <a:rPr lang="ro-RO" sz="1400" dirty="0">
                          <a:solidFill>
                            <a:srgbClr val="7030A0"/>
                          </a:solidFill>
                          <a:effectLst/>
                        </a:rPr>
                        <a:t>solicitanții</a:t>
                      </a:r>
                      <a:r>
                        <a:rPr lang="ro-RO" sz="1400" spc="10" dirty="0">
                          <a:solidFill>
                            <a:srgbClr val="7030A0"/>
                          </a:solidFill>
                          <a:effectLst/>
                        </a:rPr>
                        <a:t> </a:t>
                      </a:r>
                      <a:r>
                        <a:rPr lang="ro-RO" sz="1400" dirty="0">
                          <a:solidFill>
                            <a:srgbClr val="7030A0"/>
                          </a:solidFill>
                          <a:effectLst/>
                        </a:rPr>
                        <a:t>respinși</a:t>
                      </a:r>
                      <a:r>
                        <a:rPr lang="ro-RO" sz="1400" spc="35" dirty="0">
                          <a:solidFill>
                            <a:srgbClr val="7030A0"/>
                          </a:solidFill>
                          <a:effectLst/>
                        </a:rPr>
                        <a:t> </a:t>
                      </a:r>
                      <a:r>
                        <a:rPr lang="ro-RO" sz="1400" dirty="0">
                          <a:solidFill>
                            <a:srgbClr val="7030A0"/>
                          </a:solidFill>
                          <a:effectLst/>
                        </a:rPr>
                        <a:t>cu</a:t>
                      </a:r>
                      <a:r>
                        <a:rPr lang="ro-RO" sz="1400" spc="-235" dirty="0">
                          <a:solidFill>
                            <a:srgbClr val="7030A0"/>
                          </a:solidFill>
                          <a:effectLst/>
                        </a:rPr>
                        <a:t> </a:t>
                      </a:r>
                      <a:r>
                        <a:rPr lang="ro-RO" sz="1400" dirty="0">
                          <a:solidFill>
                            <a:srgbClr val="7030A0"/>
                          </a:solidFill>
                          <a:effectLst/>
                        </a:rPr>
                        <a:t>termen</a:t>
                      </a:r>
                      <a:r>
                        <a:rPr lang="ro-RO" sz="1400" spc="-20" dirty="0">
                          <a:solidFill>
                            <a:srgbClr val="7030A0"/>
                          </a:solidFill>
                          <a:effectLst/>
                        </a:rPr>
                        <a:t> </a:t>
                      </a:r>
                      <a:r>
                        <a:rPr lang="ro-RO" sz="1400" dirty="0">
                          <a:solidFill>
                            <a:srgbClr val="7030A0"/>
                          </a:solidFill>
                          <a:effectLst/>
                        </a:rPr>
                        <a:t>pentru</a:t>
                      </a:r>
                      <a:r>
                        <a:rPr lang="ro-RO" sz="1400" spc="-15" dirty="0">
                          <a:solidFill>
                            <a:srgbClr val="7030A0"/>
                          </a:solidFill>
                          <a:effectLst/>
                        </a:rPr>
                        <a:t> </a:t>
                      </a:r>
                      <a:r>
                        <a:rPr lang="ro-RO" sz="1400" dirty="0">
                          <a:solidFill>
                            <a:srgbClr val="7030A0"/>
                          </a:solidFill>
                          <a:effectLst/>
                        </a:rPr>
                        <a:t>eventuale</a:t>
                      </a:r>
                      <a:r>
                        <a:rPr lang="ro-RO" sz="1400" spc="-25" dirty="0">
                          <a:solidFill>
                            <a:srgbClr val="7030A0"/>
                          </a:solidFill>
                          <a:effectLst/>
                        </a:rPr>
                        <a:t> </a:t>
                      </a:r>
                      <a:r>
                        <a:rPr lang="ro-RO" sz="1400" dirty="0">
                          <a:solidFill>
                            <a:srgbClr val="7030A0"/>
                          </a:solidFill>
                          <a:effectLst/>
                        </a:rPr>
                        <a:t>contestații,</a:t>
                      </a:r>
                      <a:r>
                        <a:rPr lang="ro-RO" sz="1400" spc="-20" dirty="0">
                          <a:solidFill>
                            <a:srgbClr val="7030A0"/>
                          </a:solidFill>
                          <a:effectLst/>
                        </a:rPr>
                        <a:t> </a:t>
                      </a:r>
                      <a:r>
                        <a:rPr lang="ro-RO" sz="1400" dirty="0">
                          <a:solidFill>
                            <a:srgbClr val="7030A0"/>
                          </a:solidFill>
                          <a:effectLst/>
                        </a:rPr>
                        <a:t>din</a:t>
                      </a:r>
                      <a:r>
                        <a:rPr lang="ro-RO" sz="1400" spc="-30" dirty="0">
                          <a:solidFill>
                            <a:srgbClr val="7030A0"/>
                          </a:solidFill>
                          <a:effectLst/>
                        </a:rPr>
                        <a:t> </a:t>
                      </a:r>
                      <a:r>
                        <a:rPr lang="ro-RO" sz="1400" dirty="0">
                          <a:solidFill>
                            <a:srgbClr val="7030A0"/>
                          </a:solidFill>
                          <a:effectLst/>
                        </a:rPr>
                        <a:t>care:</a:t>
                      </a:r>
                      <a:endParaRPr lang="en-US" sz="1400" dirty="0">
                        <a:solidFill>
                          <a:srgbClr val="7030A0"/>
                        </a:solidFill>
                        <a:effectLst/>
                        <a:latin typeface="Microsoft Sans Serif" panose="020B0604020202020204" pitchFamily="34" charset="0"/>
                        <a:ea typeface="Calibri" panose="020F0502020204030204" pitchFamily="34" charset="0"/>
                        <a:cs typeface="Arial" panose="020B0604020202020204" pitchFamily="34" charset="0"/>
                      </a:endParaRPr>
                    </a:p>
                  </a:txBody>
                  <a:tcPr marL="0" marR="0" marT="0" marB="0"/>
                </a:tc>
                <a:tc>
                  <a:txBody>
                    <a:bodyPr/>
                    <a:lstStyle/>
                    <a:p>
                      <a:pPr algn="just">
                        <a:lnSpc>
                          <a:spcPct val="100000"/>
                        </a:lnSpc>
                        <a:spcBef>
                          <a:spcPts val="0"/>
                        </a:spcBef>
                        <a:spcAft>
                          <a:spcPts val="0"/>
                        </a:spcAft>
                      </a:pPr>
                      <a:r>
                        <a:rPr lang="ro-RO" sz="1400" dirty="0">
                          <a:solidFill>
                            <a:srgbClr val="7030A0"/>
                          </a:solidFill>
                          <a:effectLst/>
                        </a:rPr>
                        <a:t> </a:t>
                      </a:r>
                      <a:endParaRPr lang="en-US" sz="1400" dirty="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extLst>
                  <a:ext uri="{0D108BD9-81ED-4DB2-BD59-A6C34878D82A}">
                    <a16:rowId xmlns:a16="http://schemas.microsoft.com/office/drawing/2014/main" val="1030047551"/>
                  </a:ext>
                </a:extLst>
              </a:tr>
              <a:tr h="189757">
                <a:tc>
                  <a:txBody>
                    <a:bodyPr/>
                    <a:lstStyle/>
                    <a:p>
                      <a:pPr marL="342900" lvl="0" indent="-342900" algn="just">
                        <a:lnSpc>
                          <a:spcPct val="100000"/>
                        </a:lnSpc>
                        <a:spcBef>
                          <a:spcPts val="0"/>
                        </a:spcBef>
                        <a:spcAft>
                          <a:spcPts val="0"/>
                        </a:spcAft>
                        <a:buClr>
                          <a:srgbClr val="001F5F"/>
                        </a:buClr>
                        <a:buSzPts val="1100"/>
                        <a:buFont typeface="Calibri" panose="020F0502020204030204" pitchFamily="34" charset="0"/>
                        <a:buChar char="●"/>
                        <a:tabLst>
                          <a:tab pos="530225" algn="l"/>
                          <a:tab pos="530860" algn="l"/>
                        </a:tabLst>
                      </a:pPr>
                      <a:r>
                        <a:rPr lang="ro-RO" sz="1400" dirty="0">
                          <a:solidFill>
                            <a:srgbClr val="7030A0"/>
                          </a:solidFill>
                          <a:effectLst/>
                        </a:rPr>
                        <a:t>Transmiterea/Primirea</a:t>
                      </a:r>
                      <a:r>
                        <a:rPr lang="ro-RO" sz="1400" spc="90" dirty="0">
                          <a:solidFill>
                            <a:srgbClr val="7030A0"/>
                          </a:solidFill>
                          <a:effectLst/>
                        </a:rPr>
                        <a:t> </a:t>
                      </a:r>
                      <a:r>
                        <a:rPr lang="ro-RO" sz="1400" dirty="0">
                          <a:solidFill>
                            <a:srgbClr val="7030A0"/>
                          </a:solidFill>
                          <a:effectLst/>
                        </a:rPr>
                        <a:t>contestațiilor</a:t>
                      </a:r>
                      <a:endParaRPr lang="en-US" sz="1400" dirty="0">
                        <a:solidFill>
                          <a:srgbClr val="7030A0"/>
                        </a:solidFill>
                        <a:effectLst/>
                        <a:latin typeface="Microsoft Sans Serif" panose="020B0604020202020204" pitchFamily="34" charset="0"/>
                        <a:ea typeface="Calibri" panose="020F0502020204030204" pitchFamily="34" charset="0"/>
                        <a:cs typeface="Arial" panose="020B0604020202020204" pitchFamily="34" charset="0"/>
                      </a:endParaRPr>
                    </a:p>
                  </a:txBody>
                  <a:tcPr marL="0" marR="0" marT="0" marB="0"/>
                </a:tc>
                <a:tc>
                  <a:txBody>
                    <a:bodyPr/>
                    <a:lstStyle/>
                    <a:p>
                      <a:pPr algn="just">
                        <a:lnSpc>
                          <a:spcPct val="100000"/>
                        </a:lnSpc>
                        <a:spcBef>
                          <a:spcPts val="0"/>
                        </a:spcBef>
                        <a:spcAft>
                          <a:spcPts val="0"/>
                        </a:spcAft>
                      </a:pPr>
                      <a:r>
                        <a:rPr lang="ro-RO" sz="1400" dirty="0">
                          <a:solidFill>
                            <a:srgbClr val="7030A0"/>
                          </a:solidFill>
                          <a:effectLst/>
                        </a:rPr>
                        <a:t> </a:t>
                      </a:r>
                      <a:endParaRPr lang="en-US" sz="1400" dirty="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extLst>
                  <a:ext uri="{0D108BD9-81ED-4DB2-BD59-A6C34878D82A}">
                    <a16:rowId xmlns:a16="http://schemas.microsoft.com/office/drawing/2014/main" val="3942428911"/>
                  </a:ext>
                </a:extLst>
              </a:tr>
              <a:tr h="189757">
                <a:tc>
                  <a:txBody>
                    <a:bodyPr/>
                    <a:lstStyle/>
                    <a:p>
                      <a:pPr marL="342900" lvl="0" indent="-342900" algn="just">
                        <a:lnSpc>
                          <a:spcPct val="100000"/>
                        </a:lnSpc>
                        <a:spcBef>
                          <a:spcPts val="0"/>
                        </a:spcBef>
                        <a:spcAft>
                          <a:spcPts val="0"/>
                        </a:spcAft>
                        <a:buClr>
                          <a:srgbClr val="001F5F"/>
                        </a:buClr>
                        <a:buSzPts val="1100"/>
                        <a:buFont typeface="Calibri" panose="020F0502020204030204" pitchFamily="34" charset="0"/>
                        <a:buChar char="●"/>
                        <a:tabLst>
                          <a:tab pos="530225" algn="l"/>
                          <a:tab pos="530860" algn="l"/>
                        </a:tabLst>
                      </a:pPr>
                      <a:r>
                        <a:rPr lang="ro-RO" sz="1400" dirty="0">
                          <a:solidFill>
                            <a:srgbClr val="7030A0"/>
                          </a:solidFill>
                          <a:effectLst/>
                        </a:rPr>
                        <a:t>Soluționarea</a:t>
                      </a:r>
                      <a:r>
                        <a:rPr lang="ro-RO" sz="1400" spc="75" dirty="0">
                          <a:solidFill>
                            <a:srgbClr val="7030A0"/>
                          </a:solidFill>
                          <a:effectLst/>
                        </a:rPr>
                        <a:t> </a:t>
                      </a:r>
                      <a:r>
                        <a:rPr lang="ro-RO" sz="1400" dirty="0">
                          <a:solidFill>
                            <a:srgbClr val="7030A0"/>
                          </a:solidFill>
                          <a:effectLst/>
                        </a:rPr>
                        <a:t>eventualelor</a:t>
                      </a:r>
                      <a:r>
                        <a:rPr lang="ro-RO" sz="1400" spc="60" dirty="0">
                          <a:solidFill>
                            <a:srgbClr val="7030A0"/>
                          </a:solidFill>
                          <a:effectLst/>
                        </a:rPr>
                        <a:t> </a:t>
                      </a:r>
                      <a:r>
                        <a:rPr lang="ro-RO" sz="1400" dirty="0">
                          <a:solidFill>
                            <a:srgbClr val="7030A0"/>
                          </a:solidFill>
                          <a:effectLst/>
                        </a:rPr>
                        <a:t>contestații</a:t>
                      </a:r>
                      <a:endParaRPr lang="en-US" sz="1400" dirty="0">
                        <a:solidFill>
                          <a:srgbClr val="7030A0"/>
                        </a:solidFill>
                        <a:effectLst/>
                        <a:latin typeface="Microsoft Sans Serif" panose="020B0604020202020204" pitchFamily="34" charset="0"/>
                        <a:ea typeface="Calibri" panose="020F0502020204030204" pitchFamily="34" charset="0"/>
                        <a:cs typeface="Arial" panose="020B0604020202020204" pitchFamily="34" charset="0"/>
                      </a:endParaRPr>
                    </a:p>
                  </a:txBody>
                  <a:tcPr marL="0" marR="0" marT="0" marB="0"/>
                </a:tc>
                <a:tc>
                  <a:txBody>
                    <a:bodyPr/>
                    <a:lstStyle/>
                    <a:p>
                      <a:pPr algn="just">
                        <a:lnSpc>
                          <a:spcPct val="100000"/>
                        </a:lnSpc>
                        <a:spcBef>
                          <a:spcPts val="0"/>
                        </a:spcBef>
                        <a:spcAft>
                          <a:spcPts val="0"/>
                        </a:spcAft>
                      </a:pPr>
                      <a:r>
                        <a:rPr lang="ro-RO" sz="1400" dirty="0">
                          <a:solidFill>
                            <a:srgbClr val="7030A0"/>
                          </a:solidFill>
                          <a:effectLst/>
                        </a:rPr>
                        <a:t> </a:t>
                      </a:r>
                      <a:endParaRPr lang="en-US" sz="1400" dirty="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extLst>
                  <a:ext uri="{0D108BD9-81ED-4DB2-BD59-A6C34878D82A}">
                    <a16:rowId xmlns:a16="http://schemas.microsoft.com/office/drawing/2014/main" val="592718508"/>
                  </a:ext>
                </a:extLst>
              </a:tr>
              <a:tr h="181720">
                <a:tc>
                  <a:txBody>
                    <a:bodyPr/>
                    <a:lstStyle/>
                    <a:p>
                      <a:pPr marL="73025" algn="just">
                        <a:lnSpc>
                          <a:spcPct val="100000"/>
                        </a:lnSpc>
                        <a:spcBef>
                          <a:spcPts val="0"/>
                        </a:spcBef>
                        <a:spcAft>
                          <a:spcPts val="0"/>
                        </a:spcAft>
                      </a:pPr>
                      <a:r>
                        <a:rPr lang="ro-RO" sz="1400">
                          <a:solidFill>
                            <a:srgbClr val="7030A0"/>
                          </a:solidFill>
                          <a:effectLst/>
                        </a:rPr>
                        <a:t>Publicarea</a:t>
                      </a:r>
                      <a:r>
                        <a:rPr lang="ro-RO" sz="1400" spc="50">
                          <a:solidFill>
                            <a:srgbClr val="7030A0"/>
                          </a:solidFill>
                          <a:effectLst/>
                        </a:rPr>
                        <a:t> </a:t>
                      </a:r>
                      <a:r>
                        <a:rPr lang="ro-RO" sz="1400">
                          <a:solidFill>
                            <a:srgbClr val="7030A0"/>
                          </a:solidFill>
                          <a:effectLst/>
                        </a:rPr>
                        <a:t>listei</a:t>
                      </a:r>
                      <a:r>
                        <a:rPr lang="ro-RO" sz="1400" spc="60">
                          <a:solidFill>
                            <a:srgbClr val="7030A0"/>
                          </a:solidFill>
                          <a:effectLst/>
                        </a:rPr>
                        <a:t> </a:t>
                      </a:r>
                      <a:r>
                        <a:rPr lang="ro-RO" sz="1400">
                          <a:solidFill>
                            <a:srgbClr val="7030A0"/>
                          </a:solidFill>
                          <a:effectLst/>
                        </a:rPr>
                        <a:t>finale/etapa</a:t>
                      </a:r>
                      <a:r>
                        <a:rPr lang="ro-RO" sz="1400" spc="50">
                          <a:solidFill>
                            <a:srgbClr val="7030A0"/>
                          </a:solidFill>
                          <a:effectLst/>
                        </a:rPr>
                        <a:t> </a:t>
                      </a:r>
                      <a:r>
                        <a:rPr lang="ro-RO" sz="1400">
                          <a:solidFill>
                            <a:srgbClr val="7030A0"/>
                          </a:solidFill>
                          <a:effectLst/>
                        </a:rPr>
                        <a:t>II</a:t>
                      </a:r>
                      <a:endParaRPr lang="en-US" sz="140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tc>
                  <a:txBody>
                    <a:bodyPr/>
                    <a:lstStyle/>
                    <a:p>
                      <a:pPr marL="541655" marR="534035" algn="just">
                        <a:lnSpc>
                          <a:spcPct val="100000"/>
                        </a:lnSpc>
                        <a:spcBef>
                          <a:spcPts val="0"/>
                        </a:spcBef>
                        <a:spcAft>
                          <a:spcPts val="0"/>
                        </a:spcAft>
                      </a:pPr>
                      <a:r>
                        <a:rPr lang="ro-RO" sz="1400" dirty="0">
                          <a:solidFill>
                            <a:srgbClr val="7030A0"/>
                          </a:solidFill>
                          <a:effectLst/>
                        </a:rPr>
                        <a:t>26.02.2024</a:t>
                      </a:r>
                      <a:endParaRPr lang="en-US" sz="1400" dirty="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extLst>
                  <a:ext uri="{0D108BD9-81ED-4DB2-BD59-A6C34878D82A}">
                    <a16:rowId xmlns:a16="http://schemas.microsoft.com/office/drawing/2014/main" val="1620073982"/>
                  </a:ext>
                </a:extLst>
              </a:tr>
              <a:tr h="322608">
                <a:tc>
                  <a:txBody>
                    <a:bodyPr/>
                    <a:lstStyle/>
                    <a:p>
                      <a:pPr marL="73025" algn="just">
                        <a:lnSpc>
                          <a:spcPct val="100000"/>
                        </a:lnSpc>
                        <a:spcBef>
                          <a:spcPts val="0"/>
                        </a:spcBef>
                        <a:spcAft>
                          <a:spcPts val="0"/>
                        </a:spcAft>
                      </a:pPr>
                      <a:r>
                        <a:rPr lang="ro-RO" sz="1400">
                          <a:solidFill>
                            <a:srgbClr val="7030A0"/>
                          </a:solidFill>
                          <a:effectLst/>
                        </a:rPr>
                        <a:t>Transmiterea</a:t>
                      </a:r>
                      <a:r>
                        <a:rPr lang="ro-RO" sz="1400" spc="75">
                          <a:solidFill>
                            <a:srgbClr val="7030A0"/>
                          </a:solidFill>
                          <a:effectLst/>
                        </a:rPr>
                        <a:t> </a:t>
                      </a:r>
                      <a:r>
                        <a:rPr lang="ro-RO" sz="1400">
                          <a:solidFill>
                            <a:srgbClr val="7030A0"/>
                          </a:solidFill>
                          <a:effectLst/>
                        </a:rPr>
                        <a:t>notificărilor</a:t>
                      </a:r>
                      <a:endParaRPr lang="en-US" sz="140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tc>
                  <a:txBody>
                    <a:bodyPr/>
                    <a:lstStyle/>
                    <a:p>
                      <a:pPr marL="541655" marR="534035" algn="just">
                        <a:lnSpc>
                          <a:spcPct val="100000"/>
                        </a:lnSpc>
                        <a:spcBef>
                          <a:spcPts val="0"/>
                        </a:spcBef>
                        <a:spcAft>
                          <a:spcPts val="0"/>
                        </a:spcAft>
                      </a:pPr>
                      <a:r>
                        <a:rPr lang="ro-RO" sz="1400" dirty="0">
                          <a:solidFill>
                            <a:srgbClr val="7030A0"/>
                          </a:solidFill>
                          <a:effectLst/>
                        </a:rPr>
                        <a:t>27.02.2024 – 05.03.2024</a:t>
                      </a:r>
                      <a:endParaRPr lang="en-US" sz="1400" dirty="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extLst>
                  <a:ext uri="{0D108BD9-81ED-4DB2-BD59-A6C34878D82A}">
                    <a16:rowId xmlns:a16="http://schemas.microsoft.com/office/drawing/2014/main" val="3207711698"/>
                  </a:ext>
                </a:extLst>
              </a:tr>
            </a:tbl>
          </a:graphicData>
        </a:graphic>
      </p:graphicFrame>
    </p:spTree>
    <p:extLst>
      <p:ext uri="{BB962C8B-B14F-4D97-AF65-F5344CB8AC3E}">
        <p14:creationId xmlns:p14="http://schemas.microsoft.com/office/powerpoint/2010/main" val="1973687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774" y="1762298"/>
            <a:ext cx="8596668" cy="798022"/>
          </a:xfrm>
        </p:spPr>
        <p:txBody>
          <a:bodyPr>
            <a:normAutofit/>
          </a:bodyPr>
          <a:lstStyle/>
          <a:p>
            <a:pPr algn="ctr"/>
            <a:r>
              <a:rPr lang="en-US" sz="2400" dirty="0" err="1" smtClean="0"/>
              <a:t>Modalitatea</a:t>
            </a:r>
            <a:r>
              <a:rPr lang="en-US" sz="2400" dirty="0" smtClean="0"/>
              <a:t> </a:t>
            </a:r>
            <a:r>
              <a:rPr lang="en-US" sz="2400" dirty="0"/>
              <a:t>de </a:t>
            </a:r>
            <a:r>
              <a:rPr lang="en-US" sz="2400" dirty="0" err="1"/>
              <a:t>depunere</a:t>
            </a:r>
            <a:r>
              <a:rPr lang="en-US" sz="2400" dirty="0"/>
              <a:t>: </a:t>
            </a:r>
          </a:p>
        </p:txBody>
      </p:sp>
      <p:sp>
        <p:nvSpPr>
          <p:cNvPr id="3" name="Content Placeholder 2"/>
          <p:cNvSpPr>
            <a:spLocks noGrp="1"/>
          </p:cNvSpPr>
          <p:nvPr>
            <p:ph idx="1"/>
          </p:nvPr>
        </p:nvSpPr>
        <p:spPr>
          <a:xfrm>
            <a:off x="677334" y="1330036"/>
            <a:ext cx="8596668" cy="5145919"/>
          </a:xfrm>
        </p:spPr>
        <p:txBody>
          <a:bodyPr/>
          <a:lstStyle/>
          <a:p>
            <a:endParaRPr lang="en-US" dirty="0" smtClean="0"/>
          </a:p>
          <a:p>
            <a:endParaRPr lang="en-US" dirty="0"/>
          </a:p>
          <a:p>
            <a:endParaRPr lang="en-US" dirty="0" smtClean="0"/>
          </a:p>
          <a:p>
            <a:endParaRPr lang="ro-RO" dirty="0" smtClean="0"/>
          </a:p>
          <a:p>
            <a:pPr algn="just"/>
            <a:r>
              <a:rPr lang="en-US" sz="2000" dirty="0" err="1" smtClean="0"/>
              <a:t>În</a:t>
            </a:r>
            <a:r>
              <a:rPr lang="en-US" sz="2000" dirty="0" smtClean="0"/>
              <a:t> </a:t>
            </a:r>
            <a:r>
              <a:rPr lang="en-US" sz="2000" dirty="0" err="1"/>
              <a:t>cadrul</a:t>
            </a:r>
            <a:r>
              <a:rPr lang="en-US" sz="2000" dirty="0"/>
              <a:t> </a:t>
            </a:r>
            <a:r>
              <a:rPr lang="en-US" sz="2000" dirty="0" err="1"/>
              <a:t>prezentului</a:t>
            </a:r>
            <a:r>
              <a:rPr lang="en-US" sz="2000" dirty="0"/>
              <a:t> </a:t>
            </a:r>
            <a:r>
              <a:rPr lang="en-US" sz="2000" dirty="0" err="1"/>
              <a:t>apel</a:t>
            </a:r>
            <a:r>
              <a:rPr lang="en-US" sz="2000" dirty="0"/>
              <a:t> de </a:t>
            </a:r>
            <a:r>
              <a:rPr lang="en-US" sz="2000" dirty="0" err="1"/>
              <a:t>proiecte</a:t>
            </a:r>
            <a:r>
              <a:rPr lang="en-US" sz="2000" dirty="0"/>
              <a:t>, </a:t>
            </a:r>
            <a:r>
              <a:rPr lang="en-US" sz="2000" dirty="0" err="1"/>
              <a:t>cererea</a:t>
            </a:r>
            <a:r>
              <a:rPr lang="en-US" sz="2000" dirty="0"/>
              <a:t> de </a:t>
            </a:r>
            <a:r>
              <a:rPr lang="en-US" sz="2000" dirty="0" err="1"/>
              <a:t>finanțare</a:t>
            </a:r>
            <a:r>
              <a:rPr lang="en-US" sz="2000" dirty="0"/>
              <a:t> se </a:t>
            </a:r>
            <a:r>
              <a:rPr lang="en-US" sz="2000" dirty="0" err="1"/>
              <a:t>va</a:t>
            </a:r>
            <a:r>
              <a:rPr lang="en-US" sz="2000" dirty="0"/>
              <a:t> </a:t>
            </a:r>
            <a:r>
              <a:rPr lang="en-US" sz="2000" dirty="0" err="1"/>
              <a:t>depune</a:t>
            </a:r>
            <a:r>
              <a:rPr lang="en-US" sz="2000" dirty="0"/>
              <a:t> </a:t>
            </a:r>
            <a:r>
              <a:rPr lang="en-US" sz="2000" dirty="0" err="1"/>
              <a:t>exclusiv</a:t>
            </a:r>
            <a:r>
              <a:rPr lang="en-US" sz="2000" dirty="0"/>
              <a:t> online, </a:t>
            </a:r>
            <a:r>
              <a:rPr lang="en-US" sz="2000" dirty="0" err="1" smtClean="0"/>
              <a:t>prin</a:t>
            </a:r>
            <a:r>
              <a:rPr lang="ro-RO" sz="2000" dirty="0" smtClean="0"/>
              <a:t> </a:t>
            </a:r>
            <a:r>
              <a:rPr lang="en-US" sz="2000" dirty="0" err="1" smtClean="0"/>
              <a:t>platforma</a:t>
            </a:r>
            <a:r>
              <a:rPr lang="en-US" sz="2000" dirty="0" smtClean="0"/>
              <a:t> </a:t>
            </a:r>
            <a:r>
              <a:rPr lang="en-US" sz="2000" dirty="0"/>
              <a:t>web </a:t>
            </a:r>
            <a:r>
              <a:rPr lang="en-US" sz="2000" dirty="0" err="1"/>
              <a:t>dedicată</a:t>
            </a:r>
            <a:r>
              <a:rPr lang="en-US" sz="2000" dirty="0"/>
              <a:t> </a:t>
            </a:r>
            <a:r>
              <a:rPr lang="en-US" sz="2000" dirty="0" err="1"/>
              <a:t>disponibilă</a:t>
            </a:r>
            <a:r>
              <a:rPr lang="en-US" sz="2000" dirty="0"/>
              <a:t> la </a:t>
            </a:r>
            <a:r>
              <a:rPr lang="en-US" sz="2000" dirty="0" err="1"/>
              <a:t>linkul</a:t>
            </a:r>
            <a:r>
              <a:rPr lang="en-US" sz="2000" dirty="0"/>
              <a:t> https://uefiscdi-direct.ro, cu </a:t>
            </a:r>
            <a:r>
              <a:rPr lang="en-US" sz="2000" dirty="0" err="1"/>
              <a:t>respectarea</a:t>
            </a:r>
            <a:r>
              <a:rPr lang="en-US" sz="2000" dirty="0"/>
              <a:t> </a:t>
            </a:r>
            <a:r>
              <a:rPr lang="en-US" sz="2000" dirty="0" err="1"/>
              <a:t>termenului-limită</a:t>
            </a:r>
            <a:r>
              <a:rPr lang="en-US" sz="2000" dirty="0"/>
              <a:t> de </a:t>
            </a:r>
            <a:r>
              <a:rPr lang="en-US" sz="2000" dirty="0" err="1"/>
              <a:t>depunere</a:t>
            </a:r>
            <a:r>
              <a:rPr lang="en-US" sz="2000" dirty="0"/>
              <a:t>. </a:t>
            </a:r>
            <a:r>
              <a:rPr lang="en-US" sz="2000" dirty="0" err="1" smtClean="0"/>
              <a:t>Depunerea</a:t>
            </a:r>
            <a:r>
              <a:rPr lang="ro-RO" sz="2000" dirty="0" smtClean="0"/>
              <a:t> </a:t>
            </a:r>
            <a:r>
              <a:rPr lang="en-US" sz="2000" dirty="0" err="1" smtClean="0"/>
              <a:t>cererii</a:t>
            </a:r>
            <a:r>
              <a:rPr lang="en-US" sz="2000" dirty="0" smtClean="0"/>
              <a:t> </a:t>
            </a:r>
            <a:r>
              <a:rPr lang="en-US" sz="2000" dirty="0"/>
              <a:t>de </a:t>
            </a:r>
            <a:r>
              <a:rPr lang="en-US" sz="2000" dirty="0" err="1"/>
              <a:t>finanțare</a:t>
            </a:r>
            <a:r>
              <a:rPr lang="en-US" sz="2000" dirty="0"/>
              <a:t> se </a:t>
            </a:r>
            <a:r>
              <a:rPr lang="en-US" sz="2000" dirty="0" err="1"/>
              <a:t>realizează</a:t>
            </a:r>
            <a:r>
              <a:rPr lang="en-US" sz="2000" dirty="0"/>
              <a:t> din </a:t>
            </a:r>
            <a:r>
              <a:rPr lang="en-US" sz="2000" dirty="0" err="1"/>
              <a:t>contul</a:t>
            </a:r>
            <a:r>
              <a:rPr lang="en-US" sz="2000" dirty="0"/>
              <a:t> electronic </a:t>
            </a:r>
            <a:r>
              <a:rPr lang="en-US" sz="2000" dirty="0" err="1"/>
              <a:t>creat</a:t>
            </a:r>
            <a:r>
              <a:rPr lang="en-US" sz="2000" dirty="0"/>
              <a:t> </a:t>
            </a:r>
            <a:r>
              <a:rPr lang="en-US" sz="2000" dirty="0" err="1"/>
              <a:t>pentru</a:t>
            </a:r>
            <a:r>
              <a:rPr lang="en-US" sz="2000" dirty="0"/>
              <a:t> </a:t>
            </a:r>
            <a:r>
              <a:rPr lang="en-US" sz="2000" dirty="0" err="1"/>
              <a:t>proiect</a:t>
            </a:r>
            <a:r>
              <a:rPr lang="en-US" sz="2000" dirty="0"/>
              <a:t>. </a:t>
            </a:r>
            <a:endParaRPr lang="ro-RO" sz="2000" dirty="0" smtClean="0"/>
          </a:p>
          <a:p>
            <a:pPr marL="0" indent="0">
              <a:buNone/>
            </a:pPr>
            <a:endParaRPr lang="ro-RO" dirty="0" smtClean="0"/>
          </a:p>
        </p:txBody>
      </p:sp>
      <p:pic>
        <p:nvPicPr>
          <p:cNvPr id="4" name="Imagine 5"/>
          <p:cNvPicPr/>
          <p:nvPr/>
        </p:nvPicPr>
        <p:blipFill>
          <a:blip r:embed="rId2"/>
          <a:srcRect/>
          <a:stretch>
            <a:fillRect/>
          </a:stretch>
        </p:blipFill>
        <p:spPr>
          <a:xfrm>
            <a:off x="1071822" y="66502"/>
            <a:ext cx="6557010" cy="762000"/>
          </a:xfrm>
          <a:prstGeom prst="rect">
            <a:avLst/>
          </a:prstGeom>
          <a:ln/>
        </p:spPr>
      </p:pic>
      <p:sp>
        <p:nvSpPr>
          <p:cNvPr id="5" name="Text Box 2"/>
          <p:cNvSpPr txBox="1">
            <a:spLocks noChangeArrowheads="1"/>
          </p:cNvSpPr>
          <p:nvPr/>
        </p:nvSpPr>
        <p:spPr bwMode="auto">
          <a:xfrm>
            <a:off x="8764386" y="270502"/>
            <a:ext cx="3078480" cy="49278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lnSpc>
                <a:spcPct val="107000"/>
              </a:lnSpc>
              <a:spcBef>
                <a:spcPts val="0"/>
              </a:spcBef>
              <a:spcAft>
                <a:spcPts val="0"/>
              </a:spcAft>
            </a:pP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Direcția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Generală</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pentru</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Implementarea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Proiectului</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România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Educată</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a:t>
            </a:r>
            <a:endParaRPr lang="en-US" sz="11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7794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7964" y="801804"/>
            <a:ext cx="10113572" cy="1555642"/>
          </a:xfrm>
        </p:spPr>
        <p:txBody>
          <a:bodyPr>
            <a:noAutofit/>
          </a:bodyPr>
          <a:lstStyle/>
          <a:p>
            <a:pPr algn="just"/>
            <a:r>
              <a:rPr lang="en-US" sz="2000" b="1" dirty="0" err="1">
                <a:solidFill>
                  <a:srgbClr val="7030A0"/>
                </a:solidFill>
              </a:rPr>
              <a:t>Apelul</a:t>
            </a:r>
            <a:r>
              <a:rPr lang="en-US" sz="2000" b="1" dirty="0">
                <a:solidFill>
                  <a:srgbClr val="7030A0"/>
                </a:solidFill>
              </a:rPr>
              <a:t> SG PNRAS RUNDA a II-a (</a:t>
            </a:r>
            <a:r>
              <a:rPr lang="en-US" sz="2000" b="1" dirty="0" err="1">
                <a:solidFill>
                  <a:srgbClr val="7030A0"/>
                </a:solidFill>
              </a:rPr>
              <a:t>seria</a:t>
            </a:r>
            <a:r>
              <a:rPr lang="en-US" sz="2000" b="1" dirty="0">
                <a:solidFill>
                  <a:srgbClr val="7030A0"/>
                </a:solidFill>
              </a:rPr>
              <a:t> a II-a) se </a:t>
            </a:r>
            <a:r>
              <a:rPr lang="en-US" sz="2000" b="1" dirty="0" err="1">
                <a:solidFill>
                  <a:srgbClr val="7030A0"/>
                </a:solidFill>
              </a:rPr>
              <a:t>adresează</a:t>
            </a:r>
            <a:r>
              <a:rPr lang="en-US" sz="2000" b="1" dirty="0">
                <a:solidFill>
                  <a:srgbClr val="7030A0"/>
                </a:solidFill>
              </a:rPr>
              <a:t> </a:t>
            </a:r>
            <a:r>
              <a:rPr lang="en-US" sz="2000" b="1" dirty="0" err="1">
                <a:solidFill>
                  <a:srgbClr val="7030A0"/>
                </a:solidFill>
              </a:rPr>
              <a:t>unităților</a:t>
            </a:r>
            <a:r>
              <a:rPr lang="en-US" sz="2000" b="1" dirty="0">
                <a:solidFill>
                  <a:srgbClr val="7030A0"/>
                </a:solidFill>
              </a:rPr>
              <a:t> de </a:t>
            </a:r>
            <a:r>
              <a:rPr lang="en-US" sz="2000" b="1" dirty="0" err="1">
                <a:solidFill>
                  <a:srgbClr val="7030A0"/>
                </a:solidFill>
              </a:rPr>
              <a:t>învățământ</a:t>
            </a:r>
            <a:r>
              <a:rPr lang="en-US" sz="2000" b="1" dirty="0">
                <a:solidFill>
                  <a:srgbClr val="7030A0"/>
                </a:solidFill>
              </a:rPr>
              <a:t> </a:t>
            </a:r>
            <a:r>
              <a:rPr lang="en-US" sz="2000" b="1" dirty="0" err="1">
                <a:solidFill>
                  <a:srgbClr val="7030A0"/>
                </a:solidFill>
              </a:rPr>
              <a:t>preuniversitar</a:t>
            </a:r>
            <a:r>
              <a:rPr lang="en-US" sz="2000" b="1" dirty="0">
                <a:solidFill>
                  <a:srgbClr val="7030A0"/>
                </a:solidFill>
              </a:rPr>
              <a:t> de stat, de </a:t>
            </a:r>
            <a:r>
              <a:rPr lang="en-US" sz="2000" b="1" dirty="0" err="1">
                <a:solidFill>
                  <a:srgbClr val="7030A0"/>
                </a:solidFill>
              </a:rPr>
              <a:t>masă</a:t>
            </a:r>
            <a:r>
              <a:rPr lang="en-US" sz="2000" b="1" dirty="0">
                <a:solidFill>
                  <a:srgbClr val="7030A0"/>
                </a:solidFill>
              </a:rPr>
              <a:t>, cu </a:t>
            </a:r>
            <a:r>
              <a:rPr lang="en-US" sz="2000" b="1" dirty="0" err="1" smtClean="0">
                <a:solidFill>
                  <a:srgbClr val="7030A0"/>
                </a:solidFill>
              </a:rPr>
              <a:t>personalitate</a:t>
            </a:r>
            <a:r>
              <a:rPr lang="ro-RO" sz="2000" b="1" dirty="0" smtClean="0">
                <a:solidFill>
                  <a:srgbClr val="7030A0"/>
                </a:solidFill>
              </a:rPr>
              <a:t> </a:t>
            </a:r>
            <a:r>
              <a:rPr lang="en-US" sz="2000" b="1" dirty="0" err="1" smtClean="0">
                <a:solidFill>
                  <a:srgbClr val="7030A0"/>
                </a:solidFill>
              </a:rPr>
              <a:t>juridică</a:t>
            </a:r>
            <a:r>
              <a:rPr lang="en-US" sz="2000" b="1" dirty="0">
                <a:solidFill>
                  <a:srgbClr val="7030A0"/>
                </a:solidFill>
              </a:rPr>
              <a:t>, care au o </a:t>
            </a:r>
            <a:r>
              <a:rPr lang="en-US" sz="2000" b="1" dirty="0" err="1">
                <a:solidFill>
                  <a:srgbClr val="7030A0"/>
                </a:solidFill>
              </a:rPr>
              <a:t>rată</a:t>
            </a:r>
            <a:r>
              <a:rPr lang="en-US" sz="2000" b="1" dirty="0">
                <a:solidFill>
                  <a:srgbClr val="7030A0"/>
                </a:solidFill>
              </a:rPr>
              <a:t> de abandon școlar </a:t>
            </a:r>
            <a:r>
              <a:rPr lang="en-US" sz="2000" b="1" dirty="0" err="1">
                <a:solidFill>
                  <a:srgbClr val="7030A0"/>
                </a:solidFill>
              </a:rPr>
              <a:t>ridicată</a:t>
            </a:r>
            <a:r>
              <a:rPr lang="en-US" sz="2000" b="1" dirty="0">
                <a:solidFill>
                  <a:srgbClr val="7030A0"/>
                </a:solidFill>
              </a:rPr>
              <a:t> </a:t>
            </a:r>
            <a:r>
              <a:rPr lang="en-US" sz="2000" b="1" dirty="0" err="1">
                <a:solidFill>
                  <a:srgbClr val="7030A0"/>
                </a:solidFill>
              </a:rPr>
              <a:t>și</a:t>
            </a:r>
            <a:r>
              <a:rPr lang="en-US" sz="2000" b="1" dirty="0">
                <a:solidFill>
                  <a:srgbClr val="7030A0"/>
                </a:solidFill>
              </a:rPr>
              <a:t> </a:t>
            </a:r>
            <a:r>
              <a:rPr lang="en-US" sz="2000" b="1" dirty="0" err="1">
                <a:solidFill>
                  <a:srgbClr val="7030A0"/>
                </a:solidFill>
              </a:rPr>
              <a:t>performanță</a:t>
            </a:r>
            <a:r>
              <a:rPr lang="en-US" sz="2000" b="1" dirty="0">
                <a:solidFill>
                  <a:srgbClr val="7030A0"/>
                </a:solidFill>
              </a:rPr>
              <a:t> </a:t>
            </a:r>
            <a:r>
              <a:rPr lang="en-US" sz="2000" b="1" dirty="0" err="1">
                <a:solidFill>
                  <a:srgbClr val="7030A0"/>
                </a:solidFill>
              </a:rPr>
              <a:t>școlară</a:t>
            </a:r>
            <a:r>
              <a:rPr lang="en-US" sz="2000" b="1" dirty="0">
                <a:solidFill>
                  <a:srgbClr val="7030A0"/>
                </a:solidFill>
              </a:rPr>
              <a:t> </a:t>
            </a:r>
            <a:r>
              <a:rPr lang="en-US" sz="2000" b="1" dirty="0" err="1">
                <a:solidFill>
                  <a:srgbClr val="7030A0"/>
                </a:solidFill>
              </a:rPr>
              <a:t>scăzută</a:t>
            </a:r>
            <a:r>
              <a:rPr lang="en-US" sz="2000" b="1" dirty="0">
                <a:solidFill>
                  <a:srgbClr val="7030A0"/>
                </a:solidFill>
              </a:rPr>
              <a:t> la </a:t>
            </a:r>
            <a:r>
              <a:rPr lang="en-US" sz="2000" b="1" dirty="0" err="1">
                <a:solidFill>
                  <a:srgbClr val="7030A0"/>
                </a:solidFill>
              </a:rPr>
              <a:t>nivel</a:t>
            </a:r>
            <a:r>
              <a:rPr lang="en-US" sz="2000" b="1" dirty="0">
                <a:solidFill>
                  <a:srgbClr val="7030A0"/>
                </a:solidFill>
              </a:rPr>
              <a:t> </a:t>
            </a:r>
            <a:r>
              <a:rPr lang="en-US" sz="2000" b="1" dirty="0" err="1" smtClean="0">
                <a:solidFill>
                  <a:srgbClr val="7030A0"/>
                </a:solidFill>
              </a:rPr>
              <a:t>gimnazial</a:t>
            </a:r>
            <a:r>
              <a:rPr lang="ro-RO" sz="2000" b="1" dirty="0">
                <a:solidFill>
                  <a:srgbClr val="7030A0"/>
                </a:solidFill>
              </a:rPr>
              <a:t>, cu prioritate de intervenție medie sau ridicată în urma aplicării a</a:t>
            </a:r>
            <a:br>
              <a:rPr lang="ro-RO" sz="2000" b="1" dirty="0">
                <a:solidFill>
                  <a:srgbClr val="7030A0"/>
                </a:solidFill>
              </a:rPr>
            </a:br>
            <a:r>
              <a:rPr lang="ro-RO" sz="2000" b="1" dirty="0">
                <a:solidFill>
                  <a:srgbClr val="7030A0"/>
                </a:solidFill>
              </a:rPr>
              <a:t>cinci indicatori de vulnerabilitate, </a:t>
            </a:r>
            <a:r>
              <a:rPr lang="en-US" sz="2000" b="1" dirty="0" err="1" smtClean="0">
                <a:solidFill>
                  <a:srgbClr val="7030A0"/>
                </a:solidFill>
              </a:rPr>
              <a:t>pe</a:t>
            </a:r>
            <a:r>
              <a:rPr lang="en-US" sz="2000" b="1" dirty="0" smtClean="0">
                <a:solidFill>
                  <a:srgbClr val="7030A0"/>
                </a:solidFill>
              </a:rPr>
              <a:t> </a:t>
            </a:r>
            <a:r>
              <a:rPr lang="en-US" sz="2000" b="1" dirty="0" err="1" smtClean="0">
                <a:solidFill>
                  <a:srgbClr val="7030A0"/>
                </a:solidFill>
              </a:rPr>
              <a:t>baza</a:t>
            </a:r>
            <a:r>
              <a:rPr lang="en-US" sz="2000" b="1" dirty="0" smtClean="0">
                <a:solidFill>
                  <a:srgbClr val="7030A0"/>
                </a:solidFill>
              </a:rPr>
              <a:t> </a:t>
            </a:r>
            <a:r>
              <a:rPr lang="en-US" sz="2000" b="1" dirty="0" err="1" smtClean="0">
                <a:solidFill>
                  <a:srgbClr val="7030A0"/>
                </a:solidFill>
              </a:rPr>
              <a:t>datelor</a:t>
            </a:r>
            <a:r>
              <a:rPr lang="en-US" sz="2000" b="1" dirty="0" smtClean="0">
                <a:solidFill>
                  <a:srgbClr val="7030A0"/>
                </a:solidFill>
              </a:rPr>
              <a:t> din SIIIR, </a:t>
            </a:r>
            <a:r>
              <a:rPr lang="ro-RO" sz="2000" b="1" dirty="0" smtClean="0">
                <a:solidFill>
                  <a:srgbClr val="7030A0"/>
                </a:solidFill>
              </a:rPr>
              <a:t>respectiv</a:t>
            </a:r>
            <a:r>
              <a:rPr lang="ro-RO" sz="2000" b="1" dirty="0">
                <a:solidFill>
                  <a:srgbClr val="7030A0"/>
                </a:solidFill>
              </a:rPr>
              <a:t>:</a:t>
            </a:r>
            <a:endParaRPr lang="en-US" sz="2000" b="1" dirty="0">
              <a:solidFill>
                <a:srgbClr val="7030A0"/>
              </a:solidFill>
            </a:endParaRPr>
          </a:p>
        </p:txBody>
      </p:sp>
      <p:pic>
        <p:nvPicPr>
          <p:cNvPr id="5" name="Imagine 5"/>
          <p:cNvPicPr/>
          <p:nvPr/>
        </p:nvPicPr>
        <p:blipFill>
          <a:blip r:embed="rId2"/>
          <a:srcRect/>
          <a:stretch>
            <a:fillRect/>
          </a:stretch>
        </p:blipFill>
        <p:spPr>
          <a:xfrm>
            <a:off x="1032838" y="93463"/>
            <a:ext cx="6557010" cy="762000"/>
          </a:xfrm>
          <a:prstGeom prst="rect">
            <a:avLst/>
          </a:prstGeom>
          <a:ln/>
        </p:spPr>
      </p:pic>
      <p:sp>
        <p:nvSpPr>
          <p:cNvPr id="6" name="Text Box 2"/>
          <p:cNvSpPr txBox="1">
            <a:spLocks noChangeArrowheads="1"/>
          </p:cNvSpPr>
          <p:nvPr/>
        </p:nvSpPr>
        <p:spPr bwMode="auto">
          <a:xfrm>
            <a:off x="8772698" y="309015"/>
            <a:ext cx="3078480" cy="49278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lnSpc>
                <a:spcPct val="107000"/>
              </a:lnSpc>
              <a:spcBef>
                <a:spcPts val="0"/>
              </a:spcBef>
              <a:spcAft>
                <a:spcPts val="0"/>
              </a:spcAft>
            </a:pP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Direcția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Generală</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pentru</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Implementarea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Proiectului</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România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Educată</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a:t>
            </a:r>
            <a:endParaRPr lang="en-US" sz="11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p:cNvSpPr/>
          <p:nvPr/>
        </p:nvSpPr>
        <p:spPr>
          <a:xfrm>
            <a:off x="377963" y="2582779"/>
            <a:ext cx="10113573" cy="4093428"/>
          </a:xfrm>
          <a:prstGeom prst="rect">
            <a:avLst/>
          </a:prstGeom>
        </p:spPr>
        <p:txBody>
          <a:bodyPr wrap="square">
            <a:spAutoFit/>
          </a:bodyPr>
          <a:lstStyle/>
          <a:p>
            <a:pPr algn="just"/>
            <a:r>
              <a:rPr lang="en-US" sz="2000" dirty="0" smtClean="0">
                <a:solidFill>
                  <a:srgbClr val="7030A0"/>
                </a:solidFill>
              </a:rPr>
              <a:t>●</a:t>
            </a:r>
            <a:r>
              <a:rPr lang="en-US" sz="2000" dirty="0" err="1" smtClean="0">
                <a:solidFill>
                  <a:srgbClr val="7030A0"/>
                </a:solidFill>
              </a:rPr>
              <a:t>procentul</a:t>
            </a:r>
            <a:r>
              <a:rPr lang="en-US" sz="2000" dirty="0" smtClean="0">
                <a:solidFill>
                  <a:srgbClr val="7030A0"/>
                </a:solidFill>
              </a:rPr>
              <a:t> </a:t>
            </a:r>
            <a:r>
              <a:rPr lang="en-US" sz="2000" dirty="0" err="1">
                <a:solidFill>
                  <a:srgbClr val="7030A0"/>
                </a:solidFill>
              </a:rPr>
              <a:t>profesorilor</a:t>
            </a:r>
            <a:r>
              <a:rPr lang="en-US" sz="2000" dirty="0">
                <a:solidFill>
                  <a:srgbClr val="7030A0"/>
                </a:solidFill>
              </a:rPr>
              <a:t> </a:t>
            </a:r>
            <a:r>
              <a:rPr lang="en-US" sz="2000" dirty="0" err="1">
                <a:solidFill>
                  <a:srgbClr val="7030A0"/>
                </a:solidFill>
              </a:rPr>
              <a:t>suplinitori</a:t>
            </a:r>
            <a:r>
              <a:rPr lang="en-US" sz="2000" dirty="0">
                <a:solidFill>
                  <a:srgbClr val="7030A0"/>
                </a:solidFill>
              </a:rPr>
              <a:t> </a:t>
            </a:r>
            <a:r>
              <a:rPr lang="en-US" sz="2000" dirty="0" err="1">
                <a:solidFill>
                  <a:srgbClr val="7030A0"/>
                </a:solidFill>
              </a:rPr>
              <a:t>raportat</a:t>
            </a:r>
            <a:r>
              <a:rPr lang="en-US" sz="2000" dirty="0">
                <a:solidFill>
                  <a:srgbClr val="7030A0"/>
                </a:solidFill>
              </a:rPr>
              <a:t> la </a:t>
            </a:r>
            <a:r>
              <a:rPr lang="en-US" sz="2000" dirty="0" err="1">
                <a:solidFill>
                  <a:srgbClr val="7030A0"/>
                </a:solidFill>
              </a:rPr>
              <a:t>numărul</a:t>
            </a:r>
            <a:r>
              <a:rPr lang="en-US" sz="2000" dirty="0">
                <a:solidFill>
                  <a:srgbClr val="7030A0"/>
                </a:solidFill>
              </a:rPr>
              <a:t> total al </a:t>
            </a:r>
            <a:r>
              <a:rPr lang="en-US" sz="2000" dirty="0" err="1">
                <a:solidFill>
                  <a:srgbClr val="7030A0"/>
                </a:solidFill>
              </a:rPr>
              <a:t>profesorilor</a:t>
            </a:r>
            <a:r>
              <a:rPr lang="en-US" sz="2000" dirty="0">
                <a:solidFill>
                  <a:srgbClr val="7030A0"/>
                </a:solidFill>
              </a:rPr>
              <a:t> din </a:t>
            </a:r>
            <a:r>
              <a:rPr lang="en-US" sz="2000" dirty="0" err="1">
                <a:solidFill>
                  <a:srgbClr val="7030A0"/>
                </a:solidFill>
              </a:rPr>
              <a:t>unitatea</a:t>
            </a:r>
            <a:r>
              <a:rPr lang="en-US" sz="2000" dirty="0">
                <a:solidFill>
                  <a:srgbClr val="7030A0"/>
                </a:solidFill>
              </a:rPr>
              <a:t> de </a:t>
            </a:r>
            <a:r>
              <a:rPr lang="en-US" sz="2000" dirty="0" err="1">
                <a:solidFill>
                  <a:srgbClr val="7030A0"/>
                </a:solidFill>
              </a:rPr>
              <a:t>învățământ</a:t>
            </a:r>
            <a:r>
              <a:rPr lang="en-US" sz="2000" dirty="0">
                <a:solidFill>
                  <a:srgbClr val="7030A0"/>
                </a:solidFill>
              </a:rPr>
              <a:t>; </a:t>
            </a:r>
            <a:endParaRPr lang="ro-RO" sz="2000" dirty="0" smtClean="0">
              <a:solidFill>
                <a:srgbClr val="7030A0"/>
              </a:solidFill>
            </a:endParaRPr>
          </a:p>
          <a:p>
            <a:pPr algn="just"/>
            <a:r>
              <a:rPr lang="en-US" sz="2000" dirty="0" smtClean="0">
                <a:solidFill>
                  <a:srgbClr val="7030A0"/>
                </a:solidFill>
              </a:rPr>
              <a:t>● </a:t>
            </a:r>
            <a:r>
              <a:rPr lang="en-US" sz="2000" dirty="0">
                <a:solidFill>
                  <a:srgbClr val="7030A0"/>
                </a:solidFill>
              </a:rPr>
              <a:t>rata de </a:t>
            </a:r>
            <a:r>
              <a:rPr lang="en-US" sz="2000" dirty="0" err="1">
                <a:solidFill>
                  <a:srgbClr val="7030A0"/>
                </a:solidFill>
              </a:rPr>
              <a:t>absolvire</a:t>
            </a:r>
            <a:r>
              <a:rPr lang="en-US" sz="2000" dirty="0">
                <a:solidFill>
                  <a:srgbClr val="7030A0"/>
                </a:solidFill>
              </a:rPr>
              <a:t> a </a:t>
            </a:r>
            <a:r>
              <a:rPr lang="en-US" sz="2000" dirty="0" err="1">
                <a:solidFill>
                  <a:srgbClr val="7030A0"/>
                </a:solidFill>
              </a:rPr>
              <a:t>învățământului</a:t>
            </a:r>
            <a:r>
              <a:rPr lang="en-US" sz="2000" dirty="0">
                <a:solidFill>
                  <a:srgbClr val="7030A0"/>
                </a:solidFill>
              </a:rPr>
              <a:t> </a:t>
            </a:r>
            <a:r>
              <a:rPr lang="en-US" sz="2000" dirty="0" err="1">
                <a:solidFill>
                  <a:srgbClr val="7030A0"/>
                </a:solidFill>
              </a:rPr>
              <a:t>gimnazial</a:t>
            </a:r>
            <a:r>
              <a:rPr lang="en-US" sz="2000" dirty="0">
                <a:solidFill>
                  <a:srgbClr val="7030A0"/>
                </a:solidFill>
              </a:rPr>
              <a:t>, </a:t>
            </a:r>
            <a:r>
              <a:rPr lang="en-US" sz="2000" dirty="0" err="1">
                <a:solidFill>
                  <a:srgbClr val="7030A0"/>
                </a:solidFill>
              </a:rPr>
              <a:t>definită</a:t>
            </a:r>
            <a:r>
              <a:rPr lang="en-US" sz="2000" dirty="0">
                <a:solidFill>
                  <a:srgbClr val="7030A0"/>
                </a:solidFill>
              </a:rPr>
              <a:t> ca </a:t>
            </a:r>
            <a:r>
              <a:rPr lang="en-US" sz="2000" dirty="0" err="1">
                <a:solidFill>
                  <a:srgbClr val="7030A0"/>
                </a:solidFill>
              </a:rPr>
              <a:t>raportul</a:t>
            </a:r>
            <a:r>
              <a:rPr lang="en-US" sz="2000" dirty="0">
                <a:solidFill>
                  <a:srgbClr val="7030A0"/>
                </a:solidFill>
              </a:rPr>
              <a:t> </a:t>
            </a:r>
            <a:r>
              <a:rPr lang="en-US" sz="2000" dirty="0" err="1">
                <a:solidFill>
                  <a:srgbClr val="7030A0"/>
                </a:solidFill>
              </a:rPr>
              <a:t>dintre</a:t>
            </a:r>
            <a:r>
              <a:rPr lang="en-US" sz="2000" dirty="0">
                <a:solidFill>
                  <a:srgbClr val="7030A0"/>
                </a:solidFill>
              </a:rPr>
              <a:t> </a:t>
            </a:r>
            <a:r>
              <a:rPr lang="en-US" sz="2000" dirty="0" err="1">
                <a:solidFill>
                  <a:srgbClr val="7030A0"/>
                </a:solidFill>
              </a:rPr>
              <a:t>numărul</a:t>
            </a:r>
            <a:r>
              <a:rPr lang="en-US" sz="2000" dirty="0">
                <a:solidFill>
                  <a:srgbClr val="7030A0"/>
                </a:solidFill>
              </a:rPr>
              <a:t> de </a:t>
            </a:r>
            <a:r>
              <a:rPr lang="en-US" sz="2000" dirty="0" err="1">
                <a:solidFill>
                  <a:srgbClr val="7030A0"/>
                </a:solidFill>
              </a:rPr>
              <a:t>absolvenți</a:t>
            </a:r>
            <a:r>
              <a:rPr lang="en-US" sz="2000" dirty="0">
                <a:solidFill>
                  <a:srgbClr val="7030A0"/>
                </a:solidFill>
              </a:rPr>
              <a:t> </a:t>
            </a:r>
            <a:r>
              <a:rPr lang="en-US" sz="2000" dirty="0" err="1">
                <a:solidFill>
                  <a:srgbClr val="7030A0"/>
                </a:solidFill>
              </a:rPr>
              <a:t>ai</a:t>
            </a:r>
            <a:r>
              <a:rPr lang="en-US" sz="2000" dirty="0">
                <a:solidFill>
                  <a:srgbClr val="7030A0"/>
                </a:solidFill>
              </a:rPr>
              <a:t> </a:t>
            </a:r>
            <a:r>
              <a:rPr lang="en-US" sz="2000" dirty="0" err="1">
                <a:solidFill>
                  <a:srgbClr val="7030A0"/>
                </a:solidFill>
              </a:rPr>
              <a:t>clasei</a:t>
            </a:r>
            <a:r>
              <a:rPr lang="en-US" sz="2000" dirty="0">
                <a:solidFill>
                  <a:srgbClr val="7030A0"/>
                </a:solidFill>
              </a:rPr>
              <a:t> a VIII-a </a:t>
            </a:r>
            <a:r>
              <a:rPr lang="en-US" sz="2000" dirty="0" err="1">
                <a:solidFill>
                  <a:srgbClr val="7030A0"/>
                </a:solidFill>
              </a:rPr>
              <a:t>și</a:t>
            </a:r>
            <a:r>
              <a:rPr lang="en-US" sz="2000" dirty="0">
                <a:solidFill>
                  <a:srgbClr val="7030A0"/>
                </a:solidFill>
              </a:rPr>
              <a:t> </a:t>
            </a:r>
            <a:r>
              <a:rPr lang="en-US" sz="2000" dirty="0" err="1">
                <a:solidFill>
                  <a:srgbClr val="7030A0"/>
                </a:solidFill>
              </a:rPr>
              <a:t>numărul</a:t>
            </a:r>
            <a:r>
              <a:rPr lang="en-US" sz="2000" dirty="0">
                <a:solidFill>
                  <a:srgbClr val="7030A0"/>
                </a:solidFill>
              </a:rPr>
              <a:t> de </a:t>
            </a:r>
            <a:r>
              <a:rPr lang="en-US" sz="2000" dirty="0" err="1">
                <a:solidFill>
                  <a:srgbClr val="7030A0"/>
                </a:solidFill>
              </a:rPr>
              <a:t>elevi</a:t>
            </a:r>
            <a:r>
              <a:rPr lang="en-US" sz="2000" dirty="0">
                <a:solidFill>
                  <a:srgbClr val="7030A0"/>
                </a:solidFill>
              </a:rPr>
              <a:t> </a:t>
            </a:r>
            <a:r>
              <a:rPr lang="en-US" sz="2000" dirty="0" err="1">
                <a:solidFill>
                  <a:srgbClr val="7030A0"/>
                </a:solidFill>
              </a:rPr>
              <a:t>înscriși</a:t>
            </a:r>
            <a:r>
              <a:rPr lang="en-US" sz="2000" dirty="0">
                <a:solidFill>
                  <a:srgbClr val="7030A0"/>
                </a:solidFill>
              </a:rPr>
              <a:t> </a:t>
            </a:r>
            <a:r>
              <a:rPr lang="en-US" sz="2000" dirty="0" err="1">
                <a:solidFill>
                  <a:srgbClr val="7030A0"/>
                </a:solidFill>
              </a:rPr>
              <a:t>în</a:t>
            </a:r>
            <a:r>
              <a:rPr lang="en-US" sz="2000" dirty="0">
                <a:solidFill>
                  <a:srgbClr val="7030A0"/>
                </a:solidFill>
              </a:rPr>
              <a:t> </a:t>
            </a:r>
            <a:r>
              <a:rPr lang="en-US" sz="2000" dirty="0" err="1">
                <a:solidFill>
                  <a:srgbClr val="7030A0"/>
                </a:solidFill>
              </a:rPr>
              <a:t>clasa</a:t>
            </a:r>
            <a:r>
              <a:rPr lang="en-US" sz="2000" dirty="0">
                <a:solidFill>
                  <a:srgbClr val="7030A0"/>
                </a:solidFill>
              </a:rPr>
              <a:t> a VIII-a la </a:t>
            </a:r>
            <a:r>
              <a:rPr lang="en-US" sz="2000" dirty="0" err="1">
                <a:solidFill>
                  <a:srgbClr val="7030A0"/>
                </a:solidFill>
              </a:rPr>
              <a:t>începutul</a:t>
            </a:r>
            <a:r>
              <a:rPr lang="en-US" sz="2000" dirty="0">
                <a:solidFill>
                  <a:srgbClr val="7030A0"/>
                </a:solidFill>
              </a:rPr>
              <a:t> </a:t>
            </a:r>
            <a:r>
              <a:rPr lang="en-US" sz="2000" dirty="0" err="1">
                <a:solidFill>
                  <a:srgbClr val="7030A0"/>
                </a:solidFill>
              </a:rPr>
              <a:t>anului</a:t>
            </a:r>
            <a:r>
              <a:rPr lang="en-US" sz="2000" dirty="0">
                <a:solidFill>
                  <a:srgbClr val="7030A0"/>
                </a:solidFill>
              </a:rPr>
              <a:t> școlar; </a:t>
            </a:r>
            <a:endParaRPr lang="ro-RO" sz="2000" dirty="0" smtClean="0">
              <a:solidFill>
                <a:srgbClr val="7030A0"/>
              </a:solidFill>
            </a:endParaRPr>
          </a:p>
          <a:p>
            <a:pPr algn="just"/>
            <a:r>
              <a:rPr lang="en-US" sz="2000" dirty="0" smtClean="0">
                <a:solidFill>
                  <a:srgbClr val="7030A0"/>
                </a:solidFill>
              </a:rPr>
              <a:t>● </a:t>
            </a:r>
            <a:r>
              <a:rPr lang="en-US" sz="2000" dirty="0" err="1">
                <a:solidFill>
                  <a:srgbClr val="7030A0"/>
                </a:solidFill>
              </a:rPr>
              <a:t>raportul</a:t>
            </a:r>
            <a:r>
              <a:rPr lang="en-US" sz="2000" dirty="0">
                <a:solidFill>
                  <a:srgbClr val="7030A0"/>
                </a:solidFill>
              </a:rPr>
              <a:t> </a:t>
            </a:r>
            <a:r>
              <a:rPr lang="en-US" sz="2000" dirty="0" err="1">
                <a:solidFill>
                  <a:srgbClr val="7030A0"/>
                </a:solidFill>
              </a:rPr>
              <a:t>dintre</a:t>
            </a:r>
            <a:r>
              <a:rPr lang="en-US" sz="2000" dirty="0">
                <a:solidFill>
                  <a:srgbClr val="7030A0"/>
                </a:solidFill>
              </a:rPr>
              <a:t> </a:t>
            </a:r>
            <a:r>
              <a:rPr lang="en-US" sz="2000" dirty="0" err="1">
                <a:solidFill>
                  <a:srgbClr val="7030A0"/>
                </a:solidFill>
              </a:rPr>
              <a:t>numărul</a:t>
            </a:r>
            <a:r>
              <a:rPr lang="en-US" sz="2000" dirty="0">
                <a:solidFill>
                  <a:srgbClr val="7030A0"/>
                </a:solidFill>
              </a:rPr>
              <a:t> </a:t>
            </a:r>
            <a:r>
              <a:rPr lang="en-US" sz="2000" dirty="0" err="1">
                <a:solidFill>
                  <a:srgbClr val="7030A0"/>
                </a:solidFill>
              </a:rPr>
              <a:t>elevilor</a:t>
            </a:r>
            <a:r>
              <a:rPr lang="en-US" sz="2000" dirty="0">
                <a:solidFill>
                  <a:srgbClr val="7030A0"/>
                </a:solidFill>
              </a:rPr>
              <a:t> </a:t>
            </a:r>
            <a:r>
              <a:rPr lang="en-US" sz="2000" dirty="0" err="1">
                <a:solidFill>
                  <a:srgbClr val="7030A0"/>
                </a:solidFill>
              </a:rPr>
              <a:t>repetenți</a:t>
            </a:r>
            <a:r>
              <a:rPr lang="en-US" sz="2000" dirty="0">
                <a:solidFill>
                  <a:srgbClr val="7030A0"/>
                </a:solidFill>
              </a:rPr>
              <a:t> </a:t>
            </a:r>
            <a:r>
              <a:rPr lang="en-US" sz="2000" dirty="0" err="1">
                <a:solidFill>
                  <a:srgbClr val="7030A0"/>
                </a:solidFill>
              </a:rPr>
              <a:t>și</a:t>
            </a:r>
            <a:r>
              <a:rPr lang="en-US" sz="2000" dirty="0">
                <a:solidFill>
                  <a:srgbClr val="7030A0"/>
                </a:solidFill>
              </a:rPr>
              <a:t> </a:t>
            </a:r>
            <a:r>
              <a:rPr lang="en-US" sz="2000" dirty="0" err="1">
                <a:solidFill>
                  <a:srgbClr val="7030A0"/>
                </a:solidFill>
              </a:rPr>
              <a:t>în</a:t>
            </a:r>
            <a:r>
              <a:rPr lang="en-US" sz="2000" dirty="0">
                <a:solidFill>
                  <a:srgbClr val="7030A0"/>
                </a:solidFill>
              </a:rPr>
              <a:t> abandon școlar </a:t>
            </a:r>
            <a:r>
              <a:rPr lang="en-US" sz="2000" dirty="0" err="1">
                <a:solidFill>
                  <a:srgbClr val="7030A0"/>
                </a:solidFill>
              </a:rPr>
              <a:t>și</a:t>
            </a:r>
            <a:r>
              <a:rPr lang="en-US" sz="2000" dirty="0">
                <a:solidFill>
                  <a:srgbClr val="7030A0"/>
                </a:solidFill>
              </a:rPr>
              <a:t> </a:t>
            </a:r>
            <a:r>
              <a:rPr lang="en-US" sz="2000" dirty="0" err="1">
                <a:solidFill>
                  <a:srgbClr val="7030A0"/>
                </a:solidFill>
              </a:rPr>
              <a:t>numărul</a:t>
            </a:r>
            <a:r>
              <a:rPr lang="en-US" sz="2000" dirty="0">
                <a:solidFill>
                  <a:srgbClr val="7030A0"/>
                </a:solidFill>
              </a:rPr>
              <a:t> total de </a:t>
            </a:r>
            <a:r>
              <a:rPr lang="en-US" sz="2000" dirty="0" err="1">
                <a:solidFill>
                  <a:srgbClr val="7030A0"/>
                </a:solidFill>
              </a:rPr>
              <a:t>elevi</a:t>
            </a:r>
            <a:r>
              <a:rPr lang="en-US" sz="2000" dirty="0">
                <a:solidFill>
                  <a:srgbClr val="7030A0"/>
                </a:solidFill>
              </a:rPr>
              <a:t> din </a:t>
            </a:r>
            <a:r>
              <a:rPr lang="en-US" sz="2000" dirty="0" err="1">
                <a:solidFill>
                  <a:srgbClr val="7030A0"/>
                </a:solidFill>
              </a:rPr>
              <a:t>învățământul</a:t>
            </a:r>
            <a:r>
              <a:rPr lang="en-US" sz="2000" dirty="0">
                <a:solidFill>
                  <a:srgbClr val="7030A0"/>
                </a:solidFill>
              </a:rPr>
              <a:t> </a:t>
            </a:r>
            <a:r>
              <a:rPr lang="en-US" sz="2000" dirty="0" err="1">
                <a:solidFill>
                  <a:srgbClr val="7030A0"/>
                </a:solidFill>
              </a:rPr>
              <a:t>gimnazial</a:t>
            </a:r>
            <a:r>
              <a:rPr lang="en-US" sz="2000" dirty="0">
                <a:solidFill>
                  <a:srgbClr val="7030A0"/>
                </a:solidFill>
              </a:rPr>
              <a:t>; </a:t>
            </a:r>
            <a:endParaRPr lang="ro-RO" sz="2000" dirty="0" smtClean="0">
              <a:solidFill>
                <a:srgbClr val="7030A0"/>
              </a:solidFill>
            </a:endParaRPr>
          </a:p>
          <a:p>
            <a:pPr algn="just"/>
            <a:r>
              <a:rPr lang="en-US" sz="2000" dirty="0" smtClean="0">
                <a:solidFill>
                  <a:srgbClr val="7030A0"/>
                </a:solidFill>
              </a:rPr>
              <a:t>● </a:t>
            </a:r>
            <a:r>
              <a:rPr lang="en-US" sz="2000" dirty="0">
                <a:solidFill>
                  <a:srgbClr val="7030A0"/>
                </a:solidFill>
              </a:rPr>
              <a:t>rata de </a:t>
            </a:r>
            <a:r>
              <a:rPr lang="en-US" sz="2000" dirty="0" err="1">
                <a:solidFill>
                  <a:srgbClr val="7030A0"/>
                </a:solidFill>
              </a:rPr>
              <a:t>participare</a:t>
            </a:r>
            <a:r>
              <a:rPr lang="en-US" sz="2000" dirty="0">
                <a:solidFill>
                  <a:srgbClr val="7030A0"/>
                </a:solidFill>
              </a:rPr>
              <a:t> a </a:t>
            </a:r>
            <a:r>
              <a:rPr lang="en-US" sz="2000" dirty="0" err="1">
                <a:solidFill>
                  <a:srgbClr val="7030A0"/>
                </a:solidFill>
              </a:rPr>
              <a:t>absolvenților</a:t>
            </a:r>
            <a:r>
              <a:rPr lang="en-US" sz="2000" dirty="0">
                <a:solidFill>
                  <a:srgbClr val="7030A0"/>
                </a:solidFill>
              </a:rPr>
              <a:t> </a:t>
            </a:r>
            <a:r>
              <a:rPr lang="en-US" sz="2000" dirty="0" err="1">
                <a:solidFill>
                  <a:srgbClr val="7030A0"/>
                </a:solidFill>
              </a:rPr>
              <a:t>învățământului</a:t>
            </a:r>
            <a:r>
              <a:rPr lang="en-US" sz="2000" dirty="0">
                <a:solidFill>
                  <a:srgbClr val="7030A0"/>
                </a:solidFill>
              </a:rPr>
              <a:t> </a:t>
            </a:r>
            <a:r>
              <a:rPr lang="en-US" sz="2000" dirty="0" err="1">
                <a:solidFill>
                  <a:srgbClr val="7030A0"/>
                </a:solidFill>
              </a:rPr>
              <a:t>gimnazial</a:t>
            </a:r>
            <a:r>
              <a:rPr lang="en-US" sz="2000" dirty="0">
                <a:solidFill>
                  <a:srgbClr val="7030A0"/>
                </a:solidFill>
              </a:rPr>
              <a:t> la </a:t>
            </a:r>
            <a:r>
              <a:rPr lang="en-US" sz="2000" dirty="0" err="1">
                <a:solidFill>
                  <a:srgbClr val="7030A0"/>
                </a:solidFill>
              </a:rPr>
              <a:t>Evaluarea</a:t>
            </a:r>
            <a:r>
              <a:rPr lang="en-US" sz="2000" dirty="0">
                <a:solidFill>
                  <a:srgbClr val="7030A0"/>
                </a:solidFill>
              </a:rPr>
              <a:t> </a:t>
            </a:r>
            <a:r>
              <a:rPr lang="en-US" sz="2000" dirty="0" err="1">
                <a:solidFill>
                  <a:srgbClr val="7030A0"/>
                </a:solidFill>
              </a:rPr>
              <a:t>Națională</a:t>
            </a:r>
            <a:r>
              <a:rPr lang="en-US" sz="2000" dirty="0">
                <a:solidFill>
                  <a:srgbClr val="7030A0"/>
                </a:solidFill>
              </a:rPr>
              <a:t> </a:t>
            </a:r>
            <a:r>
              <a:rPr lang="en-US" sz="2000" dirty="0" err="1">
                <a:solidFill>
                  <a:srgbClr val="7030A0"/>
                </a:solidFill>
              </a:rPr>
              <a:t>pentru</a:t>
            </a:r>
            <a:r>
              <a:rPr lang="en-US" sz="2000" dirty="0">
                <a:solidFill>
                  <a:srgbClr val="7030A0"/>
                </a:solidFill>
              </a:rPr>
              <a:t> </a:t>
            </a:r>
            <a:r>
              <a:rPr lang="en-US" sz="2000" dirty="0" err="1">
                <a:solidFill>
                  <a:srgbClr val="7030A0"/>
                </a:solidFill>
              </a:rPr>
              <a:t>absolvenții</a:t>
            </a:r>
            <a:r>
              <a:rPr lang="en-US" sz="2000" dirty="0">
                <a:solidFill>
                  <a:srgbClr val="7030A0"/>
                </a:solidFill>
              </a:rPr>
              <a:t> </a:t>
            </a:r>
            <a:r>
              <a:rPr lang="en-US" sz="2000" dirty="0" err="1">
                <a:solidFill>
                  <a:srgbClr val="7030A0"/>
                </a:solidFill>
              </a:rPr>
              <a:t>clasei</a:t>
            </a:r>
            <a:r>
              <a:rPr lang="en-US" sz="2000" dirty="0">
                <a:solidFill>
                  <a:srgbClr val="7030A0"/>
                </a:solidFill>
              </a:rPr>
              <a:t> a VIII-a, </a:t>
            </a:r>
            <a:r>
              <a:rPr lang="en-US" sz="2000" dirty="0" err="1">
                <a:solidFill>
                  <a:srgbClr val="7030A0"/>
                </a:solidFill>
              </a:rPr>
              <a:t>definită</a:t>
            </a:r>
            <a:r>
              <a:rPr lang="en-US" sz="2000" dirty="0">
                <a:solidFill>
                  <a:srgbClr val="7030A0"/>
                </a:solidFill>
              </a:rPr>
              <a:t> ca </a:t>
            </a:r>
            <a:r>
              <a:rPr lang="en-US" sz="2000" dirty="0" err="1">
                <a:solidFill>
                  <a:srgbClr val="7030A0"/>
                </a:solidFill>
              </a:rPr>
              <a:t>raportul</a:t>
            </a:r>
            <a:r>
              <a:rPr lang="en-US" sz="2000" dirty="0">
                <a:solidFill>
                  <a:srgbClr val="7030A0"/>
                </a:solidFill>
              </a:rPr>
              <a:t> </a:t>
            </a:r>
            <a:r>
              <a:rPr lang="en-US" sz="2000" dirty="0" err="1">
                <a:solidFill>
                  <a:srgbClr val="7030A0"/>
                </a:solidFill>
              </a:rPr>
              <a:t>dintre</a:t>
            </a:r>
            <a:r>
              <a:rPr lang="en-US" sz="2000" dirty="0">
                <a:solidFill>
                  <a:srgbClr val="7030A0"/>
                </a:solidFill>
              </a:rPr>
              <a:t> </a:t>
            </a:r>
            <a:r>
              <a:rPr lang="en-US" sz="2000" dirty="0" err="1">
                <a:solidFill>
                  <a:srgbClr val="7030A0"/>
                </a:solidFill>
              </a:rPr>
              <a:t>numărul</a:t>
            </a:r>
            <a:r>
              <a:rPr lang="en-US" sz="2000" dirty="0">
                <a:solidFill>
                  <a:srgbClr val="7030A0"/>
                </a:solidFill>
              </a:rPr>
              <a:t> </a:t>
            </a:r>
            <a:r>
              <a:rPr lang="en-US" sz="2000" dirty="0" err="1">
                <a:solidFill>
                  <a:srgbClr val="7030A0"/>
                </a:solidFill>
              </a:rPr>
              <a:t>absolvenților</a:t>
            </a:r>
            <a:r>
              <a:rPr lang="en-US" sz="2000" dirty="0">
                <a:solidFill>
                  <a:srgbClr val="7030A0"/>
                </a:solidFill>
              </a:rPr>
              <a:t> </a:t>
            </a:r>
            <a:r>
              <a:rPr lang="en-US" sz="2000" dirty="0" err="1">
                <a:solidFill>
                  <a:srgbClr val="7030A0"/>
                </a:solidFill>
              </a:rPr>
              <a:t>învățământului</a:t>
            </a:r>
            <a:r>
              <a:rPr lang="en-US" sz="2000" dirty="0">
                <a:solidFill>
                  <a:srgbClr val="7030A0"/>
                </a:solidFill>
              </a:rPr>
              <a:t> </a:t>
            </a:r>
            <a:r>
              <a:rPr lang="en-US" sz="2000" dirty="0" err="1">
                <a:solidFill>
                  <a:srgbClr val="7030A0"/>
                </a:solidFill>
              </a:rPr>
              <a:t>gimnazial</a:t>
            </a:r>
            <a:r>
              <a:rPr lang="en-US" sz="2000" dirty="0">
                <a:solidFill>
                  <a:srgbClr val="7030A0"/>
                </a:solidFill>
              </a:rPr>
              <a:t> care </a:t>
            </a:r>
            <a:r>
              <a:rPr lang="en-US" sz="2000" dirty="0" err="1">
                <a:solidFill>
                  <a:srgbClr val="7030A0"/>
                </a:solidFill>
              </a:rPr>
              <a:t>participă</a:t>
            </a:r>
            <a:r>
              <a:rPr lang="en-US" sz="2000" dirty="0">
                <a:solidFill>
                  <a:srgbClr val="7030A0"/>
                </a:solidFill>
              </a:rPr>
              <a:t> la </a:t>
            </a:r>
            <a:r>
              <a:rPr lang="en-US" sz="2000" dirty="0" err="1">
                <a:solidFill>
                  <a:srgbClr val="7030A0"/>
                </a:solidFill>
              </a:rPr>
              <a:t>examen</a:t>
            </a:r>
            <a:r>
              <a:rPr lang="en-US" sz="2000" dirty="0">
                <a:solidFill>
                  <a:srgbClr val="7030A0"/>
                </a:solidFill>
              </a:rPr>
              <a:t> </a:t>
            </a:r>
            <a:r>
              <a:rPr lang="en-US" sz="2000" dirty="0" err="1">
                <a:solidFill>
                  <a:srgbClr val="7030A0"/>
                </a:solidFill>
              </a:rPr>
              <a:t>și</a:t>
            </a:r>
            <a:r>
              <a:rPr lang="en-US" sz="2000" dirty="0">
                <a:solidFill>
                  <a:srgbClr val="7030A0"/>
                </a:solidFill>
              </a:rPr>
              <a:t> </a:t>
            </a:r>
            <a:r>
              <a:rPr lang="en-US" sz="2000" dirty="0" err="1">
                <a:solidFill>
                  <a:srgbClr val="7030A0"/>
                </a:solidFill>
              </a:rPr>
              <a:t>numărul</a:t>
            </a:r>
            <a:r>
              <a:rPr lang="en-US" sz="2000" dirty="0">
                <a:solidFill>
                  <a:srgbClr val="7030A0"/>
                </a:solidFill>
              </a:rPr>
              <a:t> total al </a:t>
            </a:r>
            <a:r>
              <a:rPr lang="en-US" sz="2000" dirty="0" err="1">
                <a:solidFill>
                  <a:srgbClr val="7030A0"/>
                </a:solidFill>
              </a:rPr>
              <a:t>absolvenților</a:t>
            </a:r>
            <a:r>
              <a:rPr lang="en-US" sz="2000" dirty="0">
                <a:solidFill>
                  <a:srgbClr val="7030A0"/>
                </a:solidFill>
              </a:rPr>
              <a:t> </a:t>
            </a:r>
            <a:r>
              <a:rPr lang="en-US" sz="2000" dirty="0" err="1">
                <a:solidFill>
                  <a:srgbClr val="7030A0"/>
                </a:solidFill>
              </a:rPr>
              <a:t>învățământului</a:t>
            </a:r>
            <a:r>
              <a:rPr lang="en-US" sz="2000" dirty="0">
                <a:solidFill>
                  <a:srgbClr val="7030A0"/>
                </a:solidFill>
              </a:rPr>
              <a:t> </a:t>
            </a:r>
            <a:r>
              <a:rPr lang="en-US" sz="2000" dirty="0" err="1">
                <a:solidFill>
                  <a:srgbClr val="7030A0"/>
                </a:solidFill>
              </a:rPr>
              <a:t>gimnazial</a:t>
            </a:r>
            <a:r>
              <a:rPr lang="en-US" sz="2000" dirty="0">
                <a:solidFill>
                  <a:srgbClr val="7030A0"/>
                </a:solidFill>
              </a:rPr>
              <a:t>; </a:t>
            </a:r>
            <a:endParaRPr lang="ro-RO" sz="2000" dirty="0" smtClean="0">
              <a:solidFill>
                <a:srgbClr val="7030A0"/>
              </a:solidFill>
            </a:endParaRPr>
          </a:p>
          <a:p>
            <a:pPr algn="just"/>
            <a:r>
              <a:rPr lang="en-US" sz="2000" dirty="0" smtClean="0">
                <a:solidFill>
                  <a:srgbClr val="7030A0"/>
                </a:solidFill>
              </a:rPr>
              <a:t>● </a:t>
            </a:r>
            <a:r>
              <a:rPr lang="en-US" sz="2000" dirty="0" err="1">
                <a:solidFill>
                  <a:srgbClr val="7030A0"/>
                </a:solidFill>
              </a:rPr>
              <a:t>procentul</a:t>
            </a:r>
            <a:r>
              <a:rPr lang="en-US" sz="2000" dirty="0">
                <a:solidFill>
                  <a:srgbClr val="7030A0"/>
                </a:solidFill>
              </a:rPr>
              <a:t> </a:t>
            </a:r>
            <a:r>
              <a:rPr lang="en-US" sz="2000" dirty="0" err="1">
                <a:solidFill>
                  <a:srgbClr val="7030A0"/>
                </a:solidFill>
              </a:rPr>
              <a:t>absolvenților</a:t>
            </a:r>
            <a:r>
              <a:rPr lang="en-US" sz="2000" dirty="0">
                <a:solidFill>
                  <a:srgbClr val="7030A0"/>
                </a:solidFill>
              </a:rPr>
              <a:t> de </a:t>
            </a:r>
            <a:r>
              <a:rPr lang="en-US" sz="2000" dirty="0" err="1">
                <a:solidFill>
                  <a:srgbClr val="7030A0"/>
                </a:solidFill>
              </a:rPr>
              <a:t>clasa</a:t>
            </a:r>
            <a:r>
              <a:rPr lang="en-US" sz="2000" dirty="0">
                <a:solidFill>
                  <a:srgbClr val="7030A0"/>
                </a:solidFill>
              </a:rPr>
              <a:t> a VIII-a care au </a:t>
            </a:r>
            <a:r>
              <a:rPr lang="en-US" sz="2000" dirty="0" err="1">
                <a:solidFill>
                  <a:srgbClr val="7030A0"/>
                </a:solidFill>
              </a:rPr>
              <a:t>obținut</a:t>
            </a:r>
            <a:r>
              <a:rPr lang="en-US" sz="2000" dirty="0">
                <a:solidFill>
                  <a:srgbClr val="7030A0"/>
                </a:solidFill>
              </a:rPr>
              <a:t> note sub 6 la </a:t>
            </a:r>
            <a:r>
              <a:rPr lang="en-US" sz="2000" dirty="0" err="1">
                <a:solidFill>
                  <a:srgbClr val="7030A0"/>
                </a:solidFill>
              </a:rPr>
              <a:t>Evaluarea</a:t>
            </a:r>
            <a:r>
              <a:rPr lang="en-US" sz="2000" dirty="0">
                <a:solidFill>
                  <a:srgbClr val="7030A0"/>
                </a:solidFill>
              </a:rPr>
              <a:t> </a:t>
            </a:r>
            <a:r>
              <a:rPr lang="en-US" sz="2000" dirty="0" err="1">
                <a:solidFill>
                  <a:srgbClr val="7030A0"/>
                </a:solidFill>
              </a:rPr>
              <a:t>Națională</a:t>
            </a:r>
            <a:r>
              <a:rPr lang="en-US" sz="2000" dirty="0">
                <a:solidFill>
                  <a:srgbClr val="7030A0"/>
                </a:solidFill>
              </a:rPr>
              <a:t> din total </a:t>
            </a:r>
            <a:r>
              <a:rPr lang="en-US" sz="2000" dirty="0" err="1">
                <a:solidFill>
                  <a:srgbClr val="7030A0"/>
                </a:solidFill>
              </a:rPr>
              <a:t>participanți</a:t>
            </a:r>
            <a:r>
              <a:rPr lang="en-US" sz="2000" dirty="0">
                <a:solidFill>
                  <a:srgbClr val="7030A0"/>
                </a:solidFill>
              </a:rPr>
              <a:t> la </a:t>
            </a:r>
            <a:r>
              <a:rPr lang="en-US" sz="2000" dirty="0" err="1">
                <a:solidFill>
                  <a:srgbClr val="7030A0"/>
                </a:solidFill>
              </a:rPr>
              <a:t>evaluare</a:t>
            </a:r>
            <a:r>
              <a:rPr lang="en-US" sz="2000" dirty="0">
                <a:solidFill>
                  <a:srgbClr val="7030A0"/>
                </a:solidFill>
              </a:rPr>
              <a:t>.</a:t>
            </a:r>
          </a:p>
        </p:txBody>
      </p:sp>
    </p:spTree>
    <p:extLst>
      <p:ext uri="{BB962C8B-B14F-4D97-AF65-F5344CB8AC3E}">
        <p14:creationId xmlns:p14="http://schemas.microsoft.com/office/powerpoint/2010/main" val="21357068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0711" y="773084"/>
            <a:ext cx="8596668" cy="526327"/>
          </a:xfrm>
        </p:spPr>
        <p:txBody>
          <a:bodyPr>
            <a:normAutofit fontScale="90000"/>
          </a:bodyPr>
          <a:lstStyle/>
          <a:p>
            <a:pPr algn="ctr"/>
            <a:r>
              <a:rPr lang="en-US" b="1" dirty="0">
                <a:solidFill>
                  <a:srgbClr val="7030A0"/>
                </a:solidFill>
              </a:rPr>
              <a:t>	</a:t>
            </a:r>
            <a:r>
              <a:rPr lang="it-IT" sz="2200" b="1" dirty="0" smtClean="0">
                <a:solidFill>
                  <a:srgbClr val="7030A0"/>
                </a:solidFill>
              </a:rPr>
              <a:t>Pentru </a:t>
            </a:r>
            <a:r>
              <a:rPr lang="it-IT" sz="2200" b="1" dirty="0">
                <a:solidFill>
                  <a:srgbClr val="7030A0"/>
                </a:solidFill>
              </a:rPr>
              <a:t>a fi eligibil, proiectul trebuie:</a:t>
            </a:r>
            <a:r>
              <a:rPr lang="ro-RO" sz="2200" b="1" dirty="0" smtClean="0">
                <a:solidFill>
                  <a:srgbClr val="7030A0"/>
                </a:solidFill>
              </a:rPr>
              <a:t/>
            </a:r>
            <a:br>
              <a:rPr lang="ro-RO" sz="2200" b="1" dirty="0" smtClean="0">
                <a:solidFill>
                  <a:srgbClr val="7030A0"/>
                </a:solidFill>
              </a:rPr>
            </a:br>
            <a:r>
              <a:rPr lang="ro-RO" sz="2200" b="1" dirty="0" smtClean="0">
                <a:solidFill>
                  <a:srgbClr val="7030A0"/>
                </a:solidFill>
              </a:rPr>
              <a:t/>
            </a:r>
            <a:br>
              <a:rPr lang="ro-RO" sz="2200" b="1" dirty="0" smtClean="0">
                <a:solidFill>
                  <a:srgbClr val="7030A0"/>
                </a:solidFill>
              </a:rPr>
            </a:br>
            <a:endParaRPr lang="en-US" sz="2200" b="1" dirty="0">
              <a:solidFill>
                <a:srgbClr val="7030A0"/>
              </a:solidFill>
            </a:endParaRPr>
          </a:p>
        </p:txBody>
      </p:sp>
      <p:pic>
        <p:nvPicPr>
          <p:cNvPr id="5" name="Imagine 5"/>
          <p:cNvPicPr/>
          <p:nvPr/>
        </p:nvPicPr>
        <p:blipFill>
          <a:blip r:embed="rId2"/>
          <a:srcRect/>
          <a:stretch>
            <a:fillRect/>
          </a:stretch>
        </p:blipFill>
        <p:spPr>
          <a:xfrm>
            <a:off x="1333482" y="185405"/>
            <a:ext cx="6557010" cy="762000"/>
          </a:xfrm>
          <a:prstGeom prst="rect">
            <a:avLst/>
          </a:prstGeom>
          <a:ln/>
        </p:spPr>
      </p:pic>
      <p:sp>
        <p:nvSpPr>
          <p:cNvPr id="6" name="Text Box 2"/>
          <p:cNvSpPr txBox="1">
            <a:spLocks noChangeArrowheads="1"/>
          </p:cNvSpPr>
          <p:nvPr/>
        </p:nvSpPr>
        <p:spPr bwMode="auto">
          <a:xfrm>
            <a:off x="8805949" y="411451"/>
            <a:ext cx="3078480" cy="49278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lnSpc>
                <a:spcPct val="107000"/>
              </a:lnSpc>
              <a:spcBef>
                <a:spcPts val="0"/>
              </a:spcBef>
              <a:spcAft>
                <a:spcPts val="0"/>
              </a:spcAft>
            </a:pP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Direcția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Generală</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pentru</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Implementarea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Proiectului</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România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Educată</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a:t>
            </a:r>
            <a:endParaRPr lang="en-US" sz="11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angle 8"/>
          <p:cNvSpPr/>
          <p:nvPr/>
        </p:nvSpPr>
        <p:spPr>
          <a:xfrm>
            <a:off x="401051" y="1468542"/>
            <a:ext cx="11483377" cy="4408899"/>
          </a:xfrm>
          <a:prstGeom prst="rect">
            <a:avLst/>
          </a:prstGeom>
        </p:spPr>
        <p:txBody>
          <a:bodyPr wrap="square">
            <a:spAutoFit/>
          </a:bodyPr>
          <a:lstStyle/>
          <a:p>
            <a:r>
              <a:rPr lang="en-US" sz="1650" b="1" dirty="0">
                <a:solidFill>
                  <a:srgbClr val="7030A0"/>
                </a:solidFill>
              </a:rPr>
              <a:t>● </a:t>
            </a:r>
            <a:r>
              <a:rPr lang="en-US" sz="1650" b="1" dirty="0" err="1">
                <a:solidFill>
                  <a:srgbClr val="7030A0"/>
                </a:solidFill>
              </a:rPr>
              <a:t>să</a:t>
            </a:r>
            <a:r>
              <a:rPr lang="en-US" sz="1650" b="1" dirty="0">
                <a:solidFill>
                  <a:srgbClr val="7030A0"/>
                </a:solidFill>
              </a:rPr>
              <a:t> se </a:t>
            </a:r>
            <a:r>
              <a:rPr lang="en-US" sz="1650" b="1" dirty="0" err="1">
                <a:solidFill>
                  <a:srgbClr val="7030A0"/>
                </a:solidFill>
              </a:rPr>
              <a:t>încadreze</a:t>
            </a:r>
            <a:r>
              <a:rPr lang="en-US" sz="1650" b="1" dirty="0">
                <a:solidFill>
                  <a:srgbClr val="7030A0"/>
                </a:solidFill>
              </a:rPr>
              <a:t> </a:t>
            </a:r>
            <a:r>
              <a:rPr lang="en-US" sz="1650" b="1" dirty="0" err="1">
                <a:solidFill>
                  <a:srgbClr val="7030A0"/>
                </a:solidFill>
              </a:rPr>
              <a:t>în</a:t>
            </a:r>
            <a:r>
              <a:rPr lang="en-US" sz="1650" b="1" dirty="0">
                <a:solidFill>
                  <a:srgbClr val="7030A0"/>
                </a:solidFill>
              </a:rPr>
              <a:t> </a:t>
            </a:r>
            <a:r>
              <a:rPr lang="en-US" sz="1650" b="1" dirty="0" err="1">
                <a:solidFill>
                  <a:srgbClr val="7030A0"/>
                </a:solidFill>
              </a:rPr>
              <a:t>obiectivele</a:t>
            </a:r>
            <a:r>
              <a:rPr lang="en-US" sz="1650" b="1" dirty="0">
                <a:solidFill>
                  <a:srgbClr val="7030A0"/>
                </a:solidFill>
              </a:rPr>
              <a:t> </a:t>
            </a:r>
            <a:r>
              <a:rPr lang="en-US" sz="1650" b="1" dirty="0" err="1">
                <a:solidFill>
                  <a:srgbClr val="7030A0"/>
                </a:solidFill>
              </a:rPr>
              <a:t>specifice</a:t>
            </a:r>
            <a:r>
              <a:rPr lang="en-US" sz="1650" b="1" dirty="0">
                <a:solidFill>
                  <a:srgbClr val="7030A0"/>
                </a:solidFill>
              </a:rPr>
              <a:t> ale SG PNRAS, </a:t>
            </a:r>
            <a:r>
              <a:rPr lang="en-US" sz="1650" b="1" dirty="0" err="1">
                <a:solidFill>
                  <a:srgbClr val="7030A0"/>
                </a:solidFill>
              </a:rPr>
              <a:t>Runda</a:t>
            </a:r>
            <a:r>
              <a:rPr lang="en-US" sz="1650" b="1" dirty="0">
                <a:solidFill>
                  <a:srgbClr val="7030A0"/>
                </a:solidFill>
              </a:rPr>
              <a:t> a II-a (</a:t>
            </a:r>
            <a:r>
              <a:rPr lang="en-US" sz="1650" b="1" dirty="0" err="1">
                <a:solidFill>
                  <a:srgbClr val="7030A0"/>
                </a:solidFill>
              </a:rPr>
              <a:t>seria</a:t>
            </a:r>
            <a:r>
              <a:rPr lang="en-US" sz="1650" b="1" dirty="0">
                <a:solidFill>
                  <a:srgbClr val="7030A0"/>
                </a:solidFill>
              </a:rPr>
              <a:t> a II-a); </a:t>
            </a:r>
            <a:endParaRPr lang="ro-RO" sz="1650" b="1" dirty="0" smtClean="0">
              <a:solidFill>
                <a:srgbClr val="7030A0"/>
              </a:solidFill>
            </a:endParaRPr>
          </a:p>
          <a:p>
            <a:r>
              <a:rPr lang="en-US" sz="1650" b="1" dirty="0" smtClean="0">
                <a:solidFill>
                  <a:srgbClr val="7030A0"/>
                </a:solidFill>
              </a:rPr>
              <a:t>● </a:t>
            </a:r>
            <a:r>
              <a:rPr lang="en-US" sz="1650" b="1" dirty="0" err="1">
                <a:solidFill>
                  <a:srgbClr val="7030A0"/>
                </a:solidFill>
              </a:rPr>
              <a:t>să</a:t>
            </a:r>
            <a:r>
              <a:rPr lang="en-US" sz="1650" b="1" dirty="0">
                <a:solidFill>
                  <a:srgbClr val="7030A0"/>
                </a:solidFill>
              </a:rPr>
              <a:t> </a:t>
            </a:r>
            <a:r>
              <a:rPr lang="en-US" sz="1650" b="1" dirty="0" err="1">
                <a:solidFill>
                  <a:srgbClr val="7030A0"/>
                </a:solidFill>
              </a:rPr>
              <a:t>realizeze</a:t>
            </a:r>
            <a:r>
              <a:rPr lang="en-US" sz="1650" b="1" dirty="0">
                <a:solidFill>
                  <a:srgbClr val="7030A0"/>
                </a:solidFill>
              </a:rPr>
              <a:t> </a:t>
            </a:r>
            <a:r>
              <a:rPr lang="en-US" sz="1650" b="1" dirty="0" err="1">
                <a:solidFill>
                  <a:srgbClr val="7030A0"/>
                </a:solidFill>
              </a:rPr>
              <a:t>activitățile</a:t>
            </a:r>
            <a:r>
              <a:rPr lang="en-US" sz="1650" b="1" dirty="0">
                <a:solidFill>
                  <a:srgbClr val="7030A0"/>
                </a:solidFill>
              </a:rPr>
              <a:t> </a:t>
            </a:r>
            <a:r>
              <a:rPr lang="en-US" sz="1650" b="1" dirty="0" err="1">
                <a:solidFill>
                  <a:srgbClr val="7030A0"/>
                </a:solidFill>
              </a:rPr>
              <a:t>obligatorii</a:t>
            </a:r>
            <a:r>
              <a:rPr lang="en-US" sz="1650" b="1" dirty="0">
                <a:solidFill>
                  <a:srgbClr val="7030A0"/>
                </a:solidFill>
              </a:rPr>
              <a:t> </a:t>
            </a:r>
            <a:r>
              <a:rPr lang="en-US" sz="1650" b="1" dirty="0" err="1">
                <a:solidFill>
                  <a:srgbClr val="7030A0"/>
                </a:solidFill>
              </a:rPr>
              <a:t>prevăzute</a:t>
            </a:r>
            <a:r>
              <a:rPr lang="en-US" sz="1650" b="1" dirty="0">
                <a:solidFill>
                  <a:srgbClr val="7030A0"/>
                </a:solidFill>
              </a:rPr>
              <a:t> </a:t>
            </a:r>
            <a:r>
              <a:rPr lang="en-US" sz="1650" b="1" dirty="0" err="1">
                <a:solidFill>
                  <a:srgbClr val="7030A0"/>
                </a:solidFill>
              </a:rPr>
              <a:t>în</a:t>
            </a:r>
            <a:r>
              <a:rPr lang="en-US" sz="1650" b="1" dirty="0">
                <a:solidFill>
                  <a:srgbClr val="7030A0"/>
                </a:solidFill>
              </a:rPr>
              <a:t> </a:t>
            </a:r>
            <a:r>
              <a:rPr lang="en-US" sz="1650" b="1" dirty="0" err="1">
                <a:solidFill>
                  <a:srgbClr val="7030A0"/>
                </a:solidFill>
              </a:rPr>
              <a:t>acest</a:t>
            </a:r>
            <a:r>
              <a:rPr lang="en-US" sz="1650" b="1" dirty="0">
                <a:solidFill>
                  <a:srgbClr val="7030A0"/>
                </a:solidFill>
              </a:rPr>
              <a:t> </a:t>
            </a:r>
            <a:r>
              <a:rPr lang="en-US" sz="1650" b="1" dirty="0" err="1">
                <a:solidFill>
                  <a:srgbClr val="7030A0"/>
                </a:solidFill>
              </a:rPr>
              <a:t>ghid</a:t>
            </a:r>
            <a:r>
              <a:rPr lang="en-US" sz="1650" b="1" dirty="0">
                <a:solidFill>
                  <a:srgbClr val="7030A0"/>
                </a:solidFill>
              </a:rPr>
              <a:t>; </a:t>
            </a:r>
            <a:endParaRPr lang="ro-RO" sz="1650" b="1" dirty="0" smtClean="0">
              <a:solidFill>
                <a:srgbClr val="7030A0"/>
              </a:solidFill>
            </a:endParaRPr>
          </a:p>
          <a:p>
            <a:r>
              <a:rPr lang="en-US" sz="1650" b="1" dirty="0" smtClean="0">
                <a:solidFill>
                  <a:srgbClr val="7030A0"/>
                </a:solidFill>
              </a:rPr>
              <a:t>● </a:t>
            </a:r>
            <a:r>
              <a:rPr lang="en-US" sz="1650" b="1" dirty="0" err="1">
                <a:solidFill>
                  <a:srgbClr val="7030A0"/>
                </a:solidFill>
              </a:rPr>
              <a:t>să</a:t>
            </a:r>
            <a:r>
              <a:rPr lang="en-US" sz="1650" b="1" dirty="0">
                <a:solidFill>
                  <a:srgbClr val="7030A0"/>
                </a:solidFill>
              </a:rPr>
              <a:t> </a:t>
            </a:r>
            <a:r>
              <a:rPr lang="en-US" sz="1650" b="1" dirty="0" err="1">
                <a:solidFill>
                  <a:srgbClr val="7030A0"/>
                </a:solidFill>
              </a:rPr>
              <a:t>respecte</a:t>
            </a:r>
            <a:r>
              <a:rPr lang="en-US" sz="1650" b="1" dirty="0">
                <a:solidFill>
                  <a:srgbClr val="7030A0"/>
                </a:solidFill>
              </a:rPr>
              <a:t> </a:t>
            </a:r>
            <a:r>
              <a:rPr lang="en-US" sz="1650" b="1" dirty="0" err="1">
                <a:solidFill>
                  <a:srgbClr val="7030A0"/>
                </a:solidFill>
              </a:rPr>
              <a:t>durata</a:t>
            </a:r>
            <a:r>
              <a:rPr lang="en-US" sz="1650" b="1" dirty="0">
                <a:solidFill>
                  <a:srgbClr val="7030A0"/>
                </a:solidFill>
              </a:rPr>
              <a:t> </a:t>
            </a:r>
            <a:r>
              <a:rPr lang="en-US" sz="1650" b="1" dirty="0" err="1">
                <a:solidFill>
                  <a:srgbClr val="7030A0"/>
                </a:solidFill>
              </a:rPr>
              <a:t>maximă</a:t>
            </a:r>
            <a:r>
              <a:rPr lang="en-US" sz="1650" b="1" dirty="0">
                <a:solidFill>
                  <a:srgbClr val="7030A0"/>
                </a:solidFill>
              </a:rPr>
              <a:t> de </a:t>
            </a:r>
            <a:r>
              <a:rPr lang="en-US" sz="1650" b="1" dirty="0" err="1">
                <a:solidFill>
                  <a:srgbClr val="7030A0"/>
                </a:solidFill>
              </a:rPr>
              <a:t>implementare</a:t>
            </a:r>
            <a:r>
              <a:rPr lang="en-US" sz="1650" b="1" dirty="0">
                <a:solidFill>
                  <a:srgbClr val="7030A0"/>
                </a:solidFill>
              </a:rPr>
              <a:t>; </a:t>
            </a:r>
            <a:endParaRPr lang="ro-RO" sz="1650" b="1" dirty="0" smtClean="0">
              <a:solidFill>
                <a:srgbClr val="7030A0"/>
              </a:solidFill>
            </a:endParaRPr>
          </a:p>
          <a:p>
            <a:r>
              <a:rPr lang="en-US" sz="1650" b="1" dirty="0" smtClean="0">
                <a:solidFill>
                  <a:srgbClr val="7030A0"/>
                </a:solidFill>
              </a:rPr>
              <a:t>● </a:t>
            </a:r>
            <a:r>
              <a:rPr lang="en-US" sz="1650" b="1" dirty="0" err="1">
                <a:solidFill>
                  <a:srgbClr val="7030A0"/>
                </a:solidFill>
              </a:rPr>
              <a:t>să</a:t>
            </a:r>
            <a:r>
              <a:rPr lang="en-US" sz="1650" b="1" dirty="0">
                <a:solidFill>
                  <a:srgbClr val="7030A0"/>
                </a:solidFill>
              </a:rPr>
              <a:t> </a:t>
            </a:r>
            <a:r>
              <a:rPr lang="en-US" sz="1650" b="1" dirty="0" err="1">
                <a:solidFill>
                  <a:srgbClr val="7030A0"/>
                </a:solidFill>
              </a:rPr>
              <a:t>prevadă</a:t>
            </a:r>
            <a:r>
              <a:rPr lang="en-US" sz="1650" b="1" dirty="0">
                <a:solidFill>
                  <a:srgbClr val="7030A0"/>
                </a:solidFill>
              </a:rPr>
              <a:t> o </a:t>
            </a:r>
            <a:r>
              <a:rPr lang="en-US" sz="1650" b="1" dirty="0" err="1">
                <a:solidFill>
                  <a:srgbClr val="7030A0"/>
                </a:solidFill>
              </a:rPr>
              <a:t>valoare</a:t>
            </a:r>
            <a:r>
              <a:rPr lang="en-US" sz="1650" b="1" dirty="0">
                <a:solidFill>
                  <a:srgbClr val="7030A0"/>
                </a:solidFill>
              </a:rPr>
              <a:t> </a:t>
            </a:r>
            <a:r>
              <a:rPr lang="en-US" sz="1650" b="1" dirty="0" err="1">
                <a:solidFill>
                  <a:srgbClr val="7030A0"/>
                </a:solidFill>
              </a:rPr>
              <a:t>minimă</a:t>
            </a:r>
            <a:r>
              <a:rPr lang="en-US" sz="1650" b="1" dirty="0">
                <a:solidFill>
                  <a:srgbClr val="7030A0"/>
                </a:solidFill>
              </a:rPr>
              <a:t> </a:t>
            </a:r>
            <a:r>
              <a:rPr lang="en-US" sz="1650" b="1" dirty="0" err="1">
                <a:solidFill>
                  <a:srgbClr val="7030A0"/>
                </a:solidFill>
              </a:rPr>
              <a:t>stabilită</a:t>
            </a:r>
            <a:r>
              <a:rPr lang="en-US" sz="1650" b="1" dirty="0">
                <a:solidFill>
                  <a:srgbClr val="7030A0"/>
                </a:solidFill>
              </a:rPr>
              <a:t> </a:t>
            </a:r>
            <a:r>
              <a:rPr lang="en-US" sz="1650" b="1" dirty="0" err="1">
                <a:solidFill>
                  <a:srgbClr val="7030A0"/>
                </a:solidFill>
              </a:rPr>
              <a:t>în</a:t>
            </a:r>
            <a:r>
              <a:rPr lang="en-US" sz="1650" b="1" dirty="0">
                <a:solidFill>
                  <a:srgbClr val="7030A0"/>
                </a:solidFill>
              </a:rPr>
              <a:t> </a:t>
            </a:r>
            <a:r>
              <a:rPr lang="en-US" sz="1650" b="1" dirty="0" err="1">
                <a:solidFill>
                  <a:srgbClr val="7030A0"/>
                </a:solidFill>
              </a:rPr>
              <a:t>funcție</a:t>
            </a:r>
            <a:r>
              <a:rPr lang="en-US" sz="1650" b="1" dirty="0">
                <a:solidFill>
                  <a:srgbClr val="7030A0"/>
                </a:solidFill>
              </a:rPr>
              <a:t> de </a:t>
            </a:r>
            <a:r>
              <a:rPr lang="en-US" sz="1650" b="1" dirty="0" err="1">
                <a:solidFill>
                  <a:srgbClr val="7030A0"/>
                </a:solidFill>
              </a:rPr>
              <a:t>încadrarea</a:t>
            </a:r>
            <a:r>
              <a:rPr lang="en-US" sz="1650" b="1" dirty="0">
                <a:solidFill>
                  <a:srgbClr val="7030A0"/>
                </a:solidFill>
              </a:rPr>
              <a:t> </a:t>
            </a:r>
            <a:r>
              <a:rPr lang="en-US" sz="1650" b="1" dirty="0" err="1">
                <a:solidFill>
                  <a:srgbClr val="7030A0"/>
                </a:solidFill>
              </a:rPr>
              <a:t>în</a:t>
            </a:r>
            <a:r>
              <a:rPr lang="en-US" sz="1650" b="1" dirty="0">
                <a:solidFill>
                  <a:srgbClr val="7030A0"/>
                </a:solidFill>
              </a:rPr>
              <a:t> </a:t>
            </a:r>
            <a:r>
              <a:rPr lang="en-US" sz="1650" b="1" dirty="0" err="1">
                <a:solidFill>
                  <a:srgbClr val="7030A0"/>
                </a:solidFill>
              </a:rPr>
              <a:t>zonă</a:t>
            </a:r>
            <a:r>
              <a:rPr lang="en-US" sz="1650" b="1" dirty="0">
                <a:solidFill>
                  <a:srgbClr val="7030A0"/>
                </a:solidFill>
              </a:rPr>
              <a:t> cu </a:t>
            </a:r>
            <a:r>
              <a:rPr lang="en-US" sz="1650" b="1" dirty="0" err="1">
                <a:solidFill>
                  <a:srgbClr val="7030A0"/>
                </a:solidFill>
              </a:rPr>
              <a:t>marginalizare</a:t>
            </a:r>
            <a:r>
              <a:rPr lang="en-US" sz="1650" b="1" dirty="0">
                <a:solidFill>
                  <a:srgbClr val="7030A0"/>
                </a:solidFill>
              </a:rPr>
              <a:t> </a:t>
            </a:r>
            <a:r>
              <a:rPr lang="en-US" sz="1650" b="1" dirty="0" err="1">
                <a:solidFill>
                  <a:srgbClr val="7030A0"/>
                </a:solidFill>
              </a:rPr>
              <a:t>medie</a:t>
            </a:r>
            <a:r>
              <a:rPr lang="en-US" sz="1650" b="1" dirty="0">
                <a:solidFill>
                  <a:srgbClr val="7030A0"/>
                </a:solidFill>
              </a:rPr>
              <a:t> (rural), </a:t>
            </a:r>
            <a:r>
              <a:rPr lang="en-US" sz="1650" b="1" dirty="0" err="1">
                <a:solidFill>
                  <a:srgbClr val="7030A0"/>
                </a:solidFill>
              </a:rPr>
              <a:t>zonă</a:t>
            </a:r>
            <a:r>
              <a:rPr lang="en-US" sz="1650" b="1" dirty="0">
                <a:solidFill>
                  <a:srgbClr val="7030A0"/>
                </a:solidFill>
              </a:rPr>
              <a:t> </a:t>
            </a:r>
            <a:r>
              <a:rPr lang="en-US" sz="1650" b="1" dirty="0" err="1">
                <a:solidFill>
                  <a:srgbClr val="7030A0"/>
                </a:solidFill>
              </a:rPr>
              <a:t>dezavantajată</a:t>
            </a:r>
            <a:r>
              <a:rPr lang="en-US" sz="1650" b="1" dirty="0">
                <a:solidFill>
                  <a:srgbClr val="7030A0"/>
                </a:solidFill>
              </a:rPr>
              <a:t> (urban), </a:t>
            </a:r>
            <a:r>
              <a:rPr lang="en-US" sz="1650" b="1" dirty="0" err="1">
                <a:solidFill>
                  <a:srgbClr val="7030A0"/>
                </a:solidFill>
              </a:rPr>
              <a:t>zonă</a:t>
            </a:r>
            <a:r>
              <a:rPr lang="en-US" sz="1650" b="1" dirty="0">
                <a:solidFill>
                  <a:srgbClr val="7030A0"/>
                </a:solidFill>
              </a:rPr>
              <a:t> cu </a:t>
            </a:r>
            <a:r>
              <a:rPr lang="en-US" sz="1650" b="1" dirty="0" err="1">
                <a:solidFill>
                  <a:srgbClr val="7030A0"/>
                </a:solidFill>
              </a:rPr>
              <a:t>marginalizare</a:t>
            </a:r>
            <a:r>
              <a:rPr lang="en-US" sz="1650" b="1" dirty="0">
                <a:solidFill>
                  <a:srgbClr val="7030A0"/>
                </a:solidFill>
              </a:rPr>
              <a:t> </a:t>
            </a:r>
            <a:r>
              <a:rPr lang="en-US" sz="1650" b="1" dirty="0" err="1">
                <a:solidFill>
                  <a:srgbClr val="7030A0"/>
                </a:solidFill>
              </a:rPr>
              <a:t>severă</a:t>
            </a:r>
            <a:r>
              <a:rPr lang="en-US" sz="1650" b="1" dirty="0">
                <a:solidFill>
                  <a:srgbClr val="7030A0"/>
                </a:solidFill>
              </a:rPr>
              <a:t> </a:t>
            </a:r>
            <a:r>
              <a:rPr lang="en-US" sz="1650" b="1" dirty="0" err="1">
                <a:solidFill>
                  <a:srgbClr val="7030A0"/>
                </a:solidFill>
              </a:rPr>
              <a:t>și</a:t>
            </a:r>
            <a:r>
              <a:rPr lang="en-US" sz="1650" b="1" dirty="0">
                <a:solidFill>
                  <a:srgbClr val="7030A0"/>
                </a:solidFill>
              </a:rPr>
              <a:t> </a:t>
            </a:r>
            <a:r>
              <a:rPr lang="en-US" sz="1650" b="1" dirty="0" err="1">
                <a:solidFill>
                  <a:srgbClr val="7030A0"/>
                </a:solidFill>
              </a:rPr>
              <a:t>peste</a:t>
            </a:r>
            <a:r>
              <a:rPr lang="en-US" sz="1650" b="1" dirty="0">
                <a:solidFill>
                  <a:srgbClr val="7030A0"/>
                </a:solidFill>
              </a:rPr>
              <a:t> </a:t>
            </a:r>
            <a:r>
              <a:rPr lang="en-US" sz="1650" b="1" dirty="0" err="1">
                <a:solidFill>
                  <a:srgbClr val="7030A0"/>
                </a:solidFill>
              </a:rPr>
              <a:t>medie</a:t>
            </a:r>
            <a:r>
              <a:rPr lang="en-US" sz="1650" b="1" dirty="0">
                <a:solidFill>
                  <a:srgbClr val="7030A0"/>
                </a:solidFill>
              </a:rPr>
              <a:t> (rural) </a:t>
            </a:r>
            <a:r>
              <a:rPr lang="en-US" sz="1650" b="1" dirty="0" err="1">
                <a:solidFill>
                  <a:srgbClr val="7030A0"/>
                </a:solidFill>
              </a:rPr>
              <a:t>sau</a:t>
            </a:r>
            <a:r>
              <a:rPr lang="en-US" sz="1650" b="1" dirty="0">
                <a:solidFill>
                  <a:srgbClr val="7030A0"/>
                </a:solidFill>
              </a:rPr>
              <a:t> </a:t>
            </a:r>
            <a:r>
              <a:rPr lang="en-US" sz="1650" b="1" dirty="0" err="1">
                <a:solidFill>
                  <a:srgbClr val="7030A0"/>
                </a:solidFill>
              </a:rPr>
              <a:t>zonă</a:t>
            </a:r>
            <a:r>
              <a:rPr lang="en-US" sz="1650" b="1" dirty="0">
                <a:solidFill>
                  <a:srgbClr val="7030A0"/>
                </a:solidFill>
              </a:rPr>
              <a:t> </a:t>
            </a:r>
            <a:r>
              <a:rPr lang="en-US" sz="1650" b="1" dirty="0" err="1">
                <a:solidFill>
                  <a:srgbClr val="7030A0"/>
                </a:solidFill>
              </a:rPr>
              <a:t>marginalizată</a:t>
            </a:r>
            <a:r>
              <a:rPr lang="en-US" sz="1650" b="1" dirty="0">
                <a:solidFill>
                  <a:srgbClr val="7030A0"/>
                </a:solidFill>
              </a:rPr>
              <a:t> (urban) </a:t>
            </a:r>
            <a:r>
              <a:rPr lang="en-US" sz="1650" b="1" dirty="0" err="1">
                <a:solidFill>
                  <a:srgbClr val="7030A0"/>
                </a:solidFill>
              </a:rPr>
              <a:t>și</a:t>
            </a:r>
            <a:r>
              <a:rPr lang="en-US" sz="1650" b="1" dirty="0">
                <a:solidFill>
                  <a:srgbClr val="7030A0"/>
                </a:solidFill>
              </a:rPr>
              <a:t> de </a:t>
            </a:r>
            <a:r>
              <a:rPr lang="en-US" sz="1650" b="1" dirty="0" err="1">
                <a:solidFill>
                  <a:srgbClr val="7030A0"/>
                </a:solidFill>
              </a:rPr>
              <a:t>numărul</a:t>
            </a:r>
            <a:r>
              <a:rPr lang="en-US" sz="1650" b="1" dirty="0">
                <a:solidFill>
                  <a:srgbClr val="7030A0"/>
                </a:solidFill>
              </a:rPr>
              <a:t> minim de </a:t>
            </a:r>
            <a:r>
              <a:rPr lang="en-US" sz="1650" b="1" dirty="0" err="1">
                <a:solidFill>
                  <a:srgbClr val="7030A0"/>
                </a:solidFill>
              </a:rPr>
              <a:t>elevi</a:t>
            </a:r>
            <a:r>
              <a:rPr lang="en-US" sz="1650" b="1" dirty="0">
                <a:solidFill>
                  <a:srgbClr val="7030A0"/>
                </a:solidFill>
              </a:rPr>
              <a:t> </a:t>
            </a:r>
            <a:r>
              <a:rPr lang="en-US" sz="1650" b="1" dirty="0" err="1">
                <a:solidFill>
                  <a:srgbClr val="7030A0"/>
                </a:solidFill>
              </a:rPr>
              <a:t>înmatriculați</a:t>
            </a:r>
            <a:r>
              <a:rPr lang="en-US" sz="1650" b="1" dirty="0">
                <a:solidFill>
                  <a:srgbClr val="7030A0"/>
                </a:solidFill>
              </a:rPr>
              <a:t> </a:t>
            </a:r>
            <a:r>
              <a:rPr lang="en-US" sz="1650" b="1" dirty="0" err="1">
                <a:solidFill>
                  <a:srgbClr val="7030A0"/>
                </a:solidFill>
              </a:rPr>
              <a:t>în</a:t>
            </a:r>
            <a:r>
              <a:rPr lang="en-US" sz="1650" b="1" dirty="0">
                <a:solidFill>
                  <a:srgbClr val="7030A0"/>
                </a:solidFill>
              </a:rPr>
              <a:t> </a:t>
            </a:r>
            <a:r>
              <a:rPr lang="en-US" sz="1650" b="1" dirty="0" err="1">
                <a:solidFill>
                  <a:srgbClr val="7030A0"/>
                </a:solidFill>
              </a:rPr>
              <a:t>unitatea</a:t>
            </a:r>
            <a:r>
              <a:rPr lang="en-US" sz="1650" b="1" dirty="0">
                <a:solidFill>
                  <a:srgbClr val="7030A0"/>
                </a:solidFill>
              </a:rPr>
              <a:t> de </a:t>
            </a:r>
            <a:r>
              <a:rPr lang="en-US" sz="1650" b="1" dirty="0" err="1">
                <a:solidFill>
                  <a:srgbClr val="7030A0"/>
                </a:solidFill>
              </a:rPr>
              <a:t>învățământ</a:t>
            </a:r>
            <a:r>
              <a:rPr lang="en-US" sz="1650" b="1" dirty="0">
                <a:solidFill>
                  <a:srgbClr val="7030A0"/>
                </a:solidFill>
              </a:rPr>
              <a:t>, cu </a:t>
            </a:r>
            <a:r>
              <a:rPr lang="en-US" sz="1650" b="1" dirty="0" err="1">
                <a:solidFill>
                  <a:srgbClr val="7030A0"/>
                </a:solidFill>
              </a:rPr>
              <a:t>mențiunea</a:t>
            </a:r>
            <a:r>
              <a:rPr lang="en-US" sz="1650" b="1" dirty="0">
                <a:solidFill>
                  <a:srgbClr val="7030A0"/>
                </a:solidFill>
              </a:rPr>
              <a:t> </a:t>
            </a:r>
            <a:r>
              <a:rPr lang="en-US" sz="1650" b="1" dirty="0" err="1">
                <a:solidFill>
                  <a:srgbClr val="7030A0"/>
                </a:solidFill>
              </a:rPr>
              <a:t>că</a:t>
            </a:r>
            <a:r>
              <a:rPr lang="en-US" sz="1650" b="1" dirty="0">
                <a:solidFill>
                  <a:srgbClr val="7030A0"/>
                </a:solidFill>
              </a:rPr>
              <a:t> </a:t>
            </a:r>
            <a:r>
              <a:rPr lang="en-US" sz="1650" b="1" dirty="0" err="1">
                <a:solidFill>
                  <a:srgbClr val="7030A0"/>
                </a:solidFill>
              </a:rPr>
              <a:t>în</a:t>
            </a:r>
            <a:r>
              <a:rPr lang="en-US" sz="1650" b="1" dirty="0">
                <a:solidFill>
                  <a:srgbClr val="7030A0"/>
                </a:solidFill>
              </a:rPr>
              <a:t> </a:t>
            </a:r>
            <a:r>
              <a:rPr lang="en-US" sz="1650" b="1" dirty="0" err="1">
                <a:solidFill>
                  <a:srgbClr val="7030A0"/>
                </a:solidFill>
              </a:rPr>
              <a:t>cadrul</a:t>
            </a:r>
            <a:r>
              <a:rPr lang="en-US" sz="1650" b="1" dirty="0">
                <a:solidFill>
                  <a:srgbClr val="7030A0"/>
                </a:solidFill>
              </a:rPr>
              <a:t> </a:t>
            </a:r>
            <a:r>
              <a:rPr lang="en-US" sz="1650" b="1" dirty="0" err="1">
                <a:solidFill>
                  <a:srgbClr val="7030A0"/>
                </a:solidFill>
              </a:rPr>
              <a:t>prezentului</a:t>
            </a:r>
            <a:r>
              <a:rPr lang="en-US" sz="1650" b="1" dirty="0">
                <a:solidFill>
                  <a:srgbClr val="7030A0"/>
                </a:solidFill>
              </a:rPr>
              <a:t> </a:t>
            </a:r>
            <a:r>
              <a:rPr lang="en-US" sz="1650" b="1" dirty="0" err="1">
                <a:solidFill>
                  <a:srgbClr val="7030A0"/>
                </a:solidFill>
              </a:rPr>
              <a:t>apel</a:t>
            </a:r>
            <a:r>
              <a:rPr lang="en-US" sz="1650" b="1" dirty="0">
                <a:solidFill>
                  <a:srgbClr val="7030A0"/>
                </a:solidFill>
              </a:rPr>
              <a:t> de </a:t>
            </a:r>
            <a:r>
              <a:rPr lang="en-US" sz="1650" b="1" dirty="0" err="1">
                <a:solidFill>
                  <a:srgbClr val="7030A0"/>
                </a:solidFill>
              </a:rPr>
              <a:t>proiecte</a:t>
            </a:r>
            <a:r>
              <a:rPr lang="en-US" sz="1650" b="1" dirty="0">
                <a:solidFill>
                  <a:srgbClr val="7030A0"/>
                </a:solidFill>
              </a:rPr>
              <a:t>, </a:t>
            </a:r>
            <a:r>
              <a:rPr lang="en-US" sz="1650" b="1" dirty="0" err="1">
                <a:solidFill>
                  <a:srgbClr val="7030A0"/>
                </a:solidFill>
              </a:rPr>
              <a:t>sunt</a:t>
            </a:r>
            <a:r>
              <a:rPr lang="en-US" sz="1650" b="1" dirty="0">
                <a:solidFill>
                  <a:srgbClr val="7030A0"/>
                </a:solidFill>
              </a:rPr>
              <a:t> </a:t>
            </a:r>
            <a:r>
              <a:rPr lang="en-US" sz="1650" b="1" dirty="0" err="1">
                <a:solidFill>
                  <a:srgbClr val="7030A0"/>
                </a:solidFill>
              </a:rPr>
              <a:t>eligibile</a:t>
            </a:r>
            <a:r>
              <a:rPr lang="en-US" sz="1650" b="1" dirty="0">
                <a:solidFill>
                  <a:srgbClr val="7030A0"/>
                </a:solidFill>
              </a:rPr>
              <a:t> </a:t>
            </a:r>
            <a:r>
              <a:rPr lang="en-US" sz="1650" b="1" dirty="0" err="1">
                <a:solidFill>
                  <a:srgbClr val="7030A0"/>
                </a:solidFill>
              </a:rPr>
              <a:t>unități</a:t>
            </a:r>
            <a:r>
              <a:rPr lang="en-US" sz="1650" b="1" dirty="0">
                <a:solidFill>
                  <a:srgbClr val="7030A0"/>
                </a:solidFill>
              </a:rPr>
              <a:t> de </a:t>
            </a:r>
            <a:r>
              <a:rPr lang="en-US" sz="1650" b="1" dirty="0" err="1">
                <a:solidFill>
                  <a:srgbClr val="7030A0"/>
                </a:solidFill>
              </a:rPr>
              <a:t>învățământ</a:t>
            </a:r>
            <a:r>
              <a:rPr lang="en-US" sz="1650" b="1" dirty="0">
                <a:solidFill>
                  <a:srgbClr val="7030A0"/>
                </a:solidFill>
              </a:rPr>
              <a:t> </a:t>
            </a:r>
            <a:r>
              <a:rPr lang="en-US" sz="1650" b="1" dirty="0" err="1">
                <a:solidFill>
                  <a:srgbClr val="7030A0"/>
                </a:solidFill>
              </a:rPr>
              <a:t>preuniversitar</a:t>
            </a:r>
            <a:r>
              <a:rPr lang="en-US" sz="1650" b="1" dirty="0">
                <a:solidFill>
                  <a:srgbClr val="7030A0"/>
                </a:solidFill>
              </a:rPr>
              <a:t> cu </a:t>
            </a:r>
            <a:r>
              <a:rPr lang="en-US" sz="1650" b="1" dirty="0" err="1">
                <a:solidFill>
                  <a:srgbClr val="7030A0"/>
                </a:solidFill>
              </a:rPr>
              <a:t>peste</a:t>
            </a:r>
            <a:r>
              <a:rPr lang="en-US" sz="1650" b="1" dirty="0">
                <a:solidFill>
                  <a:srgbClr val="7030A0"/>
                </a:solidFill>
              </a:rPr>
              <a:t> 50 de </a:t>
            </a:r>
            <a:r>
              <a:rPr lang="en-US" sz="1650" b="1" dirty="0" err="1">
                <a:solidFill>
                  <a:srgbClr val="7030A0"/>
                </a:solidFill>
              </a:rPr>
              <a:t>elevi</a:t>
            </a:r>
            <a:r>
              <a:rPr lang="en-US" sz="1650" b="1" dirty="0">
                <a:solidFill>
                  <a:srgbClr val="7030A0"/>
                </a:solidFill>
              </a:rPr>
              <a:t>. Cost </a:t>
            </a:r>
            <a:r>
              <a:rPr lang="en-US" sz="1650" b="1" dirty="0" err="1">
                <a:solidFill>
                  <a:srgbClr val="7030A0"/>
                </a:solidFill>
              </a:rPr>
              <a:t>disponibil</a:t>
            </a:r>
            <a:r>
              <a:rPr lang="en-US" sz="1650" b="1" dirty="0">
                <a:solidFill>
                  <a:srgbClr val="7030A0"/>
                </a:solidFill>
              </a:rPr>
              <a:t>/</a:t>
            </a:r>
            <a:r>
              <a:rPr lang="en-US" sz="1650" b="1" dirty="0" err="1">
                <a:solidFill>
                  <a:srgbClr val="7030A0"/>
                </a:solidFill>
              </a:rPr>
              <a:t>elev</a:t>
            </a:r>
            <a:r>
              <a:rPr lang="en-US" sz="1650" b="1" dirty="0">
                <a:solidFill>
                  <a:srgbClr val="7030A0"/>
                </a:solidFill>
              </a:rPr>
              <a:t> </a:t>
            </a:r>
            <a:r>
              <a:rPr lang="en-US" sz="1650" b="1" dirty="0" err="1">
                <a:solidFill>
                  <a:srgbClr val="7030A0"/>
                </a:solidFill>
              </a:rPr>
              <a:t>este</a:t>
            </a:r>
            <a:r>
              <a:rPr lang="en-US" sz="1650" b="1" dirty="0">
                <a:solidFill>
                  <a:srgbClr val="7030A0"/>
                </a:solidFill>
              </a:rPr>
              <a:t> </a:t>
            </a:r>
            <a:r>
              <a:rPr lang="en-US" sz="1650" b="1" dirty="0" err="1">
                <a:solidFill>
                  <a:srgbClr val="7030A0"/>
                </a:solidFill>
              </a:rPr>
              <a:t>prezentat</a:t>
            </a:r>
            <a:r>
              <a:rPr lang="en-US" sz="1650" b="1" dirty="0">
                <a:solidFill>
                  <a:srgbClr val="7030A0"/>
                </a:solidFill>
              </a:rPr>
              <a:t> </a:t>
            </a:r>
            <a:r>
              <a:rPr lang="en-US" sz="1650" b="1" dirty="0" err="1">
                <a:solidFill>
                  <a:srgbClr val="7030A0"/>
                </a:solidFill>
              </a:rPr>
              <a:t>în</a:t>
            </a:r>
            <a:r>
              <a:rPr lang="en-US" sz="1650" b="1" dirty="0">
                <a:solidFill>
                  <a:srgbClr val="7030A0"/>
                </a:solidFill>
              </a:rPr>
              <a:t> </a:t>
            </a:r>
            <a:r>
              <a:rPr lang="ro-RO" sz="1650" b="1" dirty="0" smtClean="0">
                <a:solidFill>
                  <a:srgbClr val="7030A0"/>
                </a:solidFill>
              </a:rPr>
              <a:t>Ghidul solicitantului </a:t>
            </a:r>
            <a:r>
              <a:rPr lang="en-US" sz="1650" b="1" dirty="0" err="1" smtClean="0">
                <a:solidFill>
                  <a:srgbClr val="7030A0"/>
                </a:solidFill>
              </a:rPr>
              <a:t>Tabelul</a:t>
            </a:r>
            <a:r>
              <a:rPr lang="en-US" sz="1650" b="1" dirty="0" smtClean="0">
                <a:solidFill>
                  <a:srgbClr val="7030A0"/>
                </a:solidFill>
              </a:rPr>
              <a:t> </a:t>
            </a:r>
            <a:r>
              <a:rPr lang="en-US" sz="1650" b="1" dirty="0">
                <a:solidFill>
                  <a:srgbClr val="7030A0"/>
                </a:solidFill>
              </a:rPr>
              <a:t>1 </a:t>
            </a:r>
            <a:r>
              <a:rPr lang="en-US" sz="1650" b="1" dirty="0" err="1">
                <a:solidFill>
                  <a:srgbClr val="7030A0"/>
                </a:solidFill>
              </a:rPr>
              <a:t>Capitolul</a:t>
            </a:r>
            <a:r>
              <a:rPr lang="en-US" sz="1650" b="1" dirty="0">
                <a:solidFill>
                  <a:srgbClr val="7030A0"/>
                </a:solidFill>
              </a:rPr>
              <a:t> 1.7 </a:t>
            </a:r>
            <a:r>
              <a:rPr lang="en-US" sz="1650" b="1" dirty="0" err="1">
                <a:solidFill>
                  <a:srgbClr val="7030A0"/>
                </a:solidFill>
              </a:rPr>
              <a:t>pe</a:t>
            </a:r>
            <a:r>
              <a:rPr lang="en-US" sz="1650" b="1" dirty="0">
                <a:solidFill>
                  <a:srgbClr val="7030A0"/>
                </a:solidFill>
              </a:rPr>
              <a:t> </a:t>
            </a:r>
            <a:r>
              <a:rPr lang="en-US" sz="1650" b="1" dirty="0" err="1">
                <a:solidFill>
                  <a:srgbClr val="7030A0"/>
                </a:solidFill>
              </a:rPr>
              <a:t>baza</a:t>
            </a:r>
            <a:r>
              <a:rPr lang="en-US" sz="1650" b="1" dirty="0">
                <a:solidFill>
                  <a:srgbClr val="7030A0"/>
                </a:solidFill>
              </a:rPr>
              <a:t> </a:t>
            </a:r>
            <a:r>
              <a:rPr lang="en-US" sz="1650" b="1" dirty="0" err="1">
                <a:solidFill>
                  <a:srgbClr val="7030A0"/>
                </a:solidFill>
              </a:rPr>
              <a:t>căruia</a:t>
            </a:r>
            <a:r>
              <a:rPr lang="en-US" sz="1650" b="1" dirty="0">
                <a:solidFill>
                  <a:srgbClr val="7030A0"/>
                </a:solidFill>
              </a:rPr>
              <a:t> se </a:t>
            </a:r>
            <a:r>
              <a:rPr lang="en-US" sz="1650" b="1" dirty="0" err="1">
                <a:solidFill>
                  <a:srgbClr val="7030A0"/>
                </a:solidFill>
              </a:rPr>
              <a:t>va</a:t>
            </a:r>
            <a:r>
              <a:rPr lang="en-US" sz="1650" b="1" dirty="0">
                <a:solidFill>
                  <a:srgbClr val="7030A0"/>
                </a:solidFill>
              </a:rPr>
              <a:t> </a:t>
            </a:r>
            <a:r>
              <a:rPr lang="en-US" sz="1650" b="1" dirty="0" err="1">
                <a:solidFill>
                  <a:srgbClr val="7030A0"/>
                </a:solidFill>
              </a:rPr>
              <a:t>calcula</a:t>
            </a:r>
            <a:r>
              <a:rPr lang="en-US" sz="1650" b="1" dirty="0">
                <a:solidFill>
                  <a:srgbClr val="7030A0"/>
                </a:solidFill>
              </a:rPr>
              <a:t> </a:t>
            </a:r>
            <a:r>
              <a:rPr lang="en-US" sz="1650" b="1" dirty="0" err="1">
                <a:solidFill>
                  <a:srgbClr val="7030A0"/>
                </a:solidFill>
              </a:rPr>
              <a:t>valoarea</a:t>
            </a:r>
            <a:r>
              <a:rPr lang="en-US" sz="1650" b="1" dirty="0">
                <a:solidFill>
                  <a:srgbClr val="7030A0"/>
                </a:solidFill>
              </a:rPr>
              <a:t> </a:t>
            </a:r>
            <a:r>
              <a:rPr lang="en-US" sz="1650" b="1" dirty="0" err="1">
                <a:solidFill>
                  <a:srgbClr val="7030A0"/>
                </a:solidFill>
              </a:rPr>
              <a:t>minimă</a:t>
            </a:r>
            <a:r>
              <a:rPr lang="en-US" sz="1650" b="1" dirty="0">
                <a:solidFill>
                  <a:srgbClr val="7030A0"/>
                </a:solidFill>
              </a:rPr>
              <a:t> a </a:t>
            </a:r>
            <a:r>
              <a:rPr lang="en-US" sz="1650" b="1" dirty="0" err="1">
                <a:solidFill>
                  <a:srgbClr val="7030A0"/>
                </a:solidFill>
              </a:rPr>
              <a:t>grantului</a:t>
            </a:r>
            <a:r>
              <a:rPr lang="en-US" sz="1650" b="1" dirty="0">
                <a:solidFill>
                  <a:srgbClr val="7030A0"/>
                </a:solidFill>
              </a:rPr>
              <a:t>. </a:t>
            </a:r>
            <a:endParaRPr lang="ro-RO" sz="1650" b="1" dirty="0" smtClean="0">
              <a:solidFill>
                <a:srgbClr val="7030A0"/>
              </a:solidFill>
            </a:endParaRPr>
          </a:p>
          <a:p>
            <a:r>
              <a:rPr lang="en-US" sz="1650" b="1" dirty="0" smtClean="0">
                <a:solidFill>
                  <a:srgbClr val="7030A0"/>
                </a:solidFill>
              </a:rPr>
              <a:t>● </a:t>
            </a:r>
            <a:r>
              <a:rPr lang="en-US" sz="1650" b="1" dirty="0" err="1">
                <a:solidFill>
                  <a:srgbClr val="7030A0"/>
                </a:solidFill>
              </a:rPr>
              <a:t>să</a:t>
            </a:r>
            <a:r>
              <a:rPr lang="en-US" sz="1650" b="1" dirty="0">
                <a:solidFill>
                  <a:srgbClr val="7030A0"/>
                </a:solidFill>
              </a:rPr>
              <a:t> nu </a:t>
            </a:r>
            <a:r>
              <a:rPr lang="en-US" sz="1650" b="1" dirty="0" err="1">
                <a:solidFill>
                  <a:srgbClr val="7030A0"/>
                </a:solidFill>
              </a:rPr>
              <a:t>depășească</a:t>
            </a:r>
            <a:r>
              <a:rPr lang="en-US" sz="1650" b="1" dirty="0">
                <a:solidFill>
                  <a:srgbClr val="7030A0"/>
                </a:solidFill>
              </a:rPr>
              <a:t> </a:t>
            </a:r>
            <a:r>
              <a:rPr lang="en-US" sz="1650" b="1" dirty="0" err="1">
                <a:solidFill>
                  <a:srgbClr val="7030A0"/>
                </a:solidFill>
              </a:rPr>
              <a:t>valoarea</a:t>
            </a:r>
            <a:r>
              <a:rPr lang="en-US" sz="1650" b="1" dirty="0">
                <a:solidFill>
                  <a:srgbClr val="7030A0"/>
                </a:solidFill>
              </a:rPr>
              <a:t> </a:t>
            </a:r>
            <a:r>
              <a:rPr lang="en-US" sz="1650" b="1" dirty="0" err="1">
                <a:solidFill>
                  <a:srgbClr val="7030A0"/>
                </a:solidFill>
              </a:rPr>
              <a:t>maximă</a:t>
            </a:r>
            <a:r>
              <a:rPr lang="en-US" sz="1650" b="1" dirty="0">
                <a:solidFill>
                  <a:srgbClr val="7030A0"/>
                </a:solidFill>
              </a:rPr>
              <a:t> de 300.000 de euro </a:t>
            </a:r>
            <a:r>
              <a:rPr lang="en-US" sz="1650" b="1" dirty="0" err="1">
                <a:solidFill>
                  <a:srgbClr val="7030A0"/>
                </a:solidFill>
              </a:rPr>
              <a:t>pentru</a:t>
            </a:r>
            <a:r>
              <a:rPr lang="en-US" sz="1650" b="1" dirty="0">
                <a:solidFill>
                  <a:srgbClr val="7030A0"/>
                </a:solidFill>
              </a:rPr>
              <a:t> un </a:t>
            </a:r>
            <a:r>
              <a:rPr lang="en-US" sz="1650" b="1" dirty="0" err="1">
                <a:solidFill>
                  <a:srgbClr val="7030A0"/>
                </a:solidFill>
              </a:rPr>
              <a:t>proiect</a:t>
            </a:r>
            <a:r>
              <a:rPr lang="en-US" sz="1650" b="1" dirty="0">
                <a:solidFill>
                  <a:srgbClr val="7030A0"/>
                </a:solidFill>
              </a:rPr>
              <a:t>, </a:t>
            </a:r>
            <a:r>
              <a:rPr lang="en-US" sz="1650" b="1" dirty="0" err="1">
                <a:solidFill>
                  <a:srgbClr val="7030A0"/>
                </a:solidFill>
              </a:rPr>
              <a:t>indiferent</a:t>
            </a:r>
            <a:r>
              <a:rPr lang="en-US" sz="1650" b="1" dirty="0">
                <a:solidFill>
                  <a:srgbClr val="7030A0"/>
                </a:solidFill>
              </a:rPr>
              <a:t> de </a:t>
            </a:r>
            <a:r>
              <a:rPr lang="en-US" sz="1650" b="1" dirty="0" err="1">
                <a:solidFill>
                  <a:srgbClr val="7030A0"/>
                </a:solidFill>
              </a:rPr>
              <a:t>numărul</a:t>
            </a:r>
            <a:r>
              <a:rPr lang="en-US" sz="1650" b="1" dirty="0">
                <a:solidFill>
                  <a:srgbClr val="7030A0"/>
                </a:solidFill>
              </a:rPr>
              <a:t> de </a:t>
            </a:r>
            <a:r>
              <a:rPr lang="en-US" sz="1650" b="1" dirty="0" err="1">
                <a:solidFill>
                  <a:srgbClr val="7030A0"/>
                </a:solidFill>
              </a:rPr>
              <a:t>elevi</a:t>
            </a:r>
            <a:r>
              <a:rPr lang="en-US" sz="1650" b="1" dirty="0">
                <a:solidFill>
                  <a:srgbClr val="7030A0"/>
                </a:solidFill>
              </a:rPr>
              <a:t>. </a:t>
            </a:r>
            <a:endParaRPr lang="ro-RO" sz="1650" b="1" dirty="0" smtClean="0">
              <a:solidFill>
                <a:srgbClr val="7030A0"/>
              </a:solidFill>
            </a:endParaRPr>
          </a:p>
          <a:p>
            <a:r>
              <a:rPr lang="en-US" sz="1650" b="1" dirty="0" smtClean="0">
                <a:solidFill>
                  <a:srgbClr val="7030A0"/>
                </a:solidFill>
              </a:rPr>
              <a:t>● </a:t>
            </a:r>
            <a:r>
              <a:rPr lang="en-US" sz="1650" b="1" dirty="0" err="1">
                <a:solidFill>
                  <a:srgbClr val="7030A0"/>
                </a:solidFill>
              </a:rPr>
              <a:t>valoarea</a:t>
            </a:r>
            <a:r>
              <a:rPr lang="en-US" sz="1650" b="1" dirty="0">
                <a:solidFill>
                  <a:srgbClr val="7030A0"/>
                </a:solidFill>
              </a:rPr>
              <a:t> </a:t>
            </a:r>
            <a:r>
              <a:rPr lang="en-US" sz="1650" b="1" dirty="0" err="1">
                <a:solidFill>
                  <a:srgbClr val="7030A0"/>
                </a:solidFill>
              </a:rPr>
              <a:t>maximă</a:t>
            </a:r>
            <a:r>
              <a:rPr lang="en-US" sz="1650" b="1" dirty="0">
                <a:solidFill>
                  <a:srgbClr val="7030A0"/>
                </a:solidFill>
              </a:rPr>
              <a:t> a </a:t>
            </a:r>
            <a:r>
              <a:rPr lang="en-US" sz="1650" b="1" dirty="0" err="1">
                <a:solidFill>
                  <a:srgbClr val="7030A0"/>
                </a:solidFill>
              </a:rPr>
              <a:t>cheltuielilor</a:t>
            </a:r>
            <a:r>
              <a:rPr lang="en-US" sz="1650" b="1" dirty="0">
                <a:solidFill>
                  <a:srgbClr val="7030A0"/>
                </a:solidFill>
              </a:rPr>
              <a:t> cu </a:t>
            </a:r>
            <a:r>
              <a:rPr lang="en-US" sz="1650" b="1" dirty="0" err="1">
                <a:solidFill>
                  <a:srgbClr val="7030A0"/>
                </a:solidFill>
              </a:rPr>
              <a:t>bunuri</a:t>
            </a:r>
            <a:r>
              <a:rPr lang="en-US" sz="1650" b="1" dirty="0">
                <a:solidFill>
                  <a:srgbClr val="7030A0"/>
                </a:solidFill>
              </a:rPr>
              <a:t> </a:t>
            </a:r>
            <a:r>
              <a:rPr lang="en-US" sz="1650" b="1" dirty="0" err="1">
                <a:solidFill>
                  <a:srgbClr val="7030A0"/>
                </a:solidFill>
              </a:rPr>
              <a:t>și</a:t>
            </a:r>
            <a:r>
              <a:rPr lang="en-US" sz="1650" b="1" dirty="0">
                <a:solidFill>
                  <a:srgbClr val="7030A0"/>
                </a:solidFill>
              </a:rPr>
              <a:t> </a:t>
            </a:r>
            <a:r>
              <a:rPr lang="en-US" sz="1650" b="1" dirty="0" err="1">
                <a:solidFill>
                  <a:srgbClr val="7030A0"/>
                </a:solidFill>
              </a:rPr>
              <a:t>servicii</a:t>
            </a:r>
            <a:r>
              <a:rPr lang="en-US" sz="1650" b="1" dirty="0">
                <a:solidFill>
                  <a:srgbClr val="7030A0"/>
                </a:solidFill>
              </a:rPr>
              <a:t> </a:t>
            </a:r>
            <a:r>
              <a:rPr lang="en-US" sz="1650" b="1" dirty="0" err="1">
                <a:solidFill>
                  <a:srgbClr val="7030A0"/>
                </a:solidFill>
              </a:rPr>
              <a:t>să</a:t>
            </a:r>
            <a:r>
              <a:rPr lang="en-US" sz="1650" b="1" dirty="0">
                <a:solidFill>
                  <a:srgbClr val="7030A0"/>
                </a:solidFill>
              </a:rPr>
              <a:t> </a:t>
            </a:r>
            <a:r>
              <a:rPr lang="en-US" sz="1650" b="1" dirty="0" err="1">
                <a:solidFill>
                  <a:srgbClr val="7030A0"/>
                </a:solidFill>
              </a:rPr>
              <a:t>reprezinte</a:t>
            </a:r>
            <a:r>
              <a:rPr lang="en-US" sz="1650" b="1" dirty="0">
                <a:solidFill>
                  <a:srgbClr val="7030A0"/>
                </a:solidFill>
              </a:rPr>
              <a:t> maximum 40% din </a:t>
            </a:r>
            <a:r>
              <a:rPr lang="en-US" sz="1650" b="1" dirty="0" err="1">
                <a:solidFill>
                  <a:srgbClr val="7030A0"/>
                </a:solidFill>
              </a:rPr>
              <a:t>valoarea</a:t>
            </a:r>
            <a:r>
              <a:rPr lang="en-US" sz="1650" b="1" dirty="0">
                <a:solidFill>
                  <a:srgbClr val="7030A0"/>
                </a:solidFill>
              </a:rPr>
              <a:t> </a:t>
            </a:r>
            <a:r>
              <a:rPr lang="en-US" sz="1650" b="1" dirty="0" err="1">
                <a:solidFill>
                  <a:srgbClr val="7030A0"/>
                </a:solidFill>
              </a:rPr>
              <a:t>totală</a:t>
            </a:r>
            <a:r>
              <a:rPr lang="en-US" sz="1650" b="1" dirty="0">
                <a:solidFill>
                  <a:srgbClr val="7030A0"/>
                </a:solidFill>
              </a:rPr>
              <a:t> a </a:t>
            </a:r>
            <a:r>
              <a:rPr lang="en-US" sz="1650" b="1" dirty="0" err="1">
                <a:solidFill>
                  <a:srgbClr val="7030A0"/>
                </a:solidFill>
              </a:rPr>
              <a:t>grantului</a:t>
            </a:r>
            <a:r>
              <a:rPr lang="en-US" sz="1650" b="1" dirty="0">
                <a:solidFill>
                  <a:srgbClr val="7030A0"/>
                </a:solidFill>
              </a:rPr>
              <a:t>; </a:t>
            </a:r>
            <a:endParaRPr lang="ro-RO" sz="1650" b="1" dirty="0" smtClean="0">
              <a:solidFill>
                <a:srgbClr val="7030A0"/>
              </a:solidFill>
            </a:endParaRPr>
          </a:p>
          <a:p>
            <a:r>
              <a:rPr lang="en-US" sz="1650" b="1" dirty="0" smtClean="0">
                <a:solidFill>
                  <a:srgbClr val="7030A0"/>
                </a:solidFill>
              </a:rPr>
              <a:t>● </a:t>
            </a:r>
            <a:r>
              <a:rPr lang="en-US" sz="1650" b="1" dirty="0" err="1">
                <a:solidFill>
                  <a:srgbClr val="7030A0"/>
                </a:solidFill>
              </a:rPr>
              <a:t>valoarea</a:t>
            </a:r>
            <a:r>
              <a:rPr lang="en-US" sz="1650" b="1" dirty="0">
                <a:solidFill>
                  <a:srgbClr val="7030A0"/>
                </a:solidFill>
              </a:rPr>
              <a:t> </a:t>
            </a:r>
            <a:r>
              <a:rPr lang="en-US" sz="1650" b="1" dirty="0" err="1">
                <a:solidFill>
                  <a:srgbClr val="7030A0"/>
                </a:solidFill>
              </a:rPr>
              <a:t>maximă</a:t>
            </a:r>
            <a:r>
              <a:rPr lang="en-US" sz="1650" b="1" dirty="0">
                <a:solidFill>
                  <a:srgbClr val="7030A0"/>
                </a:solidFill>
              </a:rPr>
              <a:t> a </a:t>
            </a:r>
            <a:r>
              <a:rPr lang="en-US" sz="1650" b="1" dirty="0" err="1">
                <a:solidFill>
                  <a:srgbClr val="7030A0"/>
                </a:solidFill>
              </a:rPr>
              <a:t>cheltuielilor</a:t>
            </a:r>
            <a:r>
              <a:rPr lang="en-US" sz="1650" b="1" dirty="0">
                <a:solidFill>
                  <a:srgbClr val="7030A0"/>
                </a:solidFill>
              </a:rPr>
              <a:t> </a:t>
            </a:r>
            <a:r>
              <a:rPr lang="en-US" sz="1650" b="1" dirty="0" err="1">
                <a:solidFill>
                  <a:srgbClr val="7030A0"/>
                </a:solidFill>
              </a:rPr>
              <a:t>salariale</a:t>
            </a:r>
            <a:r>
              <a:rPr lang="en-US" sz="1650" b="1" dirty="0">
                <a:solidFill>
                  <a:srgbClr val="7030A0"/>
                </a:solidFill>
              </a:rPr>
              <a:t> </a:t>
            </a:r>
            <a:r>
              <a:rPr lang="en-US" sz="1650" b="1" dirty="0" err="1">
                <a:solidFill>
                  <a:srgbClr val="7030A0"/>
                </a:solidFill>
              </a:rPr>
              <a:t>să</a:t>
            </a:r>
            <a:r>
              <a:rPr lang="en-US" sz="1650" b="1" dirty="0">
                <a:solidFill>
                  <a:srgbClr val="7030A0"/>
                </a:solidFill>
              </a:rPr>
              <a:t> </a:t>
            </a:r>
            <a:r>
              <a:rPr lang="en-US" sz="1650" b="1" dirty="0" err="1">
                <a:solidFill>
                  <a:srgbClr val="7030A0"/>
                </a:solidFill>
              </a:rPr>
              <a:t>reprezinte</a:t>
            </a:r>
            <a:r>
              <a:rPr lang="en-US" sz="1650" b="1" dirty="0">
                <a:solidFill>
                  <a:srgbClr val="7030A0"/>
                </a:solidFill>
              </a:rPr>
              <a:t> maximum 25% din </a:t>
            </a:r>
            <a:r>
              <a:rPr lang="en-US" sz="1650" b="1" dirty="0" err="1">
                <a:solidFill>
                  <a:srgbClr val="7030A0"/>
                </a:solidFill>
              </a:rPr>
              <a:t>valoarea</a:t>
            </a:r>
            <a:r>
              <a:rPr lang="en-US" sz="1650" b="1" dirty="0">
                <a:solidFill>
                  <a:srgbClr val="7030A0"/>
                </a:solidFill>
              </a:rPr>
              <a:t> </a:t>
            </a:r>
            <a:r>
              <a:rPr lang="en-US" sz="1650" b="1" dirty="0" err="1">
                <a:solidFill>
                  <a:srgbClr val="7030A0"/>
                </a:solidFill>
              </a:rPr>
              <a:t>totală</a:t>
            </a:r>
            <a:r>
              <a:rPr lang="en-US" sz="1650" b="1" dirty="0">
                <a:solidFill>
                  <a:srgbClr val="7030A0"/>
                </a:solidFill>
              </a:rPr>
              <a:t> a </a:t>
            </a:r>
            <a:r>
              <a:rPr lang="en-US" sz="1650" b="1" dirty="0" err="1">
                <a:solidFill>
                  <a:srgbClr val="7030A0"/>
                </a:solidFill>
              </a:rPr>
              <a:t>grantului</a:t>
            </a:r>
            <a:r>
              <a:rPr lang="en-US" sz="1650" b="1" dirty="0">
                <a:solidFill>
                  <a:srgbClr val="7030A0"/>
                </a:solidFill>
              </a:rPr>
              <a:t>; </a:t>
            </a:r>
            <a:endParaRPr lang="ro-RO" sz="1650" b="1" dirty="0" smtClean="0">
              <a:solidFill>
                <a:srgbClr val="7030A0"/>
              </a:solidFill>
            </a:endParaRPr>
          </a:p>
          <a:p>
            <a:r>
              <a:rPr lang="en-US" sz="1650" b="1" dirty="0" smtClean="0">
                <a:solidFill>
                  <a:srgbClr val="7030A0"/>
                </a:solidFill>
              </a:rPr>
              <a:t>● </a:t>
            </a:r>
            <a:r>
              <a:rPr lang="en-US" sz="1650" b="1" dirty="0" err="1">
                <a:solidFill>
                  <a:srgbClr val="7030A0"/>
                </a:solidFill>
              </a:rPr>
              <a:t>valoarea</a:t>
            </a:r>
            <a:r>
              <a:rPr lang="en-US" sz="1650" b="1" dirty="0">
                <a:solidFill>
                  <a:srgbClr val="7030A0"/>
                </a:solidFill>
              </a:rPr>
              <a:t> </a:t>
            </a:r>
            <a:r>
              <a:rPr lang="en-US" sz="1650" b="1" dirty="0" err="1">
                <a:solidFill>
                  <a:srgbClr val="7030A0"/>
                </a:solidFill>
              </a:rPr>
              <a:t>maximă</a:t>
            </a:r>
            <a:r>
              <a:rPr lang="en-US" sz="1650" b="1" dirty="0">
                <a:solidFill>
                  <a:srgbClr val="7030A0"/>
                </a:solidFill>
              </a:rPr>
              <a:t> a </a:t>
            </a:r>
            <a:r>
              <a:rPr lang="en-US" sz="1650" b="1" dirty="0" err="1">
                <a:solidFill>
                  <a:srgbClr val="7030A0"/>
                </a:solidFill>
              </a:rPr>
              <a:t>cheltuielilor</a:t>
            </a:r>
            <a:r>
              <a:rPr lang="en-US" sz="1650" b="1" dirty="0">
                <a:solidFill>
                  <a:srgbClr val="7030A0"/>
                </a:solidFill>
              </a:rPr>
              <a:t> </a:t>
            </a:r>
            <a:r>
              <a:rPr lang="en-US" sz="1650" b="1" dirty="0" err="1">
                <a:solidFill>
                  <a:srgbClr val="7030A0"/>
                </a:solidFill>
              </a:rPr>
              <a:t>pentru</a:t>
            </a:r>
            <a:r>
              <a:rPr lang="en-US" sz="1650" b="1" dirty="0">
                <a:solidFill>
                  <a:srgbClr val="7030A0"/>
                </a:solidFill>
              </a:rPr>
              <a:t> </a:t>
            </a:r>
            <a:r>
              <a:rPr lang="en-US" sz="1650" b="1" dirty="0" err="1">
                <a:solidFill>
                  <a:srgbClr val="7030A0"/>
                </a:solidFill>
              </a:rPr>
              <a:t>formare</a:t>
            </a:r>
            <a:r>
              <a:rPr lang="en-US" sz="1650" b="1" dirty="0">
                <a:solidFill>
                  <a:srgbClr val="7030A0"/>
                </a:solidFill>
              </a:rPr>
              <a:t> </a:t>
            </a:r>
            <a:r>
              <a:rPr lang="en-US" sz="1650" b="1" dirty="0" err="1">
                <a:solidFill>
                  <a:srgbClr val="7030A0"/>
                </a:solidFill>
              </a:rPr>
              <a:t>să</a:t>
            </a:r>
            <a:r>
              <a:rPr lang="en-US" sz="1650" b="1" dirty="0">
                <a:solidFill>
                  <a:srgbClr val="7030A0"/>
                </a:solidFill>
              </a:rPr>
              <a:t> </a:t>
            </a:r>
            <a:r>
              <a:rPr lang="en-US" sz="1650" b="1" dirty="0" err="1">
                <a:solidFill>
                  <a:srgbClr val="7030A0"/>
                </a:solidFill>
              </a:rPr>
              <a:t>reprezinte</a:t>
            </a:r>
            <a:r>
              <a:rPr lang="en-US" sz="1650" b="1" dirty="0">
                <a:solidFill>
                  <a:srgbClr val="7030A0"/>
                </a:solidFill>
              </a:rPr>
              <a:t> maximum 10% din </a:t>
            </a:r>
            <a:r>
              <a:rPr lang="en-US" sz="1650" b="1" dirty="0" err="1">
                <a:solidFill>
                  <a:srgbClr val="7030A0"/>
                </a:solidFill>
              </a:rPr>
              <a:t>valoarea</a:t>
            </a:r>
            <a:r>
              <a:rPr lang="en-US" sz="1650" b="1" dirty="0">
                <a:solidFill>
                  <a:srgbClr val="7030A0"/>
                </a:solidFill>
              </a:rPr>
              <a:t> </a:t>
            </a:r>
            <a:r>
              <a:rPr lang="en-US" sz="1650" b="1" dirty="0" err="1">
                <a:solidFill>
                  <a:srgbClr val="7030A0"/>
                </a:solidFill>
              </a:rPr>
              <a:t>totală</a:t>
            </a:r>
            <a:r>
              <a:rPr lang="en-US" sz="1650" b="1" dirty="0">
                <a:solidFill>
                  <a:srgbClr val="7030A0"/>
                </a:solidFill>
              </a:rPr>
              <a:t> a </a:t>
            </a:r>
            <a:r>
              <a:rPr lang="en-US" sz="1650" b="1" dirty="0" err="1">
                <a:solidFill>
                  <a:srgbClr val="7030A0"/>
                </a:solidFill>
              </a:rPr>
              <a:t>grantului</a:t>
            </a:r>
            <a:r>
              <a:rPr lang="en-US" sz="1650" b="1" dirty="0">
                <a:solidFill>
                  <a:srgbClr val="7030A0"/>
                </a:solidFill>
              </a:rPr>
              <a:t>; </a:t>
            </a:r>
            <a:endParaRPr lang="ro-RO" sz="1650" b="1" dirty="0" smtClean="0">
              <a:solidFill>
                <a:srgbClr val="7030A0"/>
              </a:solidFill>
            </a:endParaRPr>
          </a:p>
          <a:p>
            <a:r>
              <a:rPr lang="en-US" sz="1650" b="1" dirty="0" smtClean="0">
                <a:solidFill>
                  <a:srgbClr val="7030A0"/>
                </a:solidFill>
              </a:rPr>
              <a:t>● </a:t>
            </a:r>
            <a:r>
              <a:rPr lang="en-US" sz="1650" b="1" dirty="0" err="1">
                <a:solidFill>
                  <a:srgbClr val="7030A0"/>
                </a:solidFill>
              </a:rPr>
              <a:t>valoarea</a:t>
            </a:r>
            <a:r>
              <a:rPr lang="en-US" sz="1650" b="1" dirty="0">
                <a:solidFill>
                  <a:srgbClr val="7030A0"/>
                </a:solidFill>
              </a:rPr>
              <a:t> </a:t>
            </a:r>
            <a:r>
              <a:rPr lang="en-US" sz="1650" b="1" dirty="0" err="1">
                <a:solidFill>
                  <a:srgbClr val="7030A0"/>
                </a:solidFill>
              </a:rPr>
              <a:t>maximă</a:t>
            </a:r>
            <a:r>
              <a:rPr lang="en-US" sz="1650" b="1" dirty="0">
                <a:solidFill>
                  <a:srgbClr val="7030A0"/>
                </a:solidFill>
              </a:rPr>
              <a:t> a </a:t>
            </a:r>
            <a:r>
              <a:rPr lang="en-US" sz="1650" b="1" dirty="0" err="1">
                <a:solidFill>
                  <a:srgbClr val="7030A0"/>
                </a:solidFill>
              </a:rPr>
              <a:t>cheltuielilor</a:t>
            </a:r>
            <a:r>
              <a:rPr lang="en-US" sz="1650" b="1" dirty="0">
                <a:solidFill>
                  <a:srgbClr val="7030A0"/>
                </a:solidFill>
              </a:rPr>
              <a:t> </a:t>
            </a:r>
            <a:r>
              <a:rPr lang="en-US" sz="1650" b="1" dirty="0" err="1">
                <a:solidFill>
                  <a:srgbClr val="7030A0"/>
                </a:solidFill>
              </a:rPr>
              <a:t>pentru</a:t>
            </a:r>
            <a:r>
              <a:rPr lang="en-US" sz="1650" b="1" dirty="0">
                <a:solidFill>
                  <a:srgbClr val="7030A0"/>
                </a:solidFill>
              </a:rPr>
              <a:t> </a:t>
            </a:r>
            <a:r>
              <a:rPr lang="en-US" sz="1650" b="1" dirty="0" err="1">
                <a:solidFill>
                  <a:srgbClr val="7030A0"/>
                </a:solidFill>
              </a:rPr>
              <a:t>mobilier</a:t>
            </a:r>
            <a:r>
              <a:rPr lang="en-US" sz="1650" b="1" dirty="0">
                <a:solidFill>
                  <a:srgbClr val="7030A0"/>
                </a:solidFill>
              </a:rPr>
              <a:t> </a:t>
            </a:r>
            <a:r>
              <a:rPr lang="en-US" sz="1650" b="1" dirty="0" err="1">
                <a:solidFill>
                  <a:srgbClr val="7030A0"/>
                </a:solidFill>
              </a:rPr>
              <a:t>și</a:t>
            </a:r>
            <a:r>
              <a:rPr lang="en-US" sz="1650" b="1" dirty="0">
                <a:solidFill>
                  <a:srgbClr val="7030A0"/>
                </a:solidFill>
              </a:rPr>
              <a:t> </a:t>
            </a:r>
            <a:r>
              <a:rPr lang="en-US" sz="1650" b="1" dirty="0" err="1">
                <a:solidFill>
                  <a:srgbClr val="7030A0"/>
                </a:solidFill>
              </a:rPr>
              <a:t>mici</a:t>
            </a:r>
            <a:r>
              <a:rPr lang="en-US" sz="1650" b="1" dirty="0">
                <a:solidFill>
                  <a:srgbClr val="7030A0"/>
                </a:solidFill>
              </a:rPr>
              <a:t> </a:t>
            </a:r>
            <a:r>
              <a:rPr lang="en-US" sz="1650" b="1" dirty="0" err="1">
                <a:solidFill>
                  <a:srgbClr val="7030A0"/>
                </a:solidFill>
              </a:rPr>
              <a:t>lucrări</a:t>
            </a:r>
            <a:r>
              <a:rPr lang="en-US" sz="1650" b="1" dirty="0">
                <a:solidFill>
                  <a:srgbClr val="7030A0"/>
                </a:solidFill>
              </a:rPr>
              <a:t> de </a:t>
            </a:r>
            <a:r>
              <a:rPr lang="en-US" sz="1650" b="1" dirty="0" err="1">
                <a:solidFill>
                  <a:srgbClr val="7030A0"/>
                </a:solidFill>
              </a:rPr>
              <a:t>amenajare</a:t>
            </a:r>
            <a:r>
              <a:rPr lang="en-US" sz="1650" b="1" dirty="0">
                <a:solidFill>
                  <a:srgbClr val="7030A0"/>
                </a:solidFill>
              </a:rPr>
              <a:t> </a:t>
            </a:r>
            <a:r>
              <a:rPr lang="en-US" sz="1650" b="1" dirty="0" err="1">
                <a:solidFill>
                  <a:srgbClr val="7030A0"/>
                </a:solidFill>
              </a:rPr>
              <a:t>să</a:t>
            </a:r>
            <a:r>
              <a:rPr lang="en-US" sz="1650" b="1" dirty="0">
                <a:solidFill>
                  <a:srgbClr val="7030A0"/>
                </a:solidFill>
              </a:rPr>
              <a:t> </a:t>
            </a:r>
            <a:r>
              <a:rPr lang="en-US" sz="1650" b="1" dirty="0" err="1">
                <a:solidFill>
                  <a:srgbClr val="7030A0"/>
                </a:solidFill>
              </a:rPr>
              <a:t>reprezinte</a:t>
            </a:r>
            <a:r>
              <a:rPr lang="en-US" sz="1650" b="1" dirty="0">
                <a:solidFill>
                  <a:srgbClr val="7030A0"/>
                </a:solidFill>
              </a:rPr>
              <a:t> maximum 10% din </a:t>
            </a:r>
            <a:r>
              <a:rPr lang="en-US" sz="1650" b="1" dirty="0" err="1">
                <a:solidFill>
                  <a:srgbClr val="7030A0"/>
                </a:solidFill>
              </a:rPr>
              <a:t>valoarea</a:t>
            </a:r>
            <a:r>
              <a:rPr lang="en-US" sz="1650" b="1" dirty="0">
                <a:solidFill>
                  <a:srgbClr val="7030A0"/>
                </a:solidFill>
              </a:rPr>
              <a:t> </a:t>
            </a:r>
            <a:r>
              <a:rPr lang="en-US" sz="1650" b="1" dirty="0" err="1">
                <a:solidFill>
                  <a:srgbClr val="7030A0"/>
                </a:solidFill>
              </a:rPr>
              <a:t>totală</a:t>
            </a:r>
            <a:r>
              <a:rPr lang="en-US" sz="1650" b="1" dirty="0">
                <a:solidFill>
                  <a:srgbClr val="7030A0"/>
                </a:solidFill>
              </a:rPr>
              <a:t> a </a:t>
            </a:r>
            <a:r>
              <a:rPr lang="en-US" sz="1650" b="1" dirty="0" err="1">
                <a:solidFill>
                  <a:srgbClr val="7030A0"/>
                </a:solidFill>
              </a:rPr>
              <a:t>grantului</a:t>
            </a:r>
            <a:r>
              <a:rPr lang="en-US" sz="1650" b="1" dirty="0">
                <a:solidFill>
                  <a:srgbClr val="7030A0"/>
                </a:solidFill>
              </a:rPr>
              <a:t>; </a:t>
            </a:r>
            <a:endParaRPr lang="ro-RO" sz="1650" b="1" dirty="0" smtClean="0">
              <a:solidFill>
                <a:srgbClr val="7030A0"/>
              </a:solidFill>
            </a:endParaRPr>
          </a:p>
          <a:p>
            <a:r>
              <a:rPr lang="en-US" sz="1650" b="1" dirty="0" smtClean="0">
                <a:solidFill>
                  <a:srgbClr val="7030A0"/>
                </a:solidFill>
              </a:rPr>
              <a:t>● </a:t>
            </a:r>
            <a:r>
              <a:rPr lang="en-US" sz="1650" b="1" dirty="0" err="1">
                <a:solidFill>
                  <a:srgbClr val="7030A0"/>
                </a:solidFill>
              </a:rPr>
              <a:t>valoarea</a:t>
            </a:r>
            <a:r>
              <a:rPr lang="en-US" sz="1650" b="1" dirty="0">
                <a:solidFill>
                  <a:srgbClr val="7030A0"/>
                </a:solidFill>
              </a:rPr>
              <a:t> </a:t>
            </a:r>
            <a:r>
              <a:rPr lang="en-US" sz="1650" b="1" dirty="0" err="1">
                <a:solidFill>
                  <a:srgbClr val="7030A0"/>
                </a:solidFill>
              </a:rPr>
              <a:t>activităților</a:t>
            </a:r>
            <a:r>
              <a:rPr lang="en-US" sz="1650" b="1" dirty="0">
                <a:solidFill>
                  <a:srgbClr val="7030A0"/>
                </a:solidFill>
              </a:rPr>
              <a:t> de </a:t>
            </a:r>
            <a:r>
              <a:rPr lang="en-US" sz="1650" b="1" dirty="0" err="1">
                <a:solidFill>
                  <a:srgbClr val="7030A0"/>
                </a:solidFill>
              </a:rPr>
              <a:t>digitalizare</a:t>
            </a:r>
            <a:r>
              <a:rPr lang="en-US" sz="1650" b="1" dirty="0">
                <a:solidFill>
                  <a:srgbClr val="7030A0"/>
                </a:solidFill>
              </a:rPr>
              <a:t> </a:t>
            </a:r>
            <a:r>
              <a:rPr lang="en-US" sz="1650" b="1" dirty="0" err="1">
                <a:solidFill>
                  <a:srgbClr val="7030A0"/>
                </a:solidFill>
              </a:rPr>
              <a:t>să</a:t>
            </a:r>
            <a:r>
              <a:rPr lang="en-US" sz="1650" b="1" dirty="0">
                <a:solidFill>
                  <a:srgbClr val="7030A0"/>
                </a:solidFill>
              </a:rPr>
              <a:t> </a:t>
            </a:r>
            <a:r>
              <a:rPr lang="en-US" sz="1650" b="1" dirty="0" err="1">
                <a:solidFill>
                  <a:srgbClr val="7030A0"/>
                </a:solidFill>
              </a:rPr>
              <a:t>reprezinte</a:t>
            </a:r>
            <a:r>
              <a:rPr lang="en-US" sz="1650" b="1" dirty="0">
                <a:solidFill>
                  <a:srgbClr val="7030A0"/>
                </a:solidFill>
              </a:rPr>
              <a:t> minimum 20% - maximum 25% din </a:t>
            </a:r>
            <a:r>
              <a:rPr lang="en-US" sz="1650" b="1" dirty="0" err="1">
                <a:solidFill>
                  <a:srgbClr val="7030A0"/>
                </a:solidFill>
              </a:rPr>
              <a:t>valoarea</a:t>
            </a:r>
            <a:r>
              <a:rPr lang="en-US" sz="1650" b="1" dirty="0">
                <a:solidFill>
                  <a:srgbClr val="7030A0"/>
                </a:solidFill>
              </a:rPr>
              <a:t> </a:t>
            </a:r>
            <a:r>
              <a:rPr lang="en-US" sz="1650" b="1" dirty="0" err="1">
                <a:solidFill>
                  <a:srgbClr val="7030A0"/>
                </a:solidFill>
              </a:rPr>
              <a:t>totală</a:t>
            </a:r>
            <a:r>
              <a:rPr lang="en-US" sz="1650" b="1" dirty="0">
                <a:solidFill>
                  <a:srgbClr val="7030A0"/>
                </a:solidFill>
              </a:rPr>
              <a:t> a </a:t>
            </a:r>
            <a:r>
              <a:rPr lang="en-US" sz="1650" b="1" dirty="0" err="1">
                <a:solidFill>
                  <a:srgbClr val="7030A0"/>
                </a:solidFill>
              </a:rPr>
              <a:t>grantului</a:t>
            </a:r>
            <a:r>
              <a:rPr lang="en-US" sz="1650" b="1" dirty="0">
                <a:solidFill>
                  <a:srgbClr val="7030A0"/>
                </a:solidFill>
              </a:rPr>
              <a:t>; </a:t>
            </a:r>
            <a:endParaRPr lang="ro-RO" sz="1650" b="1" dirty="0" smtClean="0">
              <a:solidFill>
                <a:srgbClr val="7030A0"/>
              </a:solidFill>
            </a:endParaRPr>
          </a:p>
          <a:p>
            <a:r>
              <a:rPr lang="en-US" sz="1650" b="1" dirty="0" smtClean="0">
                <a:solidFill>
                  <a:srgbClr val="7030A0"/>
                </a:solidFill>
              </a:rPr>
              <a:t>● </a:t>
            </a:r>
            <a:r>
              <a:rPr lang="en-US" sz="1650" b="1" dirty="0" err="1">
                <a:solidFill>
                  <a:srgbClr val="7030A0"/>
                </a:solidFill>
              </a:rPr>
              <a:t>valoarea</a:t>
            </a:r>
            <a:r>
              <a:rPr lang="en-US" sz="1650" b="1" dirty="0">
                <a:solidFill>
                  <a:srgbClr val="7030A0"/>
                </a:solidFill>
              </a:rPr>
              <a:t> </a:t>
            </a:r>
            <a:r>
              <a:rPr lang="en-US" sz="1650" b="1" dirty="0" err="1">
                <a:solidFill>
                  <a:srgbClr val="7030A0"/>
                </a:solidFill>
              </a:rPr>
              <a:t>maximă</a:t>
            </a:r>
            <a:r>
              <a:rPr lang="en-US" sz="1650" b="1" dirty="0">
                <a:solidFill>
                  <a:srgbClr val="7030A0"/>
                </a:solidFill>
              </a:rPr>
              <a:t> a </a:t>
            </a:r>
            <a:r>
              <a:rPr lang="en-US" sz="1650" b="1" dirty="0" err="1">
                <a:solidFill>
                  <a:srgbClr val="7030A0"/>
                </a:solidFill>
              </a:rPr>
              <a:t>cheltuielilor</a:t>
            </a:r>
            <a:r>
              <a:rPr lang="en-US" sz="1650" b="1" dirty="0">
                <a:solidFill>
                  <a:srgbClr val="7030A0"/>
                </a:solidFill>
              </a:rPr>
              <a:t> cu </a:t>
            </a:r>
            <a:r>
              <a:rPr lang="en-US" sz="1650" b="1" dirty="0" err="1">
                <a:solidFill>
                  <a:srgbClr val="7030A0"/>
                </a:solidFill>
              </a:rPr>
              <a:t>subvenții</a:t>
            </a:r>
            <a:r>
              <a:rPr lang="en-US" sz="1650" b="1" dirty="0">
                <a:solidFill>
                  <a:srgbClr val="7030A0"/>
                </a:solidFill>
              </a:rPr>
              <a:t>, </a:t>
            </a:r>
            <a:r>
              <a:rPr lang="en-US" sz="1650" b="1" dirty="0" err="1">
                <a:solidFill>
                  <a:srgbClr val="7030A0"/>
                </a:solidFill>
              </a:rPr>
              <a:t>ajutoare</a:t>
            </a:r>
            <a:r>
              <a:rPr lang="en-US" sz="1650" b="1" dirty="0">
                <a:solidFill>
                  <a:srgbClr val="7030A0"/>
                </a:solidFill>
              </a:rPr>
              <a:t>, </a:t>
            </a:r>
            <a:r>
              <a:rPr lang="en-US" sz="1650" b="1" dirty="0" err="1">
                <a:solidFill>
                  <a:srgbClr val="7030A0"/>
                </a:solidFill>
              </a:rPr>
              <a:t>premii</a:t>
            </a:r>
            <a:r>
              <a:rPr lang="en-US" sz="1650" b="1" dirty="0">
                <a:solidFill>
                  <a:srgbClr val="7030A0"/>
                </a:solidFill>
              </a:rPr>
              <a:t> </a:t>
            </a:r>
            <a:r>
              <a:rPr lang="en-US" sz="1650" b="1" dirty="0" err="1">
                <a:solidFill>
                  <a:srgbClr val="7030A0"/>
                </a:solidFill>
              </a:rPr>
              <a:t>să</a:t>
            </a:r>
            <a:r>
              <a:rPr lang="en-US" sz="1650" b="1" dirty="0">
                <a:solidFill>
                  <a:srgbClr val="7030A0"/>
                </a:solidFill>
              </a:rPr>
              <a:t> </a:t>
            </a:r>
            <a:r>
              <a:rPr lang="en-US" sz="1650" b="1" dirty="0" err="1">
                <a:solidFill>
                  <a:srgbClr val="7030A0"/>
                </a:solidFill>
              </a:rPr>
              <a:t>reprezinte</a:t>
            </a:r>
            <a:r>
              <a:rPr lang="en-US" sz="1650" b="1" dirty="0">
                <a:solidFill>
                  <a:srgbClr val="7030A0"/>
                </a:solidFill>
              </a:rPr>
              <a:t> maximum 10% din </a:t>
            </a:r>
            <a:r>
              <a:rPr lang="en-US" sz="1650" b="1" dirty="0" err="1">
                <a:solidFill>
                  <a:srgbClr val="7030A0"/>
                </a:solidFill>
              </a:rPr>
              <a:t>valoarea</a:t>
            </a:r>
            <a:r>
              <a:rPr lang="en-US" sz="1650" b="1" dirty="0">
                <a:solidFill>
                  <a:srgbClr val="7030A0"/>
                </a:solidFill>
              </a:rPr>
              <a:t> </a:t>
            </a:r>
            <a:r>
              <a:rPr lang="en-US" sz="1650" b="1" dirty="0" err="1">
                <a:solidFill>
                  <a:srgbClr val="7030A0"/>
                </a:solidFill>
              </a:rPr>
              <a:t>totală</a:t>
            </a:r>
            <a:r>
              <a:rPr lang="en-US" sz="1650" b="1" dirty="0">
                <a:solidFill>
                  <a:srgbClr val="7030A0"/>
                </a:solidFill>
              </a:rPr>
              <a:t> a </a:t>
            </a:r>
            <a:r>
              <a:rPr lang="en-US" sz="1650" b="1" dirty="0" err="1" smtClean="0">
                <a:solidFill>
                  <a:srgbClr val="7030A0"/>
                </a:solidFill>
              </a:rPr>
              <a:t>grantul</a:t>
            </a:r>
            <a:r>
              <a:rPr lang="ro-RO" sz="1650" b="1" dirty="0" smtClean="0">
                <a:solidFill>
                  <a:srgbClr val="7030A0"/>
                </a:solidFill>
              </a:rPr>
              <a:t>ului.</a:t>
            </a:r>
            <a:endParaRPr lang="en-US" sz="1650" b="1" dirty="0">
              <a:solidFill>
                <a:srgbClr val="7030A0"/>
              </a:solidFill>
            </a:endParaRPr>
          </a:p>
        </p:txBody>
      </p:sp>
    </p:spTree>
    <p:extLst>
      <p:ext uri="{BB962C8B-B14F-4D97-AF65-F5344CB8AC3E}">
        <p14:creationId xmlns:p14="http://schemas.microsoft.com/office/powerpoint/2010/main" val="3300395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ine 5"/>
          <p:cNvPicPr/>
          <p:nvPr/>
        </p:nvPicPr>
        <p:blipFill>
          <a:blip r:embed="rId2"/>
          <a:srcRect/>
          <a:stretch>
            <a:fillRect/>
          </a:stretch>
        </p:blipFill>
        <p:spPr>
          <a:xfrm>
            <a:off x="1333482" y="185405"/>
            <a:ext cx="6557010" cy="762000"/>
          </a:xfrm>
          <a:prstGeom prst="rect">
            <a:avLst/>
          </a:prstGeom>
          <a:ln/>
        </p:spPr>
      </p:pic>
      <p:sp>
        <p:nvSpPr>
          <p:cNvPr id="6" name="Text Box 2"/>
          <p:cNvSpPr txBox="1">
            <a:spLocks noChangeArrowheads="1"/>
          </p:cNvSpPr>
          <p:nvPr/>
        </p:nvSpPr>
        <p:spPr bwMode="auto">
          <a:xfrm>
            <a:off x="8805949" y="411451"/>
            <a:ext cx="3078480" cy="49278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lnSpc>
                <a:spcPct val="107000"/>
              </a:lnSpc>
              <a:spcBef>
                <a:spcPts val="0"/>
              </a:spcBef>
              <a:spcAft>
                <a:spcPts val="0"/>
              </a:spcAft>
            </a:pP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Direcția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Generală</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pentru</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Implementarea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Proiectului</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România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Educată</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a:t>
            </a:r>
            <a:endParaRPr lang="en-US" sz="11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p:cNvSpPr/>
          <p:nvPr/>
        </p:nvSpPr>
        <p:spPr>
          <a:xfrm>
            <a:off x="304799" y="947405"/>
            <a:ext cx="9192127" cy="923330"/>
          </a:xfrm>
          <a:prstGeom prst="rect">
            <a:avLst/>
          </a:prstGeom>
        </p:spPr>
        <p:txBody>
          <a:bodyPr wrap="square">
            <a:spAutoFit/>
          </a:bodyPr>
          <a:lstStyle/>
          <a:p>
            <a:pPr algn="just"/>
            <a:r>
              <a:rPr lang="en-US" b="1" dirty="0" err="1">
                <a:solidFill>
                  <a:srgbClr val="7030A0"/>
                </a:solidFill>
              </a:rPr>
              <a:t>Pentru</a:t>
            </a:r>
            <a:r>
              <a:rPr lang="en-US" b="1" dirty="0">
                <a:solidFill>
                  <a:srgbClr val="7030A0"/>
                </a:solidFill>
              </a:rPr>
              <a:t> </a:t>
            </a:r>
            <a:r>
              <a:rPr lang="en-US" b="1" dirty="0" err="1">
                <a:solidFill>
                  <a:srgbClr val="7030A0"/>
                </a:solidFill>
              </a:rPr>
              <a:t>estimarea</a:t>
            </a:r>
            <a:r>
              <a:rPr lang="en-US" b="1" dirty="0">
                <a:solidFill>
                  <a:srgbClr val="7030A0"/>
                </a:solidFill>
              </a:rPr>
              <a:t> </a:t>
            </a:r>
            <a:r>
              <a:rPr lang="en-US" b="1" dirty="0" err="1">
                <a:solidFill>
                  <a:srgbClr val="7030A0"/>
                </a:solidFill>
              </a:rPr>
              <a:t>valorii</a:t>
            </a:r>
            <a:r>
              <a:rPr lang="en-US" b="1" dirty="0">
                <a:solidFill>
                  <a:srgbClr val="7030A0"/>
                </a:solidFill>
              </a:rPr>
              <a:t> </a:t>
            </a:r>
            <a:r>
              <a:rPr lang="en-US" b="1" dirty="0" err="1">
                <a:solidFill>
                  <a:srgbClr val="7030A0"/>
                </a:solidFill>
              </a:rPr>
              <a:t>maxime</a:t>
            </a:r>
            <a:r>
              <a:rPr lang="en-US" b="1" dirty="0">
                <a:solidFill>
                  <a:srgbClr val="7030A0"/>
                </a:solidFill>
              </a:rPr>
              <a:t> </a:t>
            </a:r>
            <a:r>
              <a:rPr lang="en-US" b="1" dirty="0" err="1">
                <a:solidFill>
                  <a:srgbClr val="7030A0"/>
                </a:solidFill>
              </a:rPr>
              <a:t>eligibile</a:t>
            </a:r>
            <a:r>
              <a:rPr lang="en-US" b="1" dirty="0">
                <a:solidFill>
                  <a:srgbClr val="7030A0"/>
                </a:solidFill>
              </a:rPr>
              <a:t> a </a:t>
            </a:r>
            <a:r>
              <a:rPr lang="en-US" b="1" dirty="0" err="1">
                <a:solidFill>
                  <a:srgbClr val="7030A0"/>
                </a:solidFill>
              </a:rPr>
              <a:t>unui</a:t>
            </a:r>
            <a:r>
              <a:rPr lang="en-US" b="1" dirty="0">
                <a:solidFill>
                  <a:srgbClr val="7030A0"/>
                </a:solidFill>
              </a:rPr>
              <a:t> </a:t>
            </a:r>
            <a:r>
              <a:rPr lang="en-US" b="1" dirty="0" err="1">
                <a:solidFill>
                  <a:srgbClr val="7030A0"/>
                </a:solidFill>
              </a:rPr>
              <a:t>proiect</a:t>
            </a:r>
            <a:r>
              <a:rPr lang="en-US" b="1" dirty="0">
                <a:solidFill>
                  <a:srgbClr val="7030A0"/>
                </a:solidFill>
              </a:rPr>
              <a:t>, </a:t>
            </a:r>
            <a:r>
              <a:rPr lang="en-US" b="1" dirty="0" err="1">
                <a:solidFill>
                  <a:srgbClr val="7030A0"/>
                </a:solidFill>
              </a:rPr>
              <a:t>Solicitantul</a:t>
            </a:r>
            <a:r>
              <a:rPr lang="en-US" b="1" dirty="0">
                <a:solidFill>
                  <a:srgbClr val="7030A0"/>
                </a:solidFill>
              </a:rPr>
              <a:t> </a:t>
            </a:r>
            <a:r>
              <a:rPr lang="en-US" b="1" dirty="0" err="1">
                <a:solidFill>
                  <a:srgbClr val="7030A0"/>
                </a:solidFill>
              </a:rPr>
              <a:t>va</a:t>
            </a:r>
            <a:r>
              <a:rPr lang="en-US" b="1" dirty="0">
                <a:solidFill>
                  <a:srgbClr val="7030A0"/>
                </a:solidFill>
              </a:rPr>
              <a:t> </a:t>
            </a:r>
            <a:r>
              <a:rPr lang="en-US" b="1" dirty="0" err="1">
                <a:solidFill>
                  <a:srgbClr val="7030A0"/>
                </a:solidFill>
              </a:rPr>
              <a:t>înmulți</a:t>
            </a:r>
            <a:r>
              <a:rPr lang="en-US" b="1" dirty="0">
                <a:solidFill>
                  <a:srgbClr val="7030A0"/>
                </a:solidFill>
              </a:rPr>
              <a:t> </a:t>
            </a:r>
            <a:r>
              <a:rPr lang="en-US" b="1" dirty="0" err="1">
                <a:solidFill>
                  <a:srgbClr val="7030A0"/>
                </a:solidFill>
              </a:rPr>
              <a:t>numărul</a:t>
            </a:r>
            <a:r>
              <a:rPr lang="en-US" b="1" dirty="0">
                <a:solidFill>
                  <a:srgbClr val="7030A0"/>
                </a:solidFill>
              </a:rPr>
              <a:t> </a:t>
            </a:r>
            <a:r>
              <a:rPr lang="en-US" b="1" dirty="0" err="1">
                <a:solidFill>
                  <a:srgbClr val="7030A0"/>
                </a:solidFill>
              </a:rPr>
              <a:t>elevilor</a:t>
            </a:r>
            <a:r>
              <a:rPr lang="en-US" b="1" dirty="0">
                <a:solidFill>
                  <a:srgbClr val="7030A0"/>
                </a:solidFill>
              </a:rPr>
              <a:t> de </a:t>
            </a:r>
            <a:r>
              <a:rPr lang="en-US" b="1" dirty="0" err="1">
                <a:solidFill>
                  <a:srgbClr val="7030A0"/>
                </a:solidFill>
              </a:rPr>
              <a:t>gimnaziu</a:t>
            </a:r>
            <a:r>
              <a:rPr lang="en-US" b="1" dirty="0">
                <a:solidFill>
                  <a:srgbClr val="7030A0"/>
                </a:solidFill>
              </a:rPr>
              <a:t> </a:t>
            </a:r>
            <a:r>
              <a:rPr lang="en-US" b="1" dirty="0" err="1">
                <a:solidFill>
                  <a:srgbClr val="7030A0"/>
                </a:solidFill>
              </a:rPr>
              <a:t>eligibili</a:t>
            </a:r>
            <a:r>
              <a:rPr lang="en-US" b="1" dirty="0">
                <a:solidFill>
                  <a:srgbClr val="7030A0"/>
                </a:solidFill>
              </a:rPr>
              <a:t> </a:t>
            </a:r>
            <a:r>
              <a:rPr lang="en-US" b="1" dirty="0" err="1">
                <a:solidFill>
                  <a:srgbClr val="7030A0"/>
                </a:solidFill>
              </a:rPr>
              <a:t>pentru</a:t>
            </a:r>
            <a:r>
              <a:rPr lang="en-US" b="1" dirty="0">
                <a:solidFill>
                  <a:srgbClr val="7030A0"/>
                </a:solidFill>
              </a:rPr>
              <a:t> </a:t>
            </a:r>
            <a:r>
              <a:rPr lang="en-US" b="1" dirty="0" err="1">
                <a:solidFill>
                  <a:srgbClr val="7030A0"/>
                </a:solidFill>
              </a:rPr>
              <a:t>prezentul</a:t>
            </a:r>
            <a:r>
              <a:rPr lang="en-US" b="1" dirty="0">
                <a:solidFill>
                  <a:srgbClr val="7030A0"/>
                </a:solidFill>
              </a:rPr>
              <a:t> </a:t>
            </a:r>
            <a:r>
              <a:rPr lang="en-US" b="1" dirty="0" err="1">
                <a:solidFill>
                  <a:srgbClr val="7030A0"/>
                </a:solidFill>
              </a:rPr>
              <a:t>apel</a:t>
            </a:r>
            <a:r>
              <a:rPr lang="en-US" b="1" dirty="0">
                <a:solidFill>
                  <a:srgbClr val="7030A0"/>
                </a:solidFill>
              </a:rPr>
              <a:t> cu </a:t>
            </a:r>
            <a:r>
              <a:rPr lang="en-US" b="1" dirty="0" err="1">
                <a:solidFill>
                  <a:srgbClr val="7030A0"/>
                </a:solidFill>
              </a:rPr>
              <a:t>costul</a:t>
            </a:r>
            <a:r>
              <a:rPr lang="en-US" b="1" dirty="0">
                <a:solidFill>
                  <a:srgbClr val="7030A0"/>
                </a:solidFill>
              </a:rPr>
              <a:t> </a:t>
            </a:r>
            <a:r>
              <a:rPr lang="en-US" b="1" dirty="0" err="1">
                <a:solidFill>
                  <a:srgbClr val="7030A0"/>
                </a:solidFill>
              </a:rPr>
              <a:t>disponibil</a:t>
            </a:r>
            <a:r>
              <a:rPr lang="en-US" b="1" dirty="0">
                <a:solidFill>
                  <a:srgbClr val="7030A0"/>
                </a:solidFill>
              </a:rPr>
              <a:t>/</a:t>
            </a:r>
            <a:r>
              <a:rPr lang="en-US" b="1" dirty="0" err="1">
                <a:solidFill>
                  <a:srgbClr val="7030A0"/>
                </a:solidFill>
              </a:rPr>
              <a:t>elev</a:t>
            </a:r>
            <a:r>
              <a:rPr lang="en-US" b="1" dirty="0">
                <a:solidFill>
                  <a:srgbClr val="7030A0"/>
                </a:solidFill>
              </a:rPr>
              <a:t>, </a:t>
            </a:r>
            <a:r>
              <a:rPr lang="en-US" b="1" dirty="0" err="1">
                <a:solidFill>
                  <a:srgbClr val="7030A0"/>
                </a:solidFill>
              </a:rPr>
              <a:t>corespunzător</a:t>
            </a:r>
            <a:r>
              <a:rPr lang="en-US" b="1" dirty="0">
                <a:solidFill>
                  <a:srgbClr val="7030A0"/>
                </a:solidFill>
              </a:rPr>
              <a:t> </a:t>
            </a:r>
            <a:r>
              <a:rPr lang="en-US" b="1" dirty="0" err="1">
                <a:solidFill>
                  <a:srgbClr val="7030A0"/>
                </a:solidFill>
              </a:rPr>
              <a:t>zonei</a:t>
            </a:r>
            <a:r>
              <a:rPr lang="en-US" b="1" dirty="0">
                <a:solidFill>
                  <a:srgbClr val="7030A0"/>
                </a:solidFill>
              </a:rPr>
              <a:t> </a:t>
            </a:r>
            <a:r>
              <a:rPr lang="en-US" b="1" dirty="0" err="1">
                <a:solidFill>
                  <a:srgbClr val="7030A0"/>
                </a:solidFill>
              </a:rPr>
              <a:t>în</a:t>
            </a:r>
            <a:r>
              <a:rPr lang="en-US" b="1" dirty="0">
                <a:solidFill>
                  <a:srgbClr val="7030A0"/>
                </a:solidFill>
              </a:rPr>
              <a:t> care </a:t>
            </a:r>
            <a:r>
              <a:rPr lang="en-US" b="1" dirty="0" err="1">
                <a:solidFill>
                  <a:srgbClr val="7030A0"/>
                </a:solidFill>
              </a:rPr>
              <a:t>este</a:t>
            </a:r>
            <a:r>
              <a:rPr lang="en-US" b="1" dirty="0">
                <a:solidFill>
                  <a:srgbClr val="7030A0"/>
                </a:solidFill>
              </a:rPr>
              <a:t> </a:t>
            </a:r>
            <a:r>
              <a:rPr lang="en-US" b="1" dirty="0" err="1">
                <a:solidFill>
                  <a:srgbClr val="7030A0"/>
                </a:solidFill>
              </a:rPr>
              <a:t>situată</a:t>
            </a:r>
            <a:r>
              <a:rPr lang="en-US" b="1" dirty="0">
                <a:solidFill>
                  <a:srgbClr val="7030A0"/>
                </a:solidFill>
              </a:rPr>
              <a:t> </a:t>
            </a:r>
            <a:r>
              <a:rPr lang="en-US" b="1" dirty="0" err="1">
                <a:solidFill>
                  <a:srgbClr val="7030A0"/>
                </a:solidFill>
              </a:rPr>
              <a:t>unitatea</a:t>
            </a:r>
            <a:r>
              <a:rPr lang="en-US" b="1" dirty="0">
                <a:solidFill>
                  <a:srgbClr val="7030A0"/>
                </a:solidFill>
              </a:rPr>
              <a:t> de </a:t>
            </a:r>
            <a:r>
              <a:rPr lang="en-US" b="1" dirty="0" err="1" smtClean="0">
                <a:solidFill>
                  <a:srgbClr val="7030A0"/>
                </a:solidFill>
              </a:rPr>
              <a:t>învățământ</a:t>
            </a:r>
            <a:r>
              <a:rPr lang="ro-RO" b="1" dirty="0" smtClean="0">
                <a:solidFill>
                  <a:srgbClr val="7030A0"/>
                </a:solidFill>
              </a:rPr>
              <a:t>.</a:t>
            </a:r>
            <a:endParaRPr lang="en-US" b="1" dirty="0">
              <a:solidFill>
                <a:srgbClr val="7030A0"/>
              </a:solidFill>
            </a:endParaRPr>
          </a:p>
        </p:txBody>
      </p:sp>
      <p:sp>
        <p:nvSpPr>
          <p:cNvPr id="8" name="Rectangle 7"/>
          <p:cNvSpPr/>
          <p:nvPr/>
        </p:nvSpPr>
        <p:spPr>
          <a:xfrm>
            <a:off x="2550695" y="2085474"/>
            <a:ext cx="6833936" cy="369332"/>
          </a:xfrm>
          <a:prstGeom prst="rect">
            <a:avLst/>
          </a:prstGeom>
        </p:spPr>
        <p:txBody>
          <a:bodyPr wrap="square">
            <a:spAutoFit/>
          </a:bodyPr>
          <a:lstStyle/>
          <a:p>
            <a:r>
              <a:rPr lang="en-US" b="1" dirty="0">
                <a:solidFill>
                  <a:srgbClr val="7030A0"/>
                </a:solidFill>
              </a:rPr>
              <a:t>Cost </a:t>
            </a:r>
            <a:r>
              <a:rPr lang="en-US" b="1" dirty="0" err="1">
                <a:solidFill>
                  <a:srgbClr val="7030A0"/>
                </a:solidFill>
              </a:rPr>
              <a:t>disponibil</a:t>
            </a:r>
            <a:r>
              <a:rPr lang="en-US" b="1" dirty="0">
                <a:solidFill>
                  <a:srgbClr val="7030A0"/>
                </a:solidFill>
              </a:rPr>
              <a:t>/</a:t>
            </a:r>
            <a:r>
              <a:rPr lang="en-US" b="1" dirty="0" err="1">
                <a:solidFill>
                  <a:srgbClr val="7030A0"/>
                </a:solidFill>
              </a:rPr>
              <a:t>elev</a:t>
            </a:r>
            <a:r>
              <a:rPr lang="en-US" b="1" dirty="0">
                <a:solidFill>
                  <a:srgbClr val="7030A0"/>
                </a:solidFill>
              </a:rPr>
              <a:t> </a:t>
            </a:r>
            <a:r>
              <a:rPr lang="en-US" b="1" dirty="0" err="1">
                <a:solidFill>
                  <a:srgbClr val="7030A0"/>
                </a:solidFill>
              </a:rPr>
              <a:t>în</a:t>
            </a:r>
            <a:r>
              <a:rPr lang="en-US" b="1" dirty="0">
                <a:solidFill>
                  <a:srgbClr val="7030A0"/>
                </a:solidFill>
              </a:rPr>
              <a:t> </a:t>
            </a:r>
            <a:r>
              <a:rPr lang="en-US" b="1" dirty="0" err="1">
                <a:solidFill>
                  <a:srgbClr val="7030A0"/>
                </a:solidFill>
              </a:rPr>
              <a:t>funcție</a:t>
            </a:r>
            <a:r>
              <a:rPr lang="en-US" b="1" dirty="0">
                <a:solidFill>
                  <a:srgbClr val="7030A0"/>
                </a:solidFill>
              </a:rPr>
              <a:t> de </a:t>
            </a:r>
            <a:r>
              <a:rPr lang="en-US" b="1" dirty="0" err="1">
                <a:solidFill>
                  <a:srgbClr val="7030A0"/>
                </a:solidFill>
              </a:rPr>
              <a:t>gradul</a:t>
            </a:r>
            <a:r>
              <a:rPr lang="en-US" b="1" dirty="0">
                <a:solidFill>
                  <a:srgbClr val="7030A0"/>
                </a:solidFill>
              </a:rPr>
              <a:t> de </a:t>
            </a:r>
            <a:r>
              <a:rPr lang="en-US" b="1" dirty="0" err="1">
                <a:solidFill>
                  <a:srgbClr val="7030A0"/>
                </a:solidFill>
              </a:rPr>
              <a:t>marginalizare</a:t>
            </a:r>
            <a:endParaRPr lang="en-US" b="1" dirty="0">
              <a:solidFill>
                <a:srgbClr val="7030A0"/>
              </a:solidFill>
            </a:endParaRPr>
          </a:p>
        </p:txBody>
      </p:sp>
      <p:graphicFrame>
        <p:nvGraphicFramePr>
          <p:cNvPr id="10" name="Table 9"/>
          <p:cNvGraphicFramePr>
            <a:graphicFrameLocks noGrp="1"/>
          </p:cNvGraphicFramePr>
          <p:nvPr>
            <p:extLst>
              <p:ext uri="{D42A27DB-BD31-4B8C-83A1-F6EECF244321}">
                <p14:modId xmlns:p14="http://schemas.microsoft.com/office/powerpoint/2010/main" val="861063083"/>
              </p:ext>
            </p:extLst>
          </p:nvPr>
        </p:nvGraphicFramePr>
        <p:xfrm>
          <a:off x="497303" y="2502568"/>
          <a:ext cx="10443412" cy="4066032"/>
        </p:xfrm>
        <a:graphic>
          <a:graphicData uri="http://schemas.openxmlformats.org/drawingml/2006/table">
            <a:tbl>
              <a:tblPr firstRow="1" firstCol="1" lastRow="1" lastCol="1" bandRow="1" bandCol="1">
                <a:tableStyleId>{5C22544A-7EE6-4342-B048-85BDC9FD1C3A}</a:tableStyleId>
              </a:tblPr>
              <a:tblGrid>
                <a:gridCol w="2611365">
                  <a:extLst>
                    <a:ext uri="{9D8B030D-6E8A-4147-A177-3AD203B41FA5}">
                      <a16:colId xmlns:a16="http://schemas.microsoft.com/office/drawing/2014/main" val="1365576067"/>
                    </a:ext>
                  </a:extLst>
                </a:gridCol>
                <a:gridCol w="2609317">
                  <a:extLst>
                    <a:ext uri="{9D8B030D-6E8A-4147-A177-3AD203B41FA5}">
                      <a16:colId xmlns:a16="http://schemas.microsoft.com/office/drawing/2014/main" val="3504598695"/>
                    </a:ext>
                  </a:extLst>
                </a:gridCol>
                <a:gridCol w="2611365">
                  <a:extLst>
                    <a:ext uri="{9D8B030D-6E8A-4147-A177-3AD203B41FA5}">
                      <a16:colId xmlns:a16="http://schemas.microsoft.com/office/drawing/2014/main" val="328911834"/>
                    </a:ext>
                  </a:extLst>
                </a:gridCol>
                <a:gridCol w="2611365">
                  <a:extLst>
                    <a:ext uri="{9D8B030D-6E8A-4147-A177-3AD203B41FA5}">
                      <a16:colId xmlns:a16="http://schemas.microsoft.com/office/drawing/2014/main" val="330092599"/>
                    </a:ext>
                  </a:extLst>
                </a:gridCol>
              </a:tblGrid>
              <a:tr h="3086428">
                <a:tc>
                  <a:txBody>
                    <a:bodyPr/>
                    <a:lstStyle/>
                    <a:p>
                      <a:pPr algn="just">
                        <a:lnSpc>
                          <a:spcPct val="107000"/>
                        </a:lnSpc>
                        <a:spcAft>
                          <a:spcPts val="0"/>
                        </a:spcAft>
                      </a:pPr>
                      <a:r>
                        <a:rPr lang="ro-RO" sz="2000" dirty="0">
                          <a:solidFill>
                            <a:srgbClr val="7030A0"/>
                          </a:solidFill>
                          <a:effectLst/>
                        </a:rPr>
                        <a:t> </a:t>
                      </a:r>
                      <a:endParaRPr lang="en-US" sz="2000" dirty="0">
                        <a:solidFill>
                          <a:srgbClr val="7030A0"/>
                        </a:solidFill>
                        <a:effectLst/>
                      </a:endParaRPr>
                    </a:p>
                    <a:p>
                      <a:pPr algn="just">
                        <a:lnSpc>
                          <a:spcPct val="107000"/>
                        </a:lnSpc>
                        <a:spcBef>
                          <a:spcPts val="35"/>
                        </a:spcBef>
                        <a:spcAft>
                          <a:spcPts val="0"/>
                        </a:spcAft>
                      </a:pPr>
                      <a:r>
                        <a:rPr lang="ro-RO" sz="2000" dirty="0">
                          <a:solidFill>
                            <a:srgbClr val="7030A0"/>
                          </a:solidFill>
                          <a:effectLst/>
                        </a:rPr>
                        <a:t> </a:t>
                      </a:r>
                      <a:endParaRPr lang="en-US" sz="2000" dirty="0">
                        <a:solidFill>
                          <a:srgbClr val="7030A0"/>
                        </a:solidFill>
                        <a:effectLst/>
                      </a:endParaRPr>
                    </a:p>
                    <a:p>
                      <a:pPr marL="180975" indent="-50800" algn="just">
                        <a:lnSpc>
                          <a:spcPct val="107000"/>
                        </a:lnSpc>
                        <a:spcAft>
                          <a:spcPts val="0"/>
                        </a:spcAft>
                      </a:pPr>
                      <a:r>
                        <a:rPr lang="ro-RO" sz="2000" dirty="0">
                          <a:solidFill>
                            <a:srgbClr val="7030A0"/>
                          </a:solidFill>
                          <a:effectLst/>
                        </a:rPr>
                        <a:t>Efectivul</a:t>
                      </a:r>
                      <a:r>
                        <a:rPr lang="ro-RO" sz="2000" spc="60" dirty="0">
                          <a:solidFill>
                            <a:srgbClr val="7030A0"/>
                          </a:solidFill>
                          <a:effectLst/>
                        </a:rPr>
                        <a:t> </a:t>
                      </a:r>
                      <a:r>
                        <a:rPr lang="ro-RO" sz="2000" dirty="0">
                          <a:solidFill>
                            <a:srgbClr val="7030A0"/>
                          </a:solidFill>
                          <a:effectLst/>
                        </a:rPr>
                        <a:t>de</a:t>
                      </a:r>
                      <a:r>
                        <a:rPr lang="ro-RO" sz="2000" spc="65" dirty="0">
                          <a:solidFill>
                            <a:srgbClr val="7030A0"/>
                          </a:solidFill>
                          <a:effectLst/>
                        </a:rPr>
                        <a:t> </a:t>
                      </a:r>
                      <a:r>
                        <a:rPr lang="ro-RO" sz="2000" dirty="0">
                          <a:solidFill>
                            <a:srgbClr val="7030A0"/>
                          </a:solidFill>
                          <a:effectLst/>
                        </a:rPr>
                        <a:t>elevi</a:t>
                      </a:r>
                      <a:r>
                        <a:rPr lang="ro-RO" sz="2000" spc="65" dirty="0">
                          <a:solidFill>
                            <a:srgbClr val="7030A0"/>
                          </a:solidFill>
                          <a:effectLst/>
                        </a:rPr>
                        <a:t> </a:t>
                      </a:r>
                      <a:r>
                        <a:rPr lang="ro-RO" sz="2000" dirty="0">
                          <a:solidFill>
                            <a:srgbClr val="7030A0"/>
                          </a:solidFill>
                          <a:effectLst/>
                        </a:rPr>
                        <a:t>eligibili</a:t>
                      </a:r>
                      <a:r>
                        <a:rPr lang="ro-RO" sz="2000" spc="-225" dirty="0">
                          <a:solidFill>
                            <a:srgbClr val="7030A0"/>
                          </a:solidFill>
                          <a:effectLst/>
                        </a:rPr>
                        <a:t> </a:t>
                      </a:r>
                      <a:r>
                        <a:rPr lang="ro-RO" sz="2000" dirty="0">
                          <a:solidFill>
                            <a:srgbClr val="7030A0"/>
                          </a:solidFill>
                          <a:effectLst/>
                        </a:rPr>
                        <a:t>din</a:t>
                      </a:r>
                      <a:r>
                        <a:rPr lang="ro-RO" sz="2000" spc="45" dirty="0">
                          <a:solidFill>
                            <a:srgbClr val="7030A0"/>
                          </a:solidFill>
                          <a:effectLst/>
                        </a:rPr>
                        <a:t> </a:t>
                      </a:r>
                      <a:r>
                        <a:rPr lang="ro-RO" sz="2000" dirty="0">
                          <a:solidFill>
                            <a:srgbClr val="7030A0"/>
                          </a:solidFill>
                          <a:effectLst/>
                        </a:rPr>
                        <a:t>ciclul</a:t>
                      </a:r>
                      <a:r>
                        <a:rPr lang="ro-RO" sz="2000" spc="50" dirty="0">
                          <a:solidFill>
                            <a:srgbClr val="7030A0"/>
                          </a:solidFill>
                          <a:effectLst/>
                        </a:rPr>
                        <a:t> </a:t>
                      </a:r>
                      <a:r>
                        <a:rPr lang="ro-RO" sz="2000" dirty="0">
                          <a:solidFill>
                            <a:srgbClr val="7030A0"/>
                          </a:solidFill>
                          <a:effectLst/>
                        </a:rPr>
                        <a:t>gimnazial</a:t>
                      </a:r>
                      <a:r>
                        <a:rPr lang="ro-RO" sz="2000" spc="50" dirty="0">
                          <a:solidFill>
                            <a:srgbClr val="7030A0"/>
                          </a:solidFill>
                          <a:effectLst/>
                        </a:rPr>
                        <a:t> </a:t>
                      </a:r>
                      <a:r>
                        <a:rPr lang="ro-RO" sz="2000" dirty="0">
                          <a:solidFill>
                            <a:srgbClr val="7030A0"/>
                          </a:solidFill>
                          <a:effectLst/>
                        </a:rPr>
                        <a:t>din</a:t>
                      </a:r>
                      <a:r>
                        <a:rPr lang="ro-RO" sz="2000" spc="5" dirty="0">
                          <a:solidFill>
                            <a:srgbClr val="7030A0"/>
                          </a:solidFill>
                          <a:effectLst/>
                        </a:rPr>
                        <a:t> </a:t>
                      </a:r>
                      <a:r>
                        <a:rPr lang="ro-RO" sz="2000" dirty="0">
                          <a:solidFill>
                            <a:srgbClr val="7030A0"/>
                          </a:solidFill>
                          <a:effectLst/>
                        </a:rPr>
                        <a:t>unitatea</a:t>
                      </a:r>
                      <a:r>
                        <a:rPr lang="ro-RO" sz="2000" spc="45" dirty="0">
                          <a:solidFill>
                            <a:srgbClr val="7030A0"/>
                          </a:solidFill>
                          <a:effectLst/>
                        </a:rPr>
                        <a:t> </a:t>
                      </a:r>
                      <a:r>
                        <a:rPr lang="ro-RO" sz="2000" dirty="0">
                          <a:solidFill>
                            <a:srgbClr val="7030A0"/>
                          </a:solidFill>
                          <a:effectLst/>
                        </a:rPr>
                        <a:t>de</a:t>
                      </a:r>
                      <a:r>
                        <a:rPr lang="ro-RO" sz="2000" spc="50" dirty="0">
                          <a:solidFill>
                            <a:srgbClr val="7030A0"/>
                          </a:solidFill>
                          <a:effectLst/>
                        </a:rPr>
                        <a:t> </a:t>
                      </a:r>
                      <a:r>
                        <a:rPr lang="ro-RO" sz="2000" dirty="0">
                          <a:solidFill>
                            <a:srgbClr val="7030A0"/>
                          </a:solidFill>
                          <a:effectLst/>
                        </a:rPr>
                        <a:t>învățământ</a:t>
                      </a:r>
                      <a:endParaRPr lang="en-US" sz="2000" dirty="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tc>
                  <a:txBody>
                    <a:bodyPr/>
                    <a:lstStyle/>
                    <a:p>
                      <a:pPr algn="just">
                        <a:lnSpc>
                          <a:spcPct val="107000"/>
                        </a:lnSpc>
                        <a:spcAft>
                          <a:spcPts val="0"/>
                        </a:spcAft>
                      </a:pPr>
                      <a:r>
                        <a:rPr lang="ro-RO" sz="2000" dirty="0">
                          <a:solidFill>
                            <a:srgbClr val="7030A0"/>
                          </a:solidFill>
                          <a:effectLst/>
                        </a:rPr>
                        <a:t> </a:t>
                      </a:r>
                      <a:endParaRPr lang="en-US" sz="2000" dirty="0">
                        <a:solidFill>
                          <a:srgbClr val="7030A0"/>
                        </a:solidFill>
                        <a:effectLst/>
                      </a:endParaRPr>
                    </a:p>
                    <a:p>
                      <a:pPr algn="just">
                        <a:lnSpc>
                          <a:spcPct val="107000"/>
                        </a:lnSpc>
                        <a:spcBef>
                          <a:spcPts val="35"/>
                        </a:spcBef>
                        <a:spcAft>
                          <a:spcPts val="0"/>
                        </a:spcAft>
                      </a:pPr>
                      <a:r>
                        <a:rPr lang="ro-RO" sz="2000" dirty="0">
                          <a:solidFill>
                            <a:srgbClr val="7030A0"/>
                          </a:solidFill>
                          <a:effectLst/>
                        </a:rPr>
                        <a:t> </a:t>
                      </a:r>
                      <a:endParaRPr lang="en-US" sz="2000" dirty="0">
                        <a:solidFill>
                          <a:srgbClr val="7030A0"/>
                        </a:solidFill>
                        <a:effectLst/>
                      </a:endParaRPr>
                    </a:p>
                    <a:p>
                      <a:pPr marL="561975" marR="236220" indent="-318770" algn="just">
                        <a:lnSpc>
                          <a:spcPct val="107000"/>
                        </a:lnSpc>
                        <a:spcAft>
                          <a:spcPts val="0"/>
                        </a:spcAft>
                      </a:pPr>
                      <a:r>
                        <a:rPr lang="en-US" sz="2000" dirty="0" smtClean="0">
                          <a:solidFill>
                            <a:srgbClr val="7030A0"/>
                          </a:solidFill>
                          <a:effectLst/>
                        </a:rPr>
                        <a:t>    </a:t>
                      </a:r>
                      <a:r>
                        <a:rPr lang="ro-RO" sz="2000" dirty="0" smtClean="0">
                          <a:solidFill>
                            <a:srgbClr val="7030A0"/>
                          </a:solidFill>
                          <a:effectLst/>
                        </a:rPr>
                        <a:t>Valoarea</a:t>
                      </a:r>
                      <a:r>
                        <a:rPr lang="ro-RO" sz="2000" spc="80" dirty="0" smtClean="0">
                          <a:solidFill>
                            <a:srgbClr val="7030A0"/>
                          </a:solidFill>
                          <a:effectLst/>
                        </a:rPr>
                        <a:t> </a:t>
                      </a:r>
                      <a:r>
                        <a:rPr lang="ro-RO" sz="2000" dirty="0">
                          <a:solidFill>
                            <a:srgbClr val="7030A0"/>
                          </a:solidFill>
                          <a:effectLst/>
                        </a:rPr>
                        <a:t>maximală</a:t>
                      </a:r>
                      <a:r>
                        <a:rPr lang="ro-RO" sz="2000" spc="85" dirty="0">
                          <a:solidFill>
                            <a:srgbClr val="7030A0"/>
                          </a:solidFill>
                          <a:effectLst/>
                        </a:rPr>
                        <a:t> </a:t>
                      </a:r>
                      <a:r>
                        <a:rPr lang="ro-RO" sz="2000" dirty="0">
                          <a:solidFill>
                            <a:srgbClr val="7030A0"/>
                          </a:solidFill>
                          <a:effectLst/>
                        </a:rPr>
                        <a:t>a</a:t>
                      </a:r>
                      <a:r>
                        <a:rPr lang="ro-RO" sz="2000" spc="-230" dirty="0">
                          <a:solidFill>
                            <a:srgbClr val="7030A0"/>
                          </a:solidFill>
                          <a:effectLst/>
                        </a:rPr>
                        <a:t> </a:t>
                      </a:r>
                      <a:r>
                        <a:rPr lang="ro-RO" sz="2000" dirty="0">
                          <a:solidFill>
                            <a:srgbClr val="7030A0"/>
                          </a:solidFill>
                          <a:effectLst/>
                        </a:rPr>
                        <a:t>grantului</a:t>
                      </a:r>
                      <a:r>
                        <a:rPr lang="ro-RO" sz="2000" spc="5" dirty="0">
                          <a:solidFill>
                            <a:srgbClr val="7030A0"/>
                          </a:solidFill>
                          <a:effectLst/>
                        </a:rPr>
                        <a:t> </a:t>
                      </a:r>
                      <a:r>
                        <a:rPr lang="ro-RO" sz="2000" dirty="0">
                          <a:solidFill>
                            <a:srgbClr val="7030A0"/>
                          </a:solidFill>
                          <a:effectLst/>
                        </a:rPr>
                        <a:t>(EURO)</a:t>
                      </a:r>
                      <a:endParaRPr lang="en-US" sz="2000" dirty="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tc>
                  <a:txBody>
                    <a:bodyPr/>
                    <a:lstStyle/>
                    <a:p>
                      <a:pPr marL="97790" marR="93980" indent="1270" algn="l">
                        <a:lnSpc>
                          <a:spcPct val="107000"/>
                        </a:lnSpc>
                        <a:spcAft>
                          <a:spcPts val="0"/>
                        </a:spcAft>
                      </a:pPr>
                      <a:r>
                        <a:rPr lang="ro-RO" sz="2000" dirty="0">
                          <a:solidFill>
                            <a:srgbClr val="7030A0"/>
                          </a:solidFill>
                          <a:effectLst/>
                        </a:rPr>
                        <a:t>Valoarea</a:t>
                      </a:r>
                      <a:r>
                        <a:rPr lang="ro-RO" sz="2000" spc="20" dirty="0">
                          <a:solidFill>
                            <a:srgbClr val="7030A0"/>
                          </a:solidFill>
                          <a:effectLst/>
                        </a:rPr>
                        <a:t> </a:t>
                      </a:r>
                      <a:r>
                        <a:rPr lang="ro-RO" sz="2000" dirty="0">
                          <a:solidFill>
                            <a:srgbClr val="7030A0"/>
                          </a:solidFill>
                          <a:effectLst/>
                        </a:rPr>
                        <a:t>maximală</a:t>
                      </a:r>
                      <a:r>
                        <a:rPr lang="ro-RO" sz="2000" spc="20" dirty="0">
                          <a:solidFill>
                            <a:srgbClr val="7030A0"/>
                          </a:solidFill>
                          <a:effectLst/>
                        </a:rPr>
                        <a:t> </a:t>
                      </a:r>
                      <a:r>
                        <a:rPr lang="ro-RO" sz="2000" dirty="0">
                          <a:solidFill>
                            <a:srgbClr val="7030A0"/>
                          </a:solidFill>
                          <a:effectLst/>
                        </a:rPr>
                        <a:t>a</a:t>
                      </a:r>
                      <a:r>
                        <a:rPr lang="ro-RO" sz="2000" spc="5" dirty="0">
                          <a:solidFill>
                            <a:srgbClr val="7030A0"/>
                          </a:solidFill>
                          <a:effectLst/>
                        </a:rPr>
                        <a:t> </a:t>
                      </a:r>
                      <a:r>
                        <a:rPr lang="ro-RO" sz="2000" dirty="0">
                          <a:solidFill>
                            <a:srgbClr val="7030A0"/>
                          </a:solidFill>
                          <a:effectLst/>
                        </a:rPr>
                        <a:t>grantului</a:t>
                      </a:r>
                      <a:r>
                        <a:rPr lang="ro-RO" sz="2000" spc="70" dirty="0">
                          <a:solidFill>
                            <a:srgbClr val="7030A0"/>
                          </a:solidFill>
                          <a:effectLst/>
                        </a:rPr>
                        <a:t> </a:t>
                      </a:r>
                      <a:r>
                        <a:rPr lang="ro-RO" sz="2000" dirty="0">
                          <a:solidFill>
                            <a:srgbClr val="7030A0"/>
                          </a:solidFill>
                          <a:effectLst/>
                        </a:rPr>
                        <a:t>pentru</a:t>
                      </a:r>
                      <a:r>
                        <a:rPr lang="ro-RO" sz="2000" spc="70" dirty="0">
                          <a:solidFill>
                            <a:srgbClr val="7030A0"/>
                          </a:solidFill>
                          <a:effectLst/>
                        </a:rPr>
                        <a:t> </a:t>
                      </a:r>
                      <a:r>
                        <a:rPr lang="ro-RO" sz="2000" dirty="0">
                          <a:solidFill>
                            <a:srgbClr val="7030A0"/>
                          </a:solidFill>
                          <a:effectLst/>
                        </a:rPr>
                        <a:t>unități</a:t>
                      </a:r>
                      <a:r>
                        <a:rPr lang="ro-RO" sz="2000" spc="70" dirty="0">
                          <a:solidFill>
                            <a:srgbClr val="7030A0"/>
                          </a:solidFill>
                          <a:effectLst/>
                        </a:rPr>
                        <a:t> </a:t>
                      </a:r>
                      <a:r>
                        <a:rPr lang="ro-RO" sz="2000" dirty="0">
                          <a:solidFill>
                            <a:srgbClr val="7030A0"/>
                          </a:solidFill>
                          <a:effectLst/>
                        </a:rPr>
                        <a:t>de</a:t>
                      </a:r>
                      <a:r>
                        <a:rPr lang="ro-RO" sz="2000" spc="-230" dirty="0">
                          <a:solidFill>
                            <a:srgbClr val="7030A0"/>
                          </a:solidFill>
                          <a:effectLst/>
                        </a:rPr>
                        <a:t> </a:t>
                      </a:r>
                      <a:r>
                        <a:rPr lang="ro-RO" sz="2000" dirty="0">
                          <a:solidFill>
                            <a:srgbClr val="7030A0"/>
                          </a:solidFill>
                          <a:effectLst/>
                        </a:rPr>
                        <a:t>învățământ</a:t>
                      </a:r>
                      <a:r>
                        <a:rPr lang="ro-RO" sz="2000" spc="20" dirty="0">
                          <a:solidFill>
                            <a:srgbClr val="7030A0"/>
                          </a:solidFill>
                          <a:effectLst/>
                        </a:rPr>
                        <a:t> </a:t>
                      </a:r>
                      <a:r>
                        <a:rPr lang="ro-RO" sz="2000" dirty="0">
                          <a:solidFill>
                            <a:srgbClr val="7030A0"/>
                          </a:solidFill>
                          <a:effectLst/>
                        </a:rPr>
                        <a:t>în</a:t>
                      </a:r>
                      <a:r>
                        <a:rPr lang="ro-RO" sz="2000" spc="10" dirty="0">
                          <a:solidFill>
                            <a:srgbClr val="7030A0"/>
                          </a:solidFill>
                          <a:effectLst/>
                        </a:rPr>
                        <a:t> </a:t>
                      </a:r>
                      <a:r>
                        <a:rPr lang="ro-RO" sz="2000" dirty="0">
                          <a:solidFill>
                            <a:srgbClr val="7030A0"/>
                          </a:solidFill>
                          <a:effectLst/>
                        </a:rPr>
                        <a:t>zone</a:t>
                      </a:r>
                      <a:r>
                        <a:rPr lang="ro-RO" sz="2000" spc="10" dirty="0">
                          <a:solidFill>
                            <a:srgbClr val="7030A0"/>
                          </a:solidFill>
                          <a:effectLst/>
                        </a:rPr>
                        <a:t> </a:t>
                      </a:r>
                      <a:r>
                        <a:rPr lang="ro-RO" sz="2000" dirty="0">
                          <a:solidFill>
                            <a:srgbClr val="7030A0"/>
                          </a:solidFill>
                          <a:effectLst/>
                        </a:rPr>
                        <a:t>cu</a:t>
                      </a:r>
                      <a:r>
                        <a:rPr lang="ro-RO" sz="2000" spc="5" dirty="0">
                          <a:solidFill>
                            <a:srgbClr val="7030A0"/>
                          </a:solidFill>
                          <a:effectLst/>
                        </a:rPr>
                        <a:t> </a:t>
                      </a:r>
                      <a:r>
                        <a:rPr lang="ro-RO" sz="2000" dirty="0">
                          <a:solidFill>
                            <a:srgbClr val="7030A0"/>
                          </a:solidFill>
                          <a:effectLst/>
                        </a:rPr>
                        <a:t>marginalizare</a:t>
                      </a:r>
                      <a:r>
                        <a:rPr lang="ro-RO" sz="2000" spc="10" dirty="0">
                          <a:solidFill>
                            <a:srgbClr val="7030A0"/>
                          </a:solidFill>
                          <a:effectLst/>
                        </a:rPr>
                        <a:t> </a:t>
                      </a:r>
                      <a:r>
                        <a:rPr lang="ro-RO" sz="2000" dirty="0">
                          <a:solidFill>
                            <a:srgbClr val="7030A0"/>
                          </a:solidFill>
                          <a:effectLst/>
                        </a:rPr>
                        <a:t>medie</a:t>
                      </a:r>
                      <a:r>
                        <a:rPr lang="ro-RO" sz="2000" spc="5" dirty="0">
                          <a:solidFill>
                            <a:srgbClr val="7030A0"/>
                          </a:solidFill>
                          <a:effectLst/>
                        </a:rPr>
                        <a:t> </a:t>
                      </a:r>
                      <a:r>
                        <a:rPr lang="ro-RO" sz="2000" dirty="0">
                          <a:solidFill>
                            <a:srgbClr val="7030A0"/>
                          </a:solidFill>
                          <a:effectLst/>
                        </a:rPr>
                        <a:t>(mediul</a:t>
                      </a:r>
                      <a:r>
                        <a:rPr lang="ro-RO" sz="2000" spc="20" dirty="0">
                          <a:solidFill>
                            <a:srgbClr val="7030A0"/>
                          </a:solidFill>
                          <a:effectLst/>
                        </a:rPr>
                        <a:t> </a:t>
                      </a:r>
                      <a:r>
                        <a:rPr lang="ro-RO" sz="2000" dirty="0">
                          <a:solidFill>
                            <a:srgbClr val="7030A0"/>
                          </a:solidFill>
                          <a:effectLst/>
                        </a:rPr>
                        <a:t>rural)</a:t>
                      </a:r>
                      <a:r>
                        <a:rPr lang="ro-RO" sz="2000" spc="25" dirty="0">
                          <a:solidFill>
                            <a:srgbClr val="7030A0"/>
                          </a:solidFill>
                          <a:effectLst/>
                        </a:rPr>
                        <a:t> </a:t>
                      </a:r>
                      <a:r>
                        <a:rPr lang="ro-RO" sz="2000" dirty="0">
                          <a:solidFill>
                            <a:srgbClr val="7030A0"/>
                          </a:solidFill>
                          <a:effectLst/>
                        </a:rPr>
                        <a:t>și</a:t>
                      </a:r>
                      <a:r>
                        <a:rPr lang="ro-RO" sz="2000" spc="5" dirty="0">
                          <a:solidFill>
                            <a:srgbClr val="7030A0"/>
                          </a:solidFill>
                          <a:effectLst/>
                        </a:rPr>
                        <a:t> </a:t>
                      </a:r>
                      <a:r>
                        <a:rPr lang="ro-RO" sz="2000" dirty="0">
                          <a:solidFill>
                            <a:srgbClr val="7030A0"/>
                          </a:solidFill>
                          <a:effectLst/>
                        </a:rPr>
                        <a:t>zone</a:t>
                      </a:r>
                      <a:r>
                        <a:rPr lang="ro-RO" sz="2000" spc="5" dirty="0">
                          <a:solidFill>
                            <a:srgbClr val="7030A0"/>
                          </a:solidFill>
                          <a:effectLst/>
                        </a:rPr>
                        <a:t> </a:t>
                      </a:r>
                      <a:r>
                        <a:rPr lang="ro-RO" sz="2000" dirty="0">
                          <a:solidFill>
                            <a:srgbClr val="7030A0"/>
                          </a:solidFill>
                          <a:effectLst/>
                        </a:rPr>
                        <a:t>dezavantajate</a:t>
                      </a:r>
                      <a:r>
                        <a:rPr lang="ro-RO" sz="2000" spc="25" dirty="0">
                          <a:solidFill>
                            <a:srgbClr val="7030A0"/>
                          </a:solidFill>
                          <a:effectLst/>
                        </a:rPr>
                        <a:t> </a:t>
                      </a:r>
                      <a:r>
                        <a:rPr lang="ro-RO" sz="2000" dirty="0">
                          <a:solidFill>
                            <a:srgbClr val="7030A0"/>
                          </a:solidFill>
                          <a:effectLst/>
                        </a:rPr>
                        <a:t>(mediul</a:t>
                      </a:r>
                      <a:r>
                        <a:rPr lang="ro-RO" sz="2000" spc="5" dirty="0">
                          <a:solidFill>
                            <a:srgbClr val="7030A0"/>
                          </a:solidFill>
                          <a:effectLst/>
                        </a:rPr>
                        <a:t> </a:t>
                      </a:r>
                      <a:r>
                        <a:rPr lang="ro-RO" sz="2000" dirty="0">
                          <a:solidFill>
                            <a:srgbClr val="7030A0"/>
                          </a:solidFill>
                          <a:effectLst/>
                        </a:rPr>
                        <a:t>urban)*</a:t>
                      </a:r>
                      <a:endParaRPr lang="en-US" sz="2000" dirty="0">
                        <a:solidFill>
                          <a:srgbClr val="7030A0"/>
                        </a:solidFill>
                        <a:effectLst/>
                      </a:endParaRPr>
                    </a:p>
                    <a:p>
                      <a:pPr marL="93345" marR="88900" algn="l">
                        <a:lnSpc>
                          <a:spcPts val="1150"/>
                        </a:lnSpc>
                        <a:spcAft>
                          <a:spcPts val="0"/>
                        </a:spcAft>
                      </a:pPr>
                      <a:r>
                        <a:rPr lang="ro-RO" sz="2000" dirty="0">
                          <a:solidFill>
                            <a:srgbClr val="7030A0"/>
                          </a:solidFill>
                          <a:effectLst/>
                        </a:rPr>
                        <a:t>(EURO)</a:t>
                      </a:r>
                      <a:endParaRPr lang="en-US" sz="2000" dirty="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tc>
                  <a:txBody>
                    <a:bodyPr/>
                    <a:lstStyle/>
                    <a:p>
                      <a:pPr marL="93345" marR="90805" algn="l">
                        <a:lnSpc>
                          <a:spcPct val="107000"/>
                        </a:lnSpc>
                        <a:spcAft>
                          <a:spcPts val="0"/>
                        </a:spcAft>
                      </a:pPr>
                      <a:r>
                        <a:rPr lang="ro-RO" sz="2000" dirty="0">
                          <a:solidFill>
                            <a:srgbClr val="7030A0"/>
                          </a:solidFill>
                          <a:effectLst/>
                        </a:rPr>
                        <a:t>Valoarea</a:t>
                      </a:r>
                      <a:r>
                        <a:rPr lang="ro-RO" sz="2000" spc="20" dirty="0">
                          <a:solidFill>
                            <a:srgbClr val="7030A0"/>
                          </a:solidFill>
                          <a:effectLst/>
                        </a:rPr>
                        <a:t> </a:t>
                      </a:r>
                      <a:r>
                        <a:rPr lang="ro-RO" sz="2000" dirty="0">
                          <a:solidFill>
                            <a:srgbClr val="7030A0"/>
                          </a:solidFill>
                          <a:effectLst/>
                        </a:rPr>
                        <a:t>maximală</a:t>
                      </a:r>
                      <a:r>
                        <a:rPr lang="ro-RO" sz="2000" spc="20" dirty="0">
                          <a:solidFill>
                            <a:srgbClr val="7030A0"/>
                          </a:solidFill>
                          <a:effectLst/>
                        </a:rPr>
                        <a:t> </a:t>
                      </a:r>
                      <a:r>
                        <a:rPr lang="ro-RO" sz="2000" dirty="0">
                          <a:solidFill>
                            <a:srgbClr val="7030A0"/>
                          </a:solidFill>
                          <a:effectLst/>
                        </a:rPr>
                        <a:t>a</a:t>
                      </a:r>
                      <a:r>
                        <a:rPr lang="ro-RO" sz="2000" spc="5" dirty="0">
                          <a:solidFill>
                            <a:srgbClr val="7030A0"/>
                          </a:solidFill>
                          <a:effectLst/>
                        </a:rPr>
                        <a:t> </a:t>
                      </a:r>
                      <a:r>
                        <a:rPr lang="ro-RO" sz="2000" dirty="0">
                          <a:solidFill>
                            <a:srgbClr val="7030A0"/>
                          </a:solidFill>
                          <a:effectLst/>
                        </a:rPr>
                        <a:t>grantului</a:t>
                      </a:r>
                      <a:r>
                        <a:rPr lang="ro-RO" sz="2000" spc="65" dirty="0">
                          <a:solidFill>
                            <a:srgbClr val="7030A0"/>
                          </a:solidFill>
                          <a:effectLst/>
                        </a:rPr>
                        <a:t> </a:t>
                      </a:r>
                      <a:r>
                        <a:rPr lang="ro-RO" sz="2000" dirty="0">
                          <a:solidFill>
                            <a:srgbClr val="7030A0"/>
                          </a:solidFill>
                          <a:effectLst/>
                        </a:rPr>
                        <a:t>pentru</a:t>
                      </a:r>
                      <a:r>
                        <a:rPr lang="ro-RO" sz="2000" spc="65" dirty="0">
                          <a:solidFill>
                            <a:srgbClr val="7030A0"/>
                          </a:solidFill>
                          <a:effectLst/>
                        </a:rPr>
                        <a:t> </a:t>
                      </a:r>
                      <a:r>
                        <a:rPr lang="ro-RO" sz="2000" dirty="0">
                          <a:solidFill>
                            <a:srgbClr val="7030A0"/>
                          </a:solidFill>
                          <a:effectLst/>
                        </a:rPr>
                        <a:t>unități</a:t>
                      </a:r>
                      <a:r>
                        <a:rPr lang="ro-RO" sz="2000" spc="70" dirty="0">
                          <a:solidFill>
                            <a:srgbClr val="7030A0"/>
                          </a:solidFill>
                          <a:effectLst/>
                        </a:rPr>
                        <a:t> </a:t>
                      </a:r>
                      <a:r>
                        <a:rPr lang="ro-RO" sz="2000" dirty="0">
                          <a:solidFill>
                            <a:srgbClr val="7030A0"/>
                          </a:solidFill>
                          <a:effectLst/>
                        </a:rPr>
                        <a:t>de</a:t>
                      </a:r>
                      <a:r>
                        <a:rPr lang="ro-RO" sz="2000" spc="-230" dirty="0">
                          <a:solidFill>
                            <a:srgbClr val="7030A0"/>
                          </a:solidFill>
                          <a:effectLst/>
                        </a:rPr>
                        <a:t> </a:t>
                      </a:r>
                      <a:r>
                        <a:rPr lang="ro-RO" sz="2000" dirty="0">
                          <a:solidFill>
                            <a:srgbClr val="7030A0"/>
                          </a:solidFill>
                          <a:effectLst/>
                        </a:rPr>
                        <a:t>învățământ</a:t>
                      </a:r>
                      <a:r>
                        <a:rPr lang="ro-RO" sz="2000" spc="20" dirty="0">
                          <a:solidFill>
                            <a:srgbClr val="7030A0"/>
                          </a:solidFill>
                          <a:effectLst/>
                        </a:rPr>
                        <a:t> </a:t>
                      </a:r>
                      <a:r>
                        <a:rPr lang="ro-RO" sz="2000" dirty="0">
                          <a:solidFill>
                            <a:srgbClr val="7030A0"/>
                          </a:solidFill>
                          <a:effectLst/>
                        </a:rPr>
                        <a:t>în</a:t>
                      </a:r>
                      <a:r>
                        <a:rPr lang="ro-RO" sz="2000" spc="10" dirty="0">
                          <a:solidFill>
                            <a:srgbClr val="7030A0"/>
                          </a:solidFill>
                          <a:effectLst/>
                        </a:rPr>
                        <a:t> </a:t>
                      </a:r>
                      <a:r>
                        <a:rPr lang="ro-RO" sz="2000" dirty="0">
                          <a:solidFill>
                            <a:srgbClr val="7030A0"/>
                          </a:solidFill>
                          <a:effectLst/>
                        </a:rPr>
                        <a:t>zone</a:t>
                      </a:r>
                      <a:r>
                        <a:rPr lang="ro-RO" sz="2000" spc="10" dirty="0">
                          <a:solidFill>
                            <a:srgbClr val="7030A0"/>
                          </a:solidFill>
                          <a:effectLst/>
                        </a:rPr>
                        <a:t> </a:t>
                      </a:r>
                      <a:r>
                        <a:rPr lang="ro-RO" sz="2000" dirty="0">
                          <a:solidFill>
                            <a:srgbClr val="7030A0"/>
                          </a:solidFill>
                          <a:effectLst/>
                        </a:rPr>
                        <a:t>cu</a:t>
                      </a:r>
                      <a:r>
                        <a:rPr lang="ro-RO" sz="2000" spc="5" dirty="0">
                          <a:solidFill>
                            <a:srgbClr val="7030A0"/>
                          </a:solidFill>
                          <a:effectLst/>
                        </a:rPr>
                        <a:t> </a:t>
                      </a:r>
                      <a:r>
                        <a:rPr lang="ro-RO" sz="2000" dirty="0">
                          <a:solidFill>
                            <a:srgbClr val="7030A0"/>
                          </a:solidFill>
                          <a:effectLst/>
                        </a:rPr>
                        <a:t>marginalizare</a:t>
                      </a:r>
                      <a:r>
                        <a:rPr lang="ro-RO" sz="2000" spc="15" dirty="0">
                          <a:solidFill>
                            <a:srgbClr val="7030A0"/>
                          </a:solidFill>
                          <a:effectLst/>
                        </a:rPr>
                        <a:t> </a:t>
                      </a:r>
                      <a:r>
                        <a:rPr lang="ro-RO" sz="2000" dirty="0">
                          <a:solidFill>
                            <a:srgbClr val="7030A0"/>
                          </a:solidFill>
                          <a:effectLst/>
                        </a:rPr>
                        <a:t>severă</a:t>
                      </a:r>
                      <a:r>
                        <a:rPr lang="ro-RO" sz="2000" spc="40" dirty="0">
                          <a:solidFill>
                            <a:srgbClr val="7030A0"/>
                          </a:solidFill>
                          <a:effectLst/>
                        </a:rPr>
                        <a:t> </a:t>
                      </a:r>
                      <a:r>
                        <a:rPr lang="ro-RO" sz="2000" dirty="0">
                          <a:solidFill>
                            <a:srgbClr val="7030A0"/>
                          </a:solidFill>
                          <a:effectLst/>
                        </a:rPr>
                        <a:t>și</a:t>
                      </a:r>
                      <a:r>
                        <a:rPr lang="ro-RO" sz="2000" spc="5" dirty="0">
                          <a:solidFill>
                            <a:srgbClr val="7030A0"/>
                          </a:solidFill>
                          <a:effectLst/>
                        </a:rPr>
                        <a:t> </a:t>
                      </a:r>
                      <a:r>
                        <a:rPr lang="ro-RO" sz="2000" dirty="0">
                          <a:solidFill>
                            <a:srgbClr val="7030A0"/>
                          </a:solidFill>
                          <a:effectLst/>
                        </a:rPr>
                        <a:t>peste</a:t>
                      </a:r>
                      <a:r>
                        <a:rPr lang="ro-RO" sz="2000" spc="65" dirty="0">
                          <a:solidFill>
                            <a:srgbClr val="7030A0"/>
                          </a:solidFill>
                          <a:effectLst/>
                        </a:rPr>
                        <a:t> </a:t>
                      </a:r>
                      <a:r>
                        <a:rPr lang="ro-RO" sz="2000" dirty="0">
                          <a:solidFill>
                            <a:srgbClr val="7030A0"/>
                          </a:solidFill>
                          <a:effectLst/>
                        </a:rPr>
                        <a:t>medie</a:t>
                      </a:r>
                      <a:r>
                        <a:rPr lang="ro-RO" sz="2000" spc="45" dirty="0">
                          <a:solidFill>
                            <a:srgbClr val="7030A0"/>
                          </a:solidFill>
                          <a:effectLst/>
                        </a:rPr>
                        <a:t> </a:t>
                      </a:r>
                      <a:r>
                        <a:rPr lang="ro-RO" sz="2000" dirty="0">
                          <a:solidFill>
                            <a:srgbClr val="7030A0"/>
                          </a:solidFill>
                          <a:effectLst/>
                        </a:rPr>
                        <a:t>(mediul</a:t>
                      </a:r>
                      <a:r>
                        <a:rPr lang="ro-RO" sz="2000" spc="70" dirty="0">
                          <a:solidFill>
                            <a:srgbClr val="7030A0"/>
                          </a:solidFill>
                          <a:effectLst/>
                        </a:rPr>
                        <a:t> </a:t>
                      </a:r>
                      <a:r>
                        <a:rPr lang="ro-RO" sz="2000" dirty="0">
                          <a:solidFill>
                            <a:srgbClr val="7030A0"/>
                          </a:solidFill>
                          <a:effectLst/>
                        </a:rPr>
                        <a:t>rural)</a:t>
                      </a:r>
                      <a:r>
                        <a:rPr lang="ro-RO" sz="2000" spc="-230" dirty="0">
                          <a:solidFill>
                            <a:srgbClr val="7030A0"/>
                          </a:solidFill>
                          <a:effectLst/>
                        </a:rPr>
                        <a:t> </a:t>
                      </a:r>
                      <a:r>
                        <a:rPr lang="ro-RO" sz="2000" dirty="0">
                          <a:solidFill>
                            <a:srgbClr val="7030A0"/>
                          </a:solidFill>
                          <a:effectLst/>
                        </a:rPr>
                        <a:t>și</a:t>
                      </a:r>
                      <a:r>
                        <a:rPr lang="ro-RO" sz="2000" spc="20" dirty="0">
                          <a:solidFill>
                            <a:srgbClr val="7030A0"/>
                          </a:solidFill>
                          <a:effectLst/>
                        </a:rPr>
                        <a:t> </a:t>
                      </a:r>
                      <a:r>
                        <a:rPr lang="ro-RO" sz="2000" dirty="0">
                          <a:solidFill>
                            <a:srgbClr val="7030A0"/>
                          </a:solidFill>
                          <a:effectLst/>
                        </a:rPr>
                        <a:t>zone</a:t>
                      </a:r>
                      <a:r>
                        <a:rPr lang="ro-RO" sz="2000" spc="25" dirty="0">
                          <a:solidFill>
                            <a:srgbClr val="7030A0"/>
                          </a:solidFill>
                          <a:effectLst/>
                        </a:rPr>
                        <a:t> </a:t>
                      </a:r>
                      <a:r>
                        <a:rPr lang="ro-RO" sz="2000" dirty="0">
                          <a:solidFill>
                            <a:srgbClr val="7030A0"/>
                          </a:solidFill>
                          <a:effectLst/>
                        </a:rPr>
                        <a:t>marginalizate</a:t>
                      </a:r>
                      <a:r>
                        <a:rPr lang="ro-RO" sz="2000" spc="5" dirty="0">
                          <a:solidFill>
                            <a:srgbClr val="7030A0"/>
                          </a:solidFill>
                          <a:effectLst/>
                        </a:rPr>
                        <a:t> </a:t>
                      </a:r>
                      <a:r>
                        <a:rPr lang="ro-RO" sz="2000" dirty="0">
                          <a:solidFill>
                            <a:srgbClr val="7030A0"/>
                          </a:solidFill>
                          <a:effectLst/>
                        </a:rPr>
                        <a:t>(mediul</a:t>
                      </a:r>
                      <a:r>
                        <a:rPr lang="ro-RO" sz="2000" spc="-25" dirty="0">
                          <a:solidFill>
                            <a:srgbClr val="7030A0"/>
                          </a:solidFill>
                          <a:effectLst/>
                        </a:rPr>
                        <a:t> </a:t>
                      </a:r>
                      <a:r>
                        <a:rPr lang="ro-RO" sz="2000" dirty="0">
                          <a:solidFill>
                            <a:srgbClr val="7030A0"/>
                          </a:solidFill>
                          <a:effectLst/>
                        </a:rPr>
                        <a:t>urban)*</a:t>
                      </a:r>
                      <a:endParaRPr lang="en-US" sz="2000" dirty="0">
                        <a:solidFill>
                          <a:srgbClr val="7030A0"/>
                        </a:solidFill>
                        <a:effectLst/>
                      </a:endParaRPr>
                    </a:p>
                    <a:p>
                      <a:pPr marL="92075" marR="90805" algn="l">
                        <a:lnSpc>
                          <a:spcPts val="1150"/>
                        </a:lnSpc>
                        <a:spcAft>
                          <a:spcPts val="0"/>
                        </a:spcAft>
                      </a:pPr>
                      <a:r>
                        <a:rPr lang="ro-RO" sz="2000" dirty="0">
                          <a:solidFill>
                            <a:srgbClr val="7030A0"/>
                          </a:solidFill>
                          <a:effectLst/>
                        </a:rPr>
                        <a:t>(EURO)</a:t>
                      </a:r>
                      <a:endParaRPr lang="en-US" sz="2000" dirty="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extLst>
                  <a:ext uri="{0D108BD9-81ED-4DB2-BD59-A6C34878D82A}">
                    <a16:rowId xmlns:a16="http://schemas.microsoft.com/office/drawing/2014/main" val="3380287673"/>
                  </a:ext>
                </a:extLst>
              </a:tr>
              <a:tr h="474920">
                <a:tc>
                  <a:txBody>
                    <a:bodyPr/>
                    <a:lstStyle/>
                    <a:p>
                      <a:pPr marL="315595" algn="just">
                        <a:lnSpc>
                          <a:spcPct val="107000"/>
                        </a:lnSpc>
                        <a:spcBef>
                          <a:spcPts val="560"/>
                        </a:spcBef>
                        <a:spcAft>
                          <a:spcPts val="0"/>
                        </a:spcAft>
                      </a:pPr>
                      <a:r>
                        <a:rPr lang="ro-RO" sz="2000">
                          <a:solidFill>
                            <a:srgbClr val="7030A0"/>
                          </a:solidFill>
                          <a:effectLst/>
                        </a:rPr>
                        <a:t>Cost</a:t>
                      </a:r>
                      <a:r>
                        <a:rPr lang="ro-RO" sz="2000" spc="60">
                          <a:solidFill>
                            <a:srgbClr val="7030A0"/>
                          </a:solidFill>
                          <a:effectLst/>
                        </a:rPr>
                        <a:t> </a:t>
                      </a:r>
                      <a:r>
                        <a:rPr lang="ro-RO" sz="2000">
                          <a:solidFill>
                            <a:srgbClr val="7030A0"/>
                          </a:solidFill>
                          <a:effectLst/>
                        </a:rPr>
                        <a:t>disponibil/elev</a:t>
                      </a:r>
                      <a:endParaRPr lang="en-US" sz="200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tc>
                  <a:txBody>
                    <a:bodyPr/>
                    <a:lstStyle/>
                    <a:p>
                      <a:pPr marL="541655" marR="535940" algn="just">
                        <a:lnSpc>
                          <a:spcPct val="107000"/>
                        </a:lnSpc>
                        <a:spcBef>
                          <a:spcPts val="560"/>
                        </a:spcBef>
                        <a:spcAft>
                          <a:spcPts val="0"/>
                        </a:spcAft>
                      </a:pPr>
                      <a:r>
                        <a:rPr lang="ro-RO" sz="2000">
                          <a:solidFill>
                            <a:srgbClr val="7030A0"/>
                          </a:solidFill>
                          <a:effectLst/>
                        </a:rPr>
                        <a:t>1700</a:t>
                      </a:r>
                      <a:r>
                        <a:rPr lang="ro-RO" sz="2000" spc="60">
                          <a:solidFill>
                            <a:srgbClr val="7030A0"/>
                          </a:solidFill>
                          <a:effectLst/>
                        </a:rPr>
                        <a:t> </a:t>
                      </a:r>
                      <a:r>
                        <a:rPr lang="ro-RO" sz="2000">
                          <a:solidFill>
                            <a:srgbClr val="7030A0"/>
                          </a:solidFill>
                          <a:effectLst/>
                        </a:rPr>
                        <a:t>euro</a:t>
                      </a:r>
                      <a:endParaRPr lang="en-US" sz="200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tc>
                  <a:txBody>
                    <a:bodyPr/>
                    <a:lstStyle/>
                    <a:p>
                      <a:pPr marL="93345" marR="86995" algn="just">
                        <a:lnSpc>
                          <a:spcPct val="107000"/>
                        </a:lnSpc>
                        <a:spcBef>
                          <a:spcPts val="560"/>
                        </a:spcBef>
                        <a:spcAft>
                          <a:spcPts val="0"/>
                        </a:spcAft>
                      </a:pPr>
                      <a:r>
                        <a:rPr lang="ro-RO" sz="2000">
                          <a:solidFill>
                            <a:srgbClr val="7030A0"/>
                          </a:solidFill>
                          <a:effectLst/>
                        </a:rPr>
                        <a:t>1800</a:t>
                      </a:r>
                      <a:r>
                        <a:rPr lang="ro-RO" sz="2000" spc="60">
                          <a:solidFill>
                            <a:srgbClr val="7030A0"/>
                          </a:solidFill>
                          <a:effectLst/>
                        </a:rPr>
                        <a:t> </a:t>
                      </a:r>
                      <a:r>
                        <a:rPr lang="ro-RO" sz="2000">
                          <a:solidFill>
                            <a:srgbClr val="7030A0"/>
                          </a:solidFill>
                          <a:effectLst/>
                        </a:rPr>
                        <a:t>euro</a:t>
                      </a:r>
                      <a:endParaRPr lang="en-US" sz="200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tc>
                  <a:txBody>
                    <a:bodyPr/>
                    <a:lstStyle/>
                    <a:p>
                      <a:pPr marL="93345" marR="90170" algn="just">
                        <a:lnSpc>
                          <a:spcPct val="107000"/>
                        </a:lnSpc>
                        <a:spcBef>
                          <a:spcPts val="560"/>
                        </a:spcBef>
                        <a:spcAft>
                          <a:spcPts val="0"/>
                        </a:spcAft>
                      </a:pPr>
                      <a:r>
                        <a:rPr lang="ro-RO" sz="2000" dirty="0">
                          <a:solidFill>
                            <a:srgbClr val="7030A0"/>
                          </a:solidFill>
                          <a:effectLst/>
                        </a:rPr>
                        <a:t>1900</a:t>
                      </a:r>
                      <a:r>
                        <a:rPr lang="ro-RO" sz="2000" spc="60" dirty="0">
                          <a:solidFill>
                            <a:srgbClr val="7030A0"/>
                          </a:solidFill>
                          <a:effectLst/>
                        </a:rPr>
                        <a:t> </a:t>
                      </a:r>
                      <a:r>
                        <a:rPr lang="ro-RO" sz="2000" dirty="0">
                          <a:solidFill>
                            <a:srgbClr val="7030A0"/>
                          </a:solidFill>
                          <a:effectLst/>
                        </a:rPr>
                        <a:t>euro</a:t>
                      </a:r>
                      <a:endParaRPr lang="en-US" sz="2000" dirty="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extLst>
                  <a:ext uri="{0D108BD9-81ED-4DB2-BD59-A6C34878D82A}">
                    <a16:rowId xmlns:a16="http://schemas.microsoft.com/office/drawing/2014/main" val="244095860"/>
                  </a:ext>
                </a:extLst>
              </a:tr>
            </a:tbl>
          </a:graphicData>
        </a:graphic>
      </p:graphicFrame>
    </p:spTree>
    <p:extLst>
      <p:ext uri="{BB962C8B-B14F-4D97-AF65-F5344CB8AC3E}">
        <p14:creationId xmlns:p14="http://schemas.microsoft.com/office/powerpoint/2010/main" val="811095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8789" y="1222270"/>
            <a:ext cx="8596668" cy="501041"/>
          </a:xfrm>
        </p:spPr>
        <p:txBody>
          <a:bodyPr>
            <a:normAutofit fontScale="90000"/>
          </a:bodyPr>
          <a:lstStyle/>
          <a:p>
            <a:pPr algn="ctr"/>
            <a:r>
              <a:rPr lang="ro-RO" b="1" dirty="0">
                <a:solidFill>
                  <a:srgbClr val="7030A0"/>
                </a:solidFill>
              </a:rPr>
              <a:t>Indicatori obligatorii</a:t>
            </a:r>
            <a:endParaRPr lang="en-US" sz="2000" b="1" dirty="0">
              <a:solidFill>
                <a:srgbClr val="7030A0"/>
              </a:solidFill>
            </a:endParaRPr>
          </a:p>
        </p:txBody>
      </p:sp>
      <p:pic>
        <p:nvPicPr>
          <p:cNvPr id="4" name="Imagine 5"/>
          <p:cNvPicPr/>
          <p:nvPr/>
        </p:nvPicPr>
        <p:blipFill>
          <a:blip r:embed="rId2"/>
          <a:srcRect/>
          <a:stretch>
            <a:fillRect/>
          </a:stretch>
        </p:blipFill>
        <p:spPr>
          <a:xfrm>
            <a:off x="739313" y="267469"/>
            <a:ext cx="6557010" cy="762000"/>
          </a:xfrm>
          <a:prstGeom prst="rect">
            <a:avLst/>
          </a:prstGeom>
          <a:ln/>
        </p:spPr>
      </p:pic>
      <p:sp>
        <p:nvSpPr>
          <p:cNvPr id="5" name="Text Box 2"/>
          <p:cNvSpPr txBox="1">
            <a:spLocks noChangeArrowheads="1"/>
          </p:cNvSpPr>
          <p:nvPr/>
        </p:nvSpPr>
        <p:spPr bwMode="auto">
          <a:xfrm>
            <a:off x="8814262" y="344718"/>
            <a:ext cx="3078480" cy="49278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lnSpc>
                <a:spcPct val="107000"/>
              </a:lnSpc>
              <a:spcBef>
                <a:spcPts val="0"/>
              </a:spcBef>
              <a:spcAft>
                <a:spcPts val="0"/>
              </a:spcAft>
            </a:pP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Direcția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Generală</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pentru</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Implementarea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Proiectului</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România</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100" b="1" dirty="0" err="1">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Educată</a:t>
            </a:r>
            <a:r>
              <a:rPr lang="en-US" sz="1100" b="1" dirty="0">
                <a:solidFill>
                  <a:schemeClr val="accent2">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a:t>
            </a:r>
            <a:endParaRPr lang="en-US" sz="11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222021840"/>
              </p:ext>
            </p:extLst>
          </p:nvPr>
        </p:nvGraphicFramePr>
        <p:xfrm>
          <a:off x="920744" y="1724150"/>
          <a:ext cx="9432758" cy="4824261"/>
        </p:xfrm>
        <a:graphic>
          <a:graphicData uri="http://schemas.openxmlformats.org/drawingml/2006/table">
            <a:tbl>
              <a:tblPr firstRow="1" firstCol="1" lastRow="1" lastCol="1" bandRow="1" bandCol="1">
                <a:tableStyleId>{5C22544A-7EE6-4342-B048-85BDC9FD1C3A}</a:tableStyleId>
              </a:tblPr>
              <a:tblGrid>
                <a:gridCol w="7125844">
                  <a:extLst>
                    <a:ext uri="{9D8B030D-6E8A-4147-A177-3AD203B41FA5}">
                      <a16:colId xmlns:a16="http://schemas.microsoft.com/office/drawing/2014/main" val="197694222"/>
                    </a:ext>
                  </a:extLst>
                </a:gridCol>
                <a:gridCol w="279265">
                  <a:extLst>
                    <a:ext uri="{9D8B030D-6E8A-4147-A177-3AD203B41FA5}">
                      <a16:colId xmlns:a16="http://schemas.microsoft.com/office/drawing/2014/main" val="4294765051"/>
                    </a:ext>
                  </a:extLst>
                </a:gridCol>
                <a:gridCol w="2027649">
                  <a:extLst>
                    <a:ext uri="{9D8B030D-6E8A-4147-A177-3AD203B41FA5}">
                      <a16:colId xmlns:a16="http://schemas.microsoft.com/office/drawing/2014/main" val="66746494"/>
                    </a:ext>
                  </a:extLst>
                </a:gridCol>
              </a:tblGrid>
              <a:tr h="1259355">
                <a:tc>
                  <a:txBody>
                    <a:bodyPr/>
                    <a:lstStyle/>
                    <a:p>
                      <a:pPr marL="86995" algn="ctr">
                        <a:lnSpc>
                          <a:spcPts val="1260"/>
                        </a:lnSpc>
                        <a:spcBef>
                          <a:spcPts val="920"/>
                        </a:spcBef>
                        <a:spcAft>
                          <a:spcPts val="0"/>
                        </a:spcAft>
                      </a:pPr>
                      <a:endParaRPr lang="ro-RO" sz="1600" dirty="0" smtClean="0">
                        <a:solidFill>
                          <a:srgbClr val="7030A0"/>
                        </a:solidFill>
                        <a:effectLst/>
                      </a:endParaRPr>
                    </a:p>
                    <a:p>
                      <a:pPr marL="86995" algn="ctr">
                        <a:lnSpc>
                          <a:spcPts val="1260"/>
                        </a:lnSpc>
                        <a:spcBef>
                          <a:spcPts val="920"/>
                        </a:spcBef>
                        <a:spcAft>
                          <a:spcPts val="0"/>
                        </a:spcAft>
                      </a:pPr>
                      <a:r>
                        <a:rPr lang="ro-RO" sz="1600" dirty="0" smtClean="0">
                          <a:solidFill>
                            <a:srgbClr val="7030A0"/>
                          </a:solidFill>
                          <a:effectLst/>
                        </a:rPr>
                        <a:t>Denumirea</a:t>
                      </a:r>
                      <a:r>
                        <a:rPr lang="ro-RO" sz="1600" spc="55" dirty="0" smtClean="0">
                          <a:solidFill>
                            <a:srgbClr val="7030A0"/>
                          </a:solidFill>
                          <a:effectLst/>
                        </a:rPr>
                        <a:t> </a:t>
                      </a:r>
                      <a:r>
                        <a:rPr lang="ro-RO" sz="1600" dirty="0">
                          <a:solidFill>
                            <a:srgbClr val="7030A0"/>
                          </a:solidFill>
                          <a:effectLst/>
                        </a:rPr>
                        <a:t>indicatorului</a:t>
                      </a:r>
                      <a:endParaRPr lang="en-US" sz="1600" dirty="0">
                        <a:solidFill>
                          <a:srgbClr val="7030A0"/>
                        </a:solidFill>
                        <a:effectLst/>
                      </a:endParaRPr>
                    </a:p>
                    <a:p>
                      <a:pPr marL="86995" algn="ctr">
                        <a:lnSpc>
                          <a:spcPct val="107000"/>
                        </a:lnSpc>
                        <a:spcAft>
                          <a:spcPts val="0"/>
                        </a:spcAft>
                      </a:pPr>
                      <a:r>
                        <a:rPr lang="ro-RO" sz="1600" dirty="0">
                          <a:solidFill>
                            <a:srgbClr val="7030A0"/>
                          </a:solidFill>
                          <a:effectLst/>
                        </a:rPr>
                        <a:t>[indicatori</a:t>
                      </a:r>
                      <a:r>
                        <a:rPr lang="ro-RO" sz="1600" spc="45" dirty="0">
                          <a:solidFill>
                            <a:srgbClr val="7030A0"/>
                          </a:solidFill>
                          <a:effectLst/>
                        </a:rPr>
                        <a:t> </a:t>
                      </a:r>
                      <a:r>
                        <a:rPr lang="ro-RO" sz="1600" dirty="0">
                          <a:solidFill>
                            <a:srgbClr val="7030A0"/>
                          </a:solidFill>
                          <a:effectLst/>
                        </a:rPr>
                        <a:t>care</a:t>
                      </a:r>
                      <a:r>
                        <a:rPr lang="ro-RO" sz="1600" spc="40" dirty="0">
                          <a:solidFill>
                            <a:srgbClr val="7030A0"/>
                          </a:solidFill>
                          <a:effectLst/>
                        </a:rPr>
                        <a:t> </a:t>
                      </a:r>
                      <a:r>
                        <a:rPr lang="ro-RO" sz="1600" dirty="0">
                          <a:solidFill>
                            <a:srgbClr val="7030A0"/>
                          </a:solidFill>
                          <a:effectLst/>
                        </a:rPr>
                        <a:t>se</a:t>
                      </a:r>
                      <a:r>
                        <a:rPr lang="ro-RO" sz="1600" spc="45" dirty="0">
                          <a:solidFill>
                            <a:srgbClr val="7030A0"/>
                          </a:solidFill>
                          <a:effectLst/>
                        </a:rPr>
                        <a:t> </a:t>
                      </a:r>
                      <a:r>
                        <a:rPr lang="ro-RO" sz="1600" dirty="0">
                          <a:solidFill>
                            <a:srgbClr val="7030A0"/>
                          </a:solidFill>
                          <a:effectLst/>
                        </a:rPr>
                        <a:t>vor</a:t>
                      </a:r>
                      <a:r>
                        <a:rPr lang="ro-RO" sz="1600" spc="45" dirty="0">
                          <a:solidFill>
                            <a:srgbClr val="7030A0"/>
                          </a:solidFill>
                          <a:effectLst/>
                        </a:rPr>
                        <a:t> </a:t>
                      </a:r>
                      <a:r>
                        <a:rPr lang="ro-RO" sz="1600" dirty="0">
                          <a:solidFill>
                            <a:srgbClr val="7030A0"/>
                          </a:solidFill>
                          <a:effectLst/>
                        </a:rPr>
                        <a:t>colecta</a:t>
                      </a:r>
                      <a:r>
                        <a:rPr lang="ro-RO" sz="1600" spc="45" dirty="0">
                          <a:solidFill>
                            <a:srgbClr val="7030A0"/>
                          </a:solidFill>
                          <a:effectLst/>
                        </a:rPr>
                        <a:t> </a:t>
                      </a:r>
                      <a:r>
                        <a:rPr lang="ro-RO" sz="1600" dirty="0">
                          <a:solidFill>
                            <a:srgbClr val="7030A0"/>
                          </a:solidFill>
                          <a:effectLst/>
                        </a:rPr>
                        <a:t>și</a:t>
                      </a:r>
                      <a:r>
                        <a:rPr lang="ro-RO" sz="1600" spc="65" dirty="0">
                          <a:solidFill>
                            <a:srgbClr val="7030A0"/>
                          </a:solidFill>
                          <a:effectLst/>
                        </a:rPr>
                        <a:t> </a:t>
                      </a:r>
                      <a:r>
                        <a:rPr lang="ro-RO" sz="1600" dirty="0">
                          <a:solidFill>
                            <a:srgbClr val="7030A0"/>
                          </a:solidFill>
                          <a:effectLst/>
                        </a:rPr>
                        <a:t>raporta</a:t>
                      </a:r>
                      <a:r>
                        <a:rPr lang="ro-RO" sz="1600" spc="55" dirty="0">
                          <a:solidFill>
                            <a:srgbClr val="7030A0"/>
                          </a:solidFill>
                          <a:effectLst/>
                        </a:rPr>
                        <a:t> </a:t>
                      </a:r>
                      <a:r>
                        <a:rPr lang="ro-RO" sz="1600" dirty="0">
                          <a:solidFill>
                            <a:srgbClr val="7030A0"/>
                          </a:solidFill>
                          <a:effectLst/>
                        </a:rPr>
                        <a:t>la</a:t>
                      </a:r>
                      <a:r>
                        <a:rPr lang="ro-RO" sz="1600" spc="55" dirty="0">
                          <a:solidFill>
                            <a:srgbClr val="7030A0"/>
                          </a:solidFill>
                          <a:effectLst/>
                        </a:rPr>
                        <a:t> </a:t>
                      </a:r>
                      <a:r>
                        <a:rPr lang="ro-RO" sz="1600" dirty="0">
                          <a:solidFill>
                            <a:srgbClr val="7030A0"/>
                          </a:solidFill>
                          <a:effectLst/>
                        </a:rPr>
                        <a:t>nivelul</a:t>
                      </a:r>
                      <a:r>
                        <a:rPr lang="ro-RO" sz="1600" spc="90" dirty="0">
                          <a:solidFill>
                            <a:srgbClr val="7030A0"/>
                          </a:solidFill>
                          <a:effectLst/>
                        </a:rPr>
                        <a:t> </a:t>
                      </a:r>
                      <a:r>
                        <a:rPr lang="ro-RO" sz="1600" dirty="0">
                          <a:solidFill>
                            <a:srgbClr val="7030A0"/>
                          </a:solidFill>
                          <a:effectLst/>
                        </a:rPr>
                        <a:t>fiecărei</a:t>
                      </a:r>
                      <a:r>
                        <a:rPr lang="ro-RO" sz="1600" spc="60" dirty="0">
                          <a:solidFill>
                            <a:srgbClr val="7030A0"/>
                          </a:solidFill>
                          <a:effectLst/>
                        </a:rPr>
                        <a:t> </a:t>
                      </a:r>
                      <a:r>
                        <a:rPr lang="ro-RO" sz="1600" dirty="0">
                          <a:solidFill>
                            <a:srgbClr val="7030A0"/>
                          </a:solidFill>
                          <a:effectLst/>
                        </a:rPr>
                        <a:t>unități</a:t>
                      </a:r>
                      <a:r>
                        <a:rPr lang="ro-RO" sz="1600" spc="65" dirty="0">
                          <a:solidFill>
                            <a:srgbClr val="7030A0"/>
                          </a:solidFill>
                          <a:effectLst/>
                        </a:rPr>
                        <a:t> </a:t>
                      </a:r>
                      <a:r>
                        <a:rPr lang="ro-RO" sz="1600" dirty="0">
                          <a:solidFill>
                            <a:srgbClr val="7030A0"/>
                          </a:solidFill>
                          <a:effectLst/>
                        </a:rPr>
                        <a:t>de</a:t>
                      </a:r>
                      <a:r>
                        <a:rPr lang="ro-RO" sz="1600" spc="45" dirty="0">
                          <a:solidFill>
                            <a:srgbClr val="7030A0"/>
                          </a:solidFill>
                          <a:effectLst/>
                        </a:rPr>
                        <a:t> </a:t>
                      </a:r>
                      <a:r>
                        <a:rPr lang="ro-RO" sz="1600" dirty="0">
                          <a:solidFill>
                            <a:srgbClr val="7030A0"/>
                          </a:solidFill>
                          <a:effectLst/>
                        </a:rPr>
                        <a:t>învățământ</a:t>
                      </a:r>
                      <a:r>
                        <a:rPr lang="ro-RO" sz="1600" spc="55" dirty="0">
                          <a:solidFill>
                            <a:srgbClr val="7030A0"/>
                          </a:solidFill>
                          <a:effectLst/>
                        </a:rPr>
                        <a:t> </a:t>
                      </a:r>
                      <a:r>
                        <a:rPr lang="ro-RO" sz="1600" dirty="0">
                          <a:solidFill>
                            <a:srgbClr val="7030A0"/>
                          </a:solidFill>
                          <a:effectLst/>
                        </a:rPr>
                        <a:t>beneficiare</a:t>
                      </a:r>
                      <a:r>
                        <a:rPr lang="ro-RO" sz="1600" spc="45" dirty="0">
                          <a:solidFill>
                            <a:srgbClr val="7030A0"/>
                          </a:solidFill>
                          <a:effectLst/>
                        </a:rPr>
                        <a:t> </a:t>
                      </a:r>
                      <a:r>
                        <a:rPr lang="ro-RO" sz="1600" dirty="0">
                          <a:solidFill>
                            <a:srgbClr val="7030A0"/>
                          </a:solidFill>
                          <a:effectLst/>
                        </a:rPr>
                        <a:t>de</a:t>
                      </a:r>
                      <a:r>
                        <a:rPr lang="ro-RO" sz="1600" spc="5" dirty="0">
                          <a:solidFill>
                            <a:srgbClr val="7030A0"/>
                          </a:solidFill>
                          <a:effectLst/>
                        </a:rPr>
                        <a:t> </a:t>
                      </a:r>
                      <a:r>
                        <a:rPr lang="ro-RO" sz="1600" dirty="0">
                          <a:solidFill>
                            <a:srgbClr val="7030A0"/>
                          </a:solidFill>
                          <a:effectLst/>
                        </a:rPr>
                        <a:t>grant</a:t>
                      </a:r>
                      <a:r>
                        <a:rPr lang="ro-RO" sz="1600" spc="-35" dirty="0">
                          <a:solidFill>
                            <a:srgbClr val="7030A0"/>
                          </a:solidFill>
                          <a:effectLst/>
                        </a:rPr>
                        <a:t> </a:t>
                      </a:r>
                      <a:r>
                        <a:rPr lang="ro-RO" sz="1600" dirty="0">
                          <a:solidFill>
                            <a:srgbClr val="7030A0"/>
                          </a:solidFill>
                          <a:effectLst/>
                        </a:rPr>
                        <a:t>la</a:t>
                      </a:r>
                      <a:r>
                        <a:rPr lang="ro-RO" sz="1600" spc="-50" dirty="0">
                          <a:solidFill>
                            <a:srgbClr val="7030A0"/>
                          </a:solidFill>
                          <a:effectLst/>
                        </a:rPr>
                        <a:t> </a:t>
                      </a:r>
                      <a:r>
                        <a:rPr lang="ro-RO" sz="1600" dirty="0">
                          <a:solidFill>
                            <a:srgbClr val="7030A0"/>
                          </a:solidFill>
                          <a:effectLst/>
                        </a:rPr>
                        <a:t>sfârșitul</a:t>
                      </a:r>
                      <a:r>
                        <a:rPr lang="ro-RO" sz="1600" spc="-45" dirty="0">
                          <a:solidFill>
                            <a:srgbClr val="7030A0"/>
                          </a:solidFill>
                          <a:effectLst/>
                        </a:rPr>
                        <a:t> </a:t>
                      </a:r>
                      <a:r>
                        <a:rPr lang="ro-RO" sz="1600" dirty="0">
                          <a:solidFill>
                            <a:srgbClr val="7030A0"/>
                          </a:solidFill>
                          <a:effectLst/>
                        </a:rPr>
                        <a:t>proiectului]</a:t>
                      </a:r>
                      <a:endParaRPr lang="en-US" sz="1600" dirty="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tc gridSpan="2">
                  <a:txBody>
                    <a:bodyPr/>
                    <a:lstStyle/>
                    <a:p>
                      <a:pPr algn="ctr">
                        <a:lnSpc>
                          <a:spcPct val="107000"/>
                        </a:lnSpc>
                        <a:spcAft>
                          <a:spcPts val="0"/>
                        </a:spcAft>
                      </a:pPr>
                      <a:r>
                        <a:rPr lang="ro-RO" sz="1600" dirty="0">
                          <a:solidFill>
                            <a:srgbClr val="7030A0"/>
                          </a:solidFill>
                          <a:effectLst/>
                        </a:rPr>
                        <a:t> </a:t>
                      </a:r>
                      <a:endParaRPr lang="en-US" sz="1600" dirty="0">
                        <a:solidFill>
                          <a:srgbClr val="7030A0"/>
                        </a:solidFill>
                        <a:effectLst/>
                      </a:endParaRPr>
                    </a:p>
                    <a:p>
                      <a:pPr marL="248285" algn="ctr">
                        <a:lnSpc>
                          <a:spcPct val="107000"/>
                        </a:lnSpc>
                        <a:spcBef>
                          <a:spcPts val="800"/>
                        </a:spcBef>
                        <a:spcAft>
                          <a:spcPts val="0"/>
                        </a:spcAft>
                      </a:pPr>
                      <a:r>
                        <a:rPr lang="ro-RO" sz="1600" dirty="0">
                          <a:solidFill>
                            <a:srgbClr val="7030A0"/>
                          </a:solidFill>
                          <a:effectLst/>
                        </a:rPr>
                        <a:t>Unitatea</a:t>
                      </a:r>
                      <a:r>
                        <a:rPr lang="ro-RO" sz="1600" spc="45" dirty="0">
                          <a:solidFill>
                            <a:srgbClr val="7030A0"/>
                          </a:solidFill>
                          <a:effectLst/>
                        </a:rPr>
                        <a:t> </a:t>
                      </a:r>
                      <a:r>
                        <a:rPr lang="ro-RO" sz="1600" dirty="0">
                          <a:solidFill>
                            <a:srgbClr val="7030A0"/>
                          </a:solidFill>
                          <a:effectLst/>
                        </a:rPr>
                        <a:t>de</a:t>
                      </a:r>
                      <a:r>
                        <a:rPr lang="ro-RO" sz="1600" spc="35" dirty="0">
                          <a:solidFill>
                            <a:srgbClr val="7030A0"/>
                          </a:solidFill>
                          <a:effectLst/>
                        </a:rPr>
                        <a:t> </a:t>
                      </a:r>
                      <a:r>
                        <a:rPr lang="ro-RO" sz="1600" dirty="0">
                          <a:solidFill>
                            <a:srgbClr val="7030A0"/>
                          </a:solidFill>
                          <a:effectLst/>
                        </a:rPr>
                        <a:t>măsură</a:t>
                      </a:r>
                      <a:endParaRPr lang="en-US" sz="1600" dirty="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tc hMerge="1">
                  <a:txBody>
                    <a:bodyPr/>
                    <a:lstStyle/>
                    <a:p>
                      <a:endParaRPr lang="en-US"/>
                    </a:p>
                  </a:txBody>
                  <a:tcPr/>
                </a:tc>
                <a:extLst>
                  <a:ext uri="{0D108BD9-81ED-4DB2-BD59-A6C34878D82A}">
                    <a16:rowId xmlns:a16="http://schemas.microsoft.com/office/drawing/2014/main" val="2702054724"/>
                  </a:ext>
                </a:extLst>
              </a:tr>
              <a:tr h="300022">
                <a:tc gridSpan="3">
                  <a:txBody>
                    <a:bodyPr/>
                    <a:lstStyle/>
                    <a:p>
                      <a:pPr marL="86995" algn="ctr">
                        <a:lnSpc>
                          <a:spcPct val="107000"/>
                        </a:lnSpc>
                        <a:spcBef>
                          <a:spcPts val="310"/>
                        </a:spcBef>
                        <a:spcAft>
                          <a:spcPts val="0"/>
                        </a:spcAft>
                      </a:pPr>
                      <a:r>
                        <a:rPr lang="ro-RO" sz="1600" dirty="0">
                          <a:solidFill>
                            <a:srgbClr val="7030A0"/>
                          </a:solidFill>
                          <a:effectLst/>
                        </a:rPr>
                        <a:t>Indicatori</a:t>
                      </a:r>
                      <a:r>
                        <a:rPr lang="ro-RO" sz="1600" spc="70" dirty="0">
                          <a:solidFill>
                            <a:srgbClr val="7030A0"/>
                          </a:solidFill>
                          <a:effectLst/>
                        </a:rPr>
                        <a:t> </a:t>
                      </a:r>
                      <a:r>
                        <a:rPr lang="ro-RO" sz="1600" dirty="0">
                          <a:solidFill>
                            <a:srgbClr val="7030A0"/>
                          </a:solidFill>
                          <a:effectLst/>
                        </a:rPr>
                        <a:t>privind</a:t>
                      </a:r>
                      <a:r>
                        <a:rPr lang="ro-RO" sz="1600" spc="75" dirty="0">
                          <a:solidFill>
                            <a:srgbClr val="7030A0"/>
                          </a:solidFill>
                          <a:effectLst/>
                        </a:rPr>
                        <a:t> </a:t>
                      </a:r>
                      <a:r>
                        <a:rPr lang="ro-RO" sz="1600" dirty="0">
                          <a:solidFill>
                            <a:srgbClr val="7030A0"/>
                          </a:solidFill>
                          <a:effectLst/>
                        </a:rPr>
                        <a:t>efectele</a:t>
                      </a:r>
                      <a:r>
                        <a:rPr lang="ro-RO" sz="1600" spc="70" dirty="0">
                          <a:solidFill>
                            <a:srgbClr val="7030A0"/>
                          </a:solidFill>
                          <a:effectLst/>
                        </a:rPr>
                        <a:t> </a:t>
                      </a:r>
                      <a:r>
                        <a:rPr lang="ro-RO" sz="1600" dirty="0" smtClean="0">
                          <a:solidFill>
                            <a:srgbClr val="7030A0"/>
                          </a:solidFill>
                          <a:effectLst/>
                        </a:rPr>
                        <a:t>proiectului</a:t>
                      </a:r>
                      <a:r>
                        <a:rPr lang="en-US" sz="1600" dirty="0" smtClean="0">
                          <a:solidFill>
                            <a:srgbClr val="7030A0"/>
                          </a:solidFill>
                          <a:effectLst/>
                        </a:rPr>
                        <a:t> (de </a:t>
                      </a:r>
                      <a:r>
                        <a:rPr lang="en-US" sz="1600" dirty="0" err="1" smtClean="0">
                          <a:solidFill>
                            <a:srgbClr val="7030A0"/>
                          </a:solidFill>
                          <a:effectLst/>
                        </a:rPr>
                        <a:t>rezultat</a:t>
                      </a:r>
                      <a:r>
                        <a:rPr lang="en-US" sz="1600" dirty="0" smtClean="0">
                          <a:solidFill>
                            <a:srgbClr val="7030A0"/>
                          </a:solidFill>
                          <a:effectLst/>
                        </a:rPr>
                        <a:t>)</a:t>
                      </a:r>
                      <a:endParaRPr lang="en-US" sz="1600" dirty="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solidFill>
                      <a:schemeClr val="accent5">
                        <a:lumMod val="40000"/>
                        <a:lumOff val="60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80081548"/>
                  </a:ext>
                </a:extLst>
              </a:tr>
              <a:tr h="459164">
                <a:tc gridSpan="2">
                  <a:txBody>
                    <a:bodyPr/>
                    <a:lstStyle/>
                    <a:p>
                      <a:pPr marL="86995" algn="ctr">
                        <a:lnSpc>
                          <a:spcPct val="107000"/>
                        </a:lnSpc>
                        <a:spcBef>
                          <a:spcPts val="410"/>
                        </a:spcBef>
                        <a:spcAft>
                          <a:spcPts val="0"/>
                        </a:spcAft>
                      </a:pPr>
                      <a:r>
                        <a:rPr lang="ro-RO" sz="1600" dirty="0">
                          <a:solidFill>
                            <a:srgbClr val="7030A0"/>
                          </a:solidFill>
                          <a:effectLst/>
                        </a:rPr>
                        <a:t>Rata</a:t>
                      </a:r>
                      <a:r>
                        <a:rPr lang="ro-RO" sz="1600" spc="65" dirty="0">
                          <a:solidFill>
                            <a:srgbClr val="7030A0"/>
                          </a:solidFill>
                          <a:effectLst/>
                        </a:rPr>
                        <a:t> </a:t>
                      </a:r>
                      <a:r>
                        <a:rPr lang="ro-RO" sz="1600" dirty="0">
                          <a:solidFill>
                            <a:srgbClr val="7030A0"/>
                          </a:solidFill>
                          <a:effectLst/>
                        </a:rPr>
                        <a:t>de</a:t>
                      </a:r>
                      <a:r>
                        <a:rPr lang="ro-RO" sz="1600" spc="65" dirty="0">
                          <a:solidFill>
                            <a:srgbClr val="7030A0"/>
                          </a:solidFill>
                          <a:effectLst/>
                        </a:rPr>
                        <a:t> </a:t>
                      </a:r>
                      <a:r>
                        <a:rPr lang="ro-RO" sz="1600" dirty="0">
                          <a:solidFill>
                            <a:srgbClr val="7030A0"/>
                          </a:solidFill>
                          <a:effectLst/>
                        </a:rPr>
                        <a:t>abandon</a:t>
                      </a:r>
                      <a:r>
                        <a:rPr lang="ro-RO" sz="1600" spc="50" dirty="0">
                          <a:solidFill>
                            <a:srgbClr val="7030A0"/>
                          </a:solidFill>
                          <a:effectLst/>
                        </a:rPr>
                        <a:t> </a:t>
                      </a:r>
                      <a:r>
                        <a:rPr lang="ro-RO" sz="1600" dirty="0">
                          <a:solidFill>
                            <a:srgbClr val="7030A0"/>
                          </a:solidFill>
                          <a:effectLst/>
                        </a:rPr>
                        <a:t>școlar</a:t>
                      </a:r>
                      <a:r>
                        <a:rPr lang="ro-RO" sz="1600" spc="65" dirty="0">
                          <a:solidFill>
                            <a:srgbClr val="7030A0"/>
                          </a:solidFill>
                          <a:effectLst/>
                        </a:rPr>
                        <a:t> </a:t>
                      </a:r>
                      <a:r>
                        <a:rPr lang="ro-RO" sz="1600" dirty="0">
                          <a:solidFill>
                            <a:srgbClr val="7030A0"/>
                          </a:solidFill>
                          <a:effectLst/>
                        </a:rPr>
                        <a:t>în</a:t>
                      </a:r>
                      <a:r>
                        <a:rPr lang="ro-RO" sz="1600" spc="70" dirty="0">
                          <a:solidFill>
                            <a:srgbClr val="7030A0"/>
                          </a:solidFill>
                          <a:effectLst/>
                        </a:rPr>
                        <a:t> </a:t>
                      </a:r>
                      <a:r>
                        <a:rPr lang="ro-RO" sz="1600" dirty="0">
                          <a:solidFill>
                            <a:srgbClr val="7030A0"/>
                          </a:solidFill>
                          <a:effectLst/>
                        </a:rPr>
                        <a:t>învățământul</a:t>
                      </a:r>
                      <a:r>
                        <a:rPr lang="ro-RO" sz="1600" spc="70" dirty="0">
                          <a:solidFill>
                            <a:srgbClr val="7030A0"/>
                          </a:solidFill>
                          <a:effectLst/>
                        </a:rPr>
                        <a:t> </a:t>
                      </a:r>
                      <a:r>
                        <a:rPr lang="ro-RO" sz="1600" dirty="0">
                          <a:solidFill>
                            <a:srgbClr val="7030A0"/>
                          </a:solidFill>
                          <a:effectLst/>
                        </a:rPr>
                        <a:t>gimnazial</a:t>
                      </a:r>
                      <a:endParaRPr lang="en-US" sz="1600" dirty="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tc hMerge="1">
                  <a:txBody>
                    <a:bodyPr/>
                    <a:lstStyle/>
                    <a:p>
                      <a:pPr marR="177165" algn="ctr">
                        <a:lnSpc>
                          <a:spcPct val="107000"/>
                        </a:lnSpc>
                        <a:spcBef>
                          <a:spcPts val="410"/>
                        </a:spcBef>
                        <a:spcAft>
                          <a:spcPts val="0"/>
                        </a:spcAft>
                      </a:pPr>
                      <a:endParaRPr lang="en-US" sz="160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tc>
                  <a:txBody>
                    <a:bodyPr/>
                    <a:lstStyle/>
                    <a:p>
                      <a:pPr marR="177165" algn="ctr">
                        <a:lnSpc>
                          <a:spcPct val="107000"/>
                        </a:lnSpc>
                        <a:spcBef>
                          <a:spcPts val="410"/>
                        </a:spcBef>
                        <a:spcAft>
                          <a:spcPts val="0"/>
                        </a:spcAft>
                      </a:pPr>
                      <a:r>
                        <a:rPr lang="ro-RO" sz="1600" dirty="0">
                          <a:solidFill>
                            <a:srgbClr val="7030A0"/>
                          </a:solidFill>
                          <a:effectLst/>
                        </a:rPr>
                        <a:t>%</a:t>
                      </a:r>
                      <a:endParaRPr lang="en-US" sz="1600" dirty="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extLst>
                  <a:ext uri="{0D108BD9-81ED-4DB2-BD59-A6C34878D82A}">
                    <a16:rowId xmlns:a16="http://schemas.microsoft.com/office/drawing/2014/main" val="4281600008"/>
                  </a:ext>
                </a:extLst>
              </a:tr>
              <a:tr h="459164">
                <a:tc gridSpan="2">
                  <a:txBody>
                    <a:bodyPr/>
                    <a:lstStyle/>
                    <a:p>
                      <a:pPr marL="86995" algn="ctr">
                        <a:lnSpc>
                          <a:spcPct val="107000"/>
                        </a:lnSpc>
                        <a:spcBef>
                          <a:spcPts val="400"/>
                        </a:spcBef>
                        <a:spcAft>
                          <a:spcPts val="0"/>
                        </a:spcAft>
                      </a:pPr>
                      <a:r>
                        <a:rPr lang="ro-RO" sz="1600" dirty="0">
                          <a:solidFill>
                            <a:srgbClr val="7030A0"/>
                          </a:solidFill>
                          <a:effectLst/>
                        </a:rPr>
                        <a:t>Rata</a:t>
                      </a:r>
                      <a:r>
                        <a:rPr lang="ro-RO" sz="1600" spc="40" dirty="0">
                          <a:solidFill>
                            <a:srgbClr val="7030A0"/>
                          </a:solidFill>
                          <a:effectLst/>
                        </a:rPr>
                        <a:t> </a:t>
                      </a:r>
                      <a:r>
                        <a:rPr lang="ro-RO" sz="1600" dirty="0">
                          <a:solidFill>
                            <a:srgbClr val="7030A0"/>
                          </a:solidFill>
                          <a:effectLst/>
                        </a:rPr>
                        <a:t>de</a:t>
                      </a:r>
                      <a:r>
                        <a:rPr lang="ro-RO" sz="1600" spc="45" dirty="0">
                          <a:solidFill>
                            <a:srgbClr val="7030A0"/>
                          </a:solidFill>
                          <a:effectLst/>
                        </a:rPr>
                        <a:t> </a:t>
                      </a:r>
                      <a:r>
                        <a:rPr lang="ro-RO" sz="1600" dirty="0">
                          <a:solidFill>
                            <a:srgbClr val="7030A0"/>
                          </a:solidFill>
                          <a:effectLst/>
                        </a:rPr>
                        <a:t>absolvire</a:t>
                      </a:r>
                      <a:r>
                        <a:rPr lang="ro-RO" sz="1600" spc="45" dirty="0">
                          <a:solidFill>
                            <a:srgbClr val="7030A0"/>
                          </a:solidFill>
                          <a:effectLst/>
                        </a:rPr>
                        <a:t> </a:t>
                      </a:r>
                      <a:r>
                        <a:rPr lang="ro-RO" sz="1600" dirty="0">
                          <a:solidFill>
                            <a:srgbClr val="7030A0"/>
                          </a:solidFill>
                          <a:effectLst/>
                        </a:rPr>
                        <a:t>a</a:t>
                      </a:r>
                      <a:r>
                        <a:rPr lang="ro-RO" sz="1600" spc="40" dirty="0">
                          <a:solidFill>
                            <a:srgbClr val="7030A0"/>
                          </a:solidFill>
                          <a:effectLst/>
                        </a:rPr>
                        <a:t> </a:t>
                      </a:r>
                      <a:r>
                        <a:rPr lang="ro-RO" sz="1600" dirty="0">
                          <a:solidFill>
                            <a:srgbClr val="7030A0"/>
                          </a:solidFill>
                          <a:effectLst/>
                        </a:rPr>
                        <a:t>clasei</a:t>
                      </a:r>
                      <a:r>
                        <a:rPr lang="ro-RO" sz="1600" spc="50" dirty="0">
                          <a:solidFill>
                            <a:srgbClr val="7030A0"/>
                          </a:solidFill>
                          <a:effectLst/>
                        </a:rPr>
                        <a:t> </a:t>
                      </a:r>
                      <a:r>
                        <a:rPr lang="ro-RO" sz="1600" dirty="0">
                          <a:solidFill>
                            <a:srgbClr val="7030A0"/>
                          </a:solidFill>
                          <a:effectLst/>
                        </a:rPr>
                        <a:t>a</a:t>
                      </a:r>
                      <a:r>
                        <a:rPr lang="ro-RO" sz="1600" spc="35" dirty="0">
                          <a:solidFill>
                            <a:srgbClr val="7030A0"/>
                          </a:solidFill>
                          <a:effectLst/>
                        </a:rPr>
                        <a:t> </a:t>
                      </a:r>
                      <a:r>
                        <a:rPr lang="ro-RO" sz="1600" dirty="0">
                          <a:solidFill>
                            <a:srgbClr val="7030A0"/>
                          </a:solidFill>
                          <a:effectLst/>
                        </a:rPr>
                        <a:t>VIII-a</a:t>
                      </a:r>
                      <a:endParaRPr lang="en-US" sz="1600" dirty="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tc hMerge="1">
                  <a:txBody>
                    <a:bodyPr/>
                    <a:lstStyle/>
                    <a:p>
                      <a:pPr marR="177165" algn="ctr">
                        <a:lnSpc>
                          <a:spcPct val="107000"/>
                        </a:lnSpc>
                        <a:spcBef>
                          <a:spcPts val="400"/>
                        </a:spcBef>
                        <a:spcAft>
                          <a:spcPts val="0"/>
                        </a:spcAft>
                      </a:pPr>
                      <a:endParaRPr lang="en-US" sz="160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tc>
                  <a:txBody>
                    <a:bodyPr/>
                    <a:lstStyle/>
                    <a:p>
                      <a:pPr marR="177165" algn="ctr">
                        <a:lnSpc>
                          <a:spcPct val="107000"/>
                        </a:lnSpc>
                        <a:spcBef>
                          <a:spcPts val="400"/>
                        </a:spcBef>
                        <a:spcAft>
                          <a:spcPts val="0"/>
                        </a:spcAft>
                      </a:pPr>
                      <a:r>
                        <a:rPr lang="ro-RO" sz="1600">
                          <a:solidFill>
                            <a:srgbClr val="7030A0"/>
                          </a:solidFill>
                          <a:effectLst/>
                        </a:rPr>
                        <a:t>%</a:t>
                      </a:r>
                      <a:endParaRPr lang="en-US" sz="160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extLst>
                  <a:ext uri="{0D108BD9-81ED-4DB2-BD59-A6C34878D82A}">
                    <a16:rowId xmlns:a16="http://schemas.microsoft.com/office/drawing/2014/main" val="2988021826"/>
                  </a:ext>
                </a:extLst>
              </a:tr>
              <a:tr h="460278">
                <a:tc gridSpan="2">
                  <a:txBody>
                    <a:bodyPr/>
                    <a:lstStyle/>
                    <a:p>
                      <a:pPr marL="86995" algn="ctr">
                        <a:lnSpc>
                          <a:spcPct val="107000"/>
                        </a:lnSpc>
                        <a:spcBef>
                          <a:spcPts val="400"/>
                        </a:spcBef>
                        <a:spcAft>
                          <a:spcPts val="0"/>
                        </a:spcAft>
                      </a:pPr>
                      <a:r>
                        <a:rPr lang="ro-RO" sz="1600" dirty="0">
                          <a:solidFill>
                            <a:srgbClr val="7030A0"/>
                          </a:solidFill>
                          <a:effectLst/>
                        </a:rPr>
                        <a:t>Rata</a:t>
                      </a:r>
                      <a:r>
                        <a:rPr lang="ro-RO" sz="1600" spc="45" dirty="0">
                          <a:solidFill>
                            <a:srgbClr val="7030A0"/>
                          </a:solidFill>
                          <a:effectLst/>
                        </a:rPr>
                        <a:t> </a:t>
                      </a:r>
                      <a:r>
                        <a:rPr lang="ro-RO" sz="1600" dirty="0">
                          <a:solidFill>
                            <a:srgbClr val="7030A0"/>
                          </a:solidFill>
                          <a:effectLst/>
                        </a:rPr>
                        <a:t>de</a:t>
                      </a:r>
                      <a:r>
                        <a:rPr lang="ro-RO" sz="1600" spc="50" dirty="0">
                          <a:solidFill>
                            <a:srgbClr val="7030A0"/>
                          </a:solidFill>
                          <a:effectLst/>
                        </a:rPr>
                        <a:t> </a:t>
                      </a:r>
                      <a:r>
                        <a:rPr lang="ro-RO" sz="1600" dirty="0">
                          <a:solidFill>
                            <a:srgbClr val="7030A0"/>
                          </a:solidFill>
                          <a:effectLst/>
                        </a:rPr>
                        <a:t>participare</a:t>
                      </a:r>
                      <a:r>
                        <a:rPr lang="ro-RO" sz="1600" spc="50" dirty="0">
                          <a:solidFill>
                            <a:srgbClr val="7030A0"/>
                          </a:solidFill>
                          <a:effectLst/>
                        </a:rPr>
                        <a:t> </a:t>
                      </a:r>
                      <a:r>
                        <a:rPr lang="ro-RO" sz="1600" dirty="0">
                          <a:solidFill>
                            <a:srgbClr val="7030A0"/>
                          </a:solidFill>
                          <a:effectLst/>
                        </a:rPr>
                        <a:t>la</a:t>
                      </a:r>
                      <a:r>
                        <a:rPr lang="ro-RO" sz="1600" spc="45" dirty="0">
                          <a:solidFill>
                            <a:srgbClr val="7030A0"/>
                          </a:solidFill>
                          <a:effectLst/>
                        </a:rPr>
                        <a:t> </a:t>
                      </a:r>
                      <a:r>
                        <a:rPr lang="ro-RO" sz="1600" dirty="0">
                          <a:solidFill>
                            <a:srgbClr val="7030A0"/>
                          </a:solidFill>
                          <a:effectLst/>
                        </a:rPr>
                        <a:t>Evaluarea</a:t>
                      </a:r>
                      <a:r>
                        <a:rPr lang="ro-RO" sz="1600" spc="50" dirty="0">
                          <a:solidFill>
                            <a:srgbClr val="7030A0"/>
                          </a:solidFill>
                          <a:effectLst/>
                        </a:rPr>
                        <a:t> </a:t>
                      </a:r>
                      <a:r>
                        <a:rPr lang="ro-RO" sz="1600" dirty="0">
                          <a:solidFill>
                            <a:srgbClr val="7030A0"/>
                          </a:solidFill>
                          <a:effectLst/>
                        </a:rPr>
                        <a:t>Națională</a:t>
                      </a:r>
                      <a:endParaRPr lang="en-US" sz="1600" dirty="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tc hMerge="1">
                  <a:txBody>
                    <a:bodyPr/>
                    <a:lstStyle/>
                    <a:p>
                      <a:pPr marR="177165" algn="ctr">
                        <a:lnSpc>
                          <a:spcPct val="107000"/>
                        </a:lnSpc>
                        <a:spcBef>
                          <a:spcPts val="400"/>
                        </a:spcBef>
                        <a:spcAft>
                          <a:spcPts val="0"/>
                        </a:spcAft>
                      </a:pPr>
                      <a:endParaRPr lang="en-US" sz="160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tc>
                  <a:txBody>
                    <a:bodyPr/>
                    <a:lstStyle/>
                    <a:p>
                      <a:pPr marR="177165" algn="ctr">
                        <a:lnSpc>
                          <a:spcPct val="107000"/>
                        </a:lnSpc>
                        <a:spcBef>
                          <a:spcPts val="400"/>
                        </a:spcBef>
                        <a:spcAft>
                          <a:spcPts val="0"/>
                        </a:spcAft>
                      </a:pPr>
                      <a:r>
                        <a:rPr lang="ro-RO" sz="1600">
                          <a:solidFill>
                            <a:srgbClr val="7030A0"/>
                          </a:solidFill>
                          <a:effectLst/>
                        </a:rPr>
                        <a:t>%</a:t>
                      </a:r>
                      <a:endParaRPr lang="en-US" sz="160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extLst>
                  <a:ext uri="{0D108BD9-81ED-4DB2-BD59-A6C34878D82A}">
                    <a16:rowId xmlns:a16="http://schemas.microsoft.com/office/drawing/2014/main" val="1414328037"/>
                  </a:ext>
                </a:extLst>
              </a:tr>
              <a:tr h="384494">
                <a:tc gridSpan="2">
                  <a:txBody>
                    <a:bodyPr/>
                    <a:lstStyle/>
                    <a:p>
                      <a:pPr marL="86995" algn="ctr">
                        <a:lnSpc>
                          <a:spcPct val="107000"/>
                        </a:lnSpc>
                        <a:spcBef>
                          <a:spcPts val="230"/>
                        </a:spcBef>
                        <a:spcAft>
                          <a:spcPts val="0"/>
                        </a:spcAft>
                      </a:pPr>
                      <a:r>
                        <a:rPr lang="ro-RO" sz="1600" dirty="0">
                          <a:solidFill>
                            <a:srgbClr val="7030A0"/>
                          </a:solidFill>
                          <a:effectLst/>
                        </a:rPr>
                        <a:t>Procentul</a:t>
                      </a:r>
                      <a:r>
                        <a:rPr lang="ro-RO" sz="1600" spc="45" dirty="0">
                          <a:solidFill>
                            <a:srgbClr val="7030A0"/>
                          </a:solidFill>
                          <a:effectLst/>
                        </a:rPr>
                        <a:t> </a:t>
                      </a:r>
                      <a:r>
                        <a:rPr lang="ro-RO" sz="1600" dirty="0">
                          <a:solidFill>
                            <a:srgbClr val="7030A0"/>
                          </a:solidFill>
                          <a:effectLst/>
                        </a:rPr>
                        <a:t>elevilor</a:t>
                      </a:r>
                      <a:r>
                        <a:rPr lang="ro-RO" sz="1600" spc="40" dirty="0">
                          <a:solidFill>
                            <a:srgbClr val="7030A0"/>
                          </a:solidFill>
                          <a:effectLst/>
                        </a:rPr>
                        <a:t> </a:t>
                      </a:r>
                      <a:r>
                        <a:rPr lang="ro-RO" sz="1600" dirty="0">
                          <a:solidFill>
                            <a:srgbClr val="7030A0"/>
                          </a:solidFill>
                          <a:effectLst/>
                        </a:rPr>
                        <a:t>care</a:t>
                      </a:r>
                      <a:r>
                        <a:rPr lang="ro-RO" sz="1600" spc="40" dirty="0">
                          <a:solidFill>
                            <a:srgbClr val="7030A0"/>
                          </a:solidFill>
                          <a:effectLst/>
                        </a:rPr>
                        <a:t> </a:t>
                      </a:r>
                      <a:r>
                        <a:rPr lang="ro-RO" sz="1600" dirty="0">
                          <a:solidFill>
                            <a:srgbClr val="7030A0"/>
                          </a:solidFill>
                          <a:effectLst/>
                        </a:rPr>
                        <a:t>au</a:t>
                      </a:r>
                      <a:r>
                        <a:rPr lang="ro-RO" sz="1600" spc="55" dirty="0">
                          <a:solidFill>
                            <a:srgbClr val="7030A0"/>
                          </a:solidFill>
                          <a:effectLst/>
                        </a:rPr>
                        <a:t> </a:t>
                      </a:r>
                      <a:r>
                        <a:rPr lang="ro-RO" sz="1600" dirty="0">
                          <a:solidFill>
                            <a:srgbClr val="7030A0"/>
                          </a:solidFill>
                          <a:effectLst/>
                        </a:rPr>
                        <a:t>obținut</a:t>
                      </a:r>
                      <a:r>
                        <a:rPr lang="ro-RO" sz="1600" spc="50" dirty="0">
                          <a:solidFill>
                            <a:srgbClr val="7030A0"/>
                          </a:solidFill>
                          <a:effectLst/>
                        </a:rPr>
                        <a:t> </a:t>
                      </a:r>
                      <a:r>
                        <a:rPr lang="ro-RO" sz="1600" dirty="0">
                          <a:solidFill>
                            <a:srgbClr val="7030A0"/>
                          </a:solidFill>
                          <a:effectLst/>
                        </a:rPr>
                        <a:t>note</a:t>
                      </a:r>
                      <a:r>
                        <a:rPr lang="ro-RO" sz="1600" spc="45" dirty="0">
                          <a:solidFill>
                            <a:srgbClr val="7030A0"/>
                          </a:solidFill>
                          <a:effectLst/>
                        </a:rPr>
                        <a:t> </a:t>
                      </a:r>
                      <a:r>
                        <a:rPr lang="ro-RO" sz="1600" dirty="0">
                          <a:solidFill>
                            <a:srgbClr val="7030A0"/>
                          </a:solidFill>
                          <a:effectLst/>
                        </a:rPr>
                        <a:t>sub</a:t>
                      </a:r>
                      <a:r>
                        <a:rPr lang="ro-RO" sz="1600" spc="50" dirty="0">
                          <a:solidFill>
                            <a:srgbClr val="7030A0"/>
                          </a:solidFill>
                          <a:effectLst/>
                        </a:rPr>
                        <a:t> </a:t>
                      </a:r>
                      <a:r>
                        <a:rPr lang="ro-RO" sz="1600" dirty="0">
                          <a:solidFill>
                            <a:srgbClr val="7030A0"/>
                          </a:solidFill>
                          <a:effectLst/>
                        </a:rPr>
                        <a:t>6</a:t>
                      </a:r>
                      <a:r>
                        <a:rPr lang="ro-RO" sz="1600" spc="40" dirty="0">
                          <a:solidFill>
                            <a:srgbClr val="7030A0"/>
                          </a:solidFill>
                          <a:effectLst/>
                        </a:rPr>
                        <a:t> </a:t>
                      </a:r>
                      <a:r>
                        <a:rPr lang="ro-RO" sz="1600" dirty="0">
                          <a:solidFill>
                            <a:srgbClr val="7030A0"/>
                          </a:solidFill>
                          <a:effectLst/>
                        </a:rPr>
                        <a:t>la</a:t>
                      </a:r>
                      <a:r>
                        <a:rPr lang="ro-RO" sz="1600" spc="55" dirty="0">
                          <a:solidFill>
                            <a:srgbClr val="7030A0"/>
                          </a:solidFill>
                          <a:effectLst/>
                        </a:rPr>
                        <a:t> </a:t>
                      </a:r>
                      <a:r>
                        <a:rPr lang="ro-RO" sz="1600" dirty="0">
                          <a:solidFill>
                            <a:srgbClr val="7030A0"/>
                          </a:solidFill>
                          <a:effectLst/>
                        </a:rPr>
                        <a:t>Evaluarea</a:t>
                      </a:r>
                      <a:r>
                        <a:rPr lang="ro-RO" sz="1600" spc="50" dirty="0">
                          <a:solidFill>
                            <a:srgbClr val="7030A0"/>
                          </a:solidFill>
                          <a:effectLst/>
                        </a:rPr>
                        <a:t> </a:t>
                      </a:r>
                      <a:r>
                        <a:rPr lang="ro-RO" sz="1600" dirty="0">
                          <a:solidFill>
                            <a:srgbClr val="7030A0"/>
                          </a:solidFill>
                          <a:effectLst/>
                        </a:rPr>
                        <a:t>Națională</a:t>
                      </a:r>
                      <a:endParaRPr lang="en-US" sz="1600" dirty="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tc hMerge="1">
                  <a:txBody>
                    <a:bodyPr/>
                    <a:lstStyle/>
                    <a:p>
                      <a:pPr marR="177165" algn="ctr">
                        <a:lnSpc>
                          <a:spcPct val="107000"/>
                        </a:lnSpc>
                        <a:spcBef>
                          <a:spcPts val="230"/>
                        </a:spcBef>
                        <a:spcAft>
                          <a:spcPts val="0"/>
                        </a:spcAft>
                      </a:pPr>
                      <a:endParaRPr lang="en-US" sz="160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tc>
                  <a:txBody>
                    <a:bodyPr/>
                    <a:lstStyle/>
                    <a:p>
                      <a:pPr marR="177165" algn="ctr">
                        <a:lnSpc>
                          <a:spcPct val="107000"/>
                        </a:lnSpc>
                        <a:spcBef>
                          <a:spcPts val="230"/>
                        </a:spcBef>
                        <a:spcAft>
                          <a:spcPts val="0"/>
                        </a:spcAft>
                      </a:pPr>
                      <a:r>
                        <a:rPr lang="ro-RO" sz="1600">
                          <a:solidFill>
                            <a:srgbClr val="7030A0"/>
                          </a:solidFill>
                          <a:effectLst/>
                        </a:rPr>
                        <a:t>%</a:t>
                      </a:r>
                      <a:endParaRPr lang="en-US" sz="160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extLst>
                  <a:ext uri="{0D108BD9-81ED-4DB2-BD59-A6C34878D82A}">
                    <a16:rowId xmlns:a16="http://schemas.microsoft.com/office/drawing/2014/main" val="2096787111"/>
                  </a:ext>
                </a:extLst>
              </a:tr>
              <a:tr h="606942">
                <a:tc gridSpan="2">
                  <a:txBody>
                    <a:bodyPr/>
                    <a:lstStyle/>
                    <a:p>
                      <a:pPr marL="86995" algn="ctr">
                        <a:lnSpc>
                          <a:spcPct val="107000"/>
                        </a:lnSpc>
                        <a:spcBef>
                          <a:spcPts val="400"/>
                        </a:spcBef>
                        <a:spcAft>
                          <a:spcPts val="0"/>
                        </a:spcAft>
                      </a:pPr>
                      <a:r>
                        <a:rPr lang="ro-RO" sz="1600" dirty="0">
                          <a:solidFill>
                            <a:srgbClr val="7030A0"/>
                          </a:solidFill>
                          <a:effectLst/>
                        </a:rPr>
                        <a:t>Procentul</a:t>
                      </a:r>
                      <a:r>
                        <a:rPr lang="ro-RO" sz="1600" spc="45" dirty="0">
                          <a:solidFill>
                            <a:srgbClr val="7030A0"/>
                          </a:solidFill>
                          <a:effectLst/>
                        </a:rPr>
                        <a:t> </a:t>
                      </a:r>
                      <a:r>
                        <a:rPr lang="ro-RO" sz="1600" dirty="0">
                          <a:solidFill>
                            <a:srgbClr val="7030A0"/>
                          </a:solidFill>
                          <a:effectLst/>
                        </a:rPr>
                        <a:t>elevilor</a:t>
                      </a:r>
                      <a:r>
                        <a:rPr lang="ro-RO" sz="1600" spc="40" dirty="0">
                          <a:solidFill>
                            <a:srgbClr val="7030A0"/>
                          </a:solidFill>
                          <a:effectLst/>
                        </a:rPr>
                        <a:t> </a:t>
                      </a:r>
                      <a:r>
                        <a:rPr lang="ro-RO" sz="1600" dirty="0">
                          <a:solidFill>
                            <a:srgbClr val="7030A0"/>
                          </a:solidFill>
                          <a:effectLst/>
                        </a:rPr>
                        <a:t>care</a:t>
                      </a:r>
                      <a:r>
                        <a:rPr lang="ro-RO" sz="1600" spc="45" dirty="0">
                          <a:solidFill>
                            <a:srgbClr val="7030A0"/>
                          </a:solidFill>
                          <a:effectLst/>
                        </a:rPr>
                        <a:t> </a:t>
                      </a:r>
                      <a:r>
                        <a:rPr lang="ro-RO" sz="1600" dirty="0">
                          <a:solidFill>
                            <a:srgbClr val="7030A0"/>
                          </a:solidFill>
                          <a:effectLst/>
                        </a:rPr>
                        <a:t>absentează</a:t>
                      </a:r>
                      <a:r>
                        <a:rPr lang="ro-RO" sz="1600" spc="50" dirty="0">
                          <a:solidFill>
                            <a:srgbClr val="7030A0"/>
                          </a:solidFill>
                          <a:effectLst/>
                        </a:rPr>
                        <a:t> </a:t>
                      </a:r>
                      <a:r>
                        <a:rPr lang="ro-RO" sz="1600" dirty="0">
                          <a:solidFill>
                            <a:srgbClr val="7030A0"/>
                          </a:solidFill>
                          <a:effectLst/>
                        </a:rPr>
                        <a:t>nemotivat</a:t>
                      </a:r>
                      <a:r>
                        <a:rPr lang="ro-RO" sz="1600" spc="40" dirty="0">
                          <a:solidFill>
                            <a:srgbClr val="7030A0"/>
                          </a:solidFill>
                          <a:effectLst/>
                        </a:rPr>
                        <a:t> </a:t>
                      </a:r>
                      <a:r>
                        <a:rPr lang="ro-RO" sz="1600" dirty="0">
                          <a:solidFill>
                            <a:srgbClr val="7030A0"/>
                          </a:solidFill>
                          <a:effectLst/>
                        </a:rPr>
                        <a:t>mai</a:t>
                      </a:r>
                      <a:r>
                        <a:rPr lang="ro-RO" sz="1600" spc="50" dirty="0">
                          <a:solidFill>
                            <a:srgbClr val="7030A0"/>
                          </a:solidFill>
                          <a:effectLst/>
                        </a:rPr>
                        <a:t> </a:t>
                      </a:r>
                      <a:r>
                        <a:rPr lang="ro-RO" sz="1600" dirty="0">
                          <a:solidFill>
                            <a:srgbClr val="7030A0"/>
                          </a:solidFill>
                          <a:effectLst/>
                        </a:rPr>
                        <a:t>mult</a:t>
                      </a:r>
                      <a:r>
                        <a:rPr lang="ro-RO" sz="1600" spc="55" dirty="0">
                          <a:solidFill>
                            <a:srgbClr val="7030A0"/>
                          </a:solidFill>
                          <a:effectLst/>
                        </a:rPr>
                        <a:t> </a:t>
                      </a:r>
                      <a:r>
                        <a:rPr lang="ro-RO" sz="1600" dirty="0">
                          <a:solidFill>
                            <a:srgbClr val="7030A0"/>
                          </a:solidFill>
                          <a:effectLst/>
                        </a:rPr>
                        <a:t>de</a:t>
                      </a:r>
                      <a:r>
                        <a:rPr lang="ro-RO" sz="1600" spc="50" dirty="0">
                          <a:solidFill>
                            <a:srgbClr val="7030A0"/>
                          </a:solidFill>
                          <a:effectLst/>
                        </a:rPr>
                        <a:t> </a:t>
                      </a:r>
                      <a:r>
                        <a:rPr lang="ro-RO" sz="1600" dirty="0">
                          <a:solidFill>
                            <a:srgbClr val="7030A0"/>
                          </a:solidFill>
                          <a:effectLst/>
                        </a:rPr>
                        <a:t>20</a:t>
                      </a:r>
                      <a:r>
                        <a:rPr lang="ro-RO" sz="1600" spc="55" dirty="0">
                          <a:solidFill>
                            <a:srgbClr val="7030A0"/>
                          </a:solidFill>
                          <a:effectLst/>
                        </a:rPr>
                        <a:t> </a:t>
                      </a:r>
                      <a:r>
                        <a:rPr lang="ro-RO" sz="1600" dirty="0">
                          <a:solidFill>
                            <a:srgbClr val="7030A0"/>
                          </a:solidFill>
                          <a:effectLst/>
                        </a:rPr>
                        <a:t>de</a:t>
                      </a:r>
                      <a:r>
                        <a:rPr lang="ro-RO" sz="1600" spc="50" dirty="0">
                          <a:solidFill>
                            <a:srgbClr val="7030A0"/>
                          </a:solidFill>
                          <a:effectLst/>
                        </a:rPr>
                        <a:t> </a:t>
                      </a:r>
                      <a:r>
                        <a:rPr lang="ro-RO" sz="1600" dirty="0">
                          <a:solidFill>
                            <a:srgbClr val="7030A0"/>
                          </a:solidFill>
                          <a:effectLst/>
                        </a:rPr>
                        <a:t>absențe</a:t>
                      </a:r>
                      <a:r>
                        <a:rPr lang="ro-RO" sz="1600" spc="45" dirty="0">
                          <a:solidFill>
                            <a:srgbClr val="7030A0"/>
                          </a:solidFill>
                          <a:effectLst/>
                        </a:rPr>
                        <a:t> </a:t>
                      </a:r>
                      <a:r>
                        <a:rPr lang="ro-RO" sz="1600" dirty="0">
                          <a:solidFill>
                            <a:srgbClr val="7030A0"/>
                          </a:solidFill>
                          <a:effectLst/>
                        </a:rPr>
                        <a:t>pe</a:t>
                      </a:r>
                      <a:r>
                        <a:rPr lang="ro-RO" sz="1600" spc="50" dirty="0">
                          <a:solidFill>
                            <a:srgbClr val="7030A0"/>
                          </a:solidFill>
                          <a:effectLst/>
                        </a:rPr>
                        <a:t> </a:t>
                      </a:r>
                      <a:r>
                        <a:rPr lang="ro-RO" sz="1600" dirty="0">
                          <a:solidFill>
                            <a:srgbClr val="7030A0"/>
                          </a:solidFill>
                          <a:effectLst/>
                        </a:rPr>
                        <a:t>lună</a:t>
                      </a:r>
                      <a:endParaRPr lang="en-US" sz="1600" dirty="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tc hMerge="1">
                  <a:txBody>
                    <a:bodyPr/>
                    <a:lstStyle/>
                    <a:p>
                      <a:pPr marR="177165" algn="ctr">
                        <a:lnSpc>
                          <a:spcPct val="107000"/>
                        </a:lnSpc>
                        <a:spcBef>
                          <a:spcPts val="400"/>
                        </a:spcBef>
                        <a:spcAft>
                          <a:spcPts val="0"/>
                        </a:spcAft>
                      </a:pPr>
                      <a:endParaRPr lang="en-US" sz="1600" dirty="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tc>
                  <a:txBody>
                    <a:bodyPr/>
                    <a:lstStyle/>
                    <a:p>
                      <a:pPr marR="177165" algn="ctr">
                        <a:lnSpc>
                          <a:spcPct val="107000"/>
                        </a:lnSpc>
                        <a:spcBef>
                          <a:spcPts val="400"/>
                        </a:spcBef>
                        <a:spcAft>
                          <a:spcPts val="0"/>
                        </a:spcAft>
                      </a:pPr>
                      <a:r>
                        <a:rPr lang="ro-RO" sz="1600" dirty="0">
                          <a:solidFill>
                            <a:srgbClr val="7030A0"/>
                          </a:solidFill>
                          <a:effectLst/>
                        </a:rPr>
                        <a:t>%</a:t>
                      </a:r>
                      <a:endParaRPr lang="en-US" sz="1600" dirty="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extLst>
                  <a:ext uri="{0D108BD9-81ED-4DB2-BD59-A6C34878D82A}">
                    <a16:rowId xmlns:a16="http://schemas.microsoft.com/office/drawing/2014/main" val="1269969578"/>
                  </a:ext>
                </a:extLst>
              </a:tr>
              <a:tr h="287900">
                <a:tc gridSpan="3">
                  <a:txBody>
                    <a:bodyPr/>
                    <a:lstStyle/>
                    <a:p>
                      <a:pPr marL="86995" algn="ctr">
                        <a:lnSpc>
                          <a:spcPct val="107000"/>
                        </a:lnSpc>
                        <a:spcBef>
                          <a:spcPts val="320"/>
                        </a:spcBef>
                        <a:spcAft>
                          <a:spcPts val="0"/>
                        </a:spcAft>
                      </a:pPr>
                      <a:endParaRPr lang="en-US" sz="1600" dirty="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solidFill>
                      <a:schemeClr val="accent5">
                        <a:lumMod val="40000"/>
                        <a:lumOff val="60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48787229"/>
                  </a:ext>
                </a:extLst>
              </a:tr>
              <a:tr h="606942">
                <a:tc gridSpan="3">
                  <a:txBody>
                    <a:bodyPr/>
                    <a:lstStyle/>
                    <a:p>
                      <a:pPr marL="86995" algn="ctr">
                        <a:lnSpc>
                          <a:spcPct val="107000"/>
                        </a:lnSpc>
                        <a:spcBef>
                          <a:spcPts val="400"/>
                        </a:spcBef>
                        <a:spcAft>
                          <a:spcPts val="0"/>
                        </a:spcAft>
                      </a:pPr>
                      <a:r>
                        <a:rPr lang="ro-RO" sz="1600" spc="-5" dirty="0">
                          <a:solidFill>
                            <a:srgbClr val="7030A0"/>
                          </a:solidFill>
                          <a:effectLst/>
                        </a:rPr>
                        <a:t>Fiecare unitate de învățământ va alege 3-5 indicatori de rezultat în funcție de activitățile asumate prin proiect.</a:t>
                      </a:r>
                      <a:endParaRPr lang="en-US" sz="1600" dirty="0">
                        <a:solidFill>
                          <a:srgbClr val="7030A0"/>
                        </a:solidFill>
                        <a:effectLst/>
                        <a:latin typeface="Microsoft Sans Serif" panose="020B0604020202020204" pitchFamily="34" charset="0"/>
                        <a:ea typeface="Microsoft Sans Serif" panose="020B0604020202020204" pitchFamily="34" charset="0"/>
                        <a:cs typeface="Arial" panose="020B0604020202020204" pitchFamily="34" charset="0"/>
                      </a:endParaRPr>
                    </a:p>
                  </a:txBody>
                  <a:tcPr marL="0" marR="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32977984"/>
                  </a:ext>
                </a:extLst>
              </a:tr>
            </a:tbl>
          </a:graphicData>
        </a:graphic>
      </p:graphicFrame>
    </p:spTree>
    <p:extLst>
      <p:ext uri="{BB962C8B-B14F-4D97-AF65-F5344CB8AC3E}">
        <p14:creationId xmlns:p14="http://schemas.microsoft.com/office/powerpoint/2010/main" val="217924474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727</TotalTime>
  <Words>2448</Words>
  <Application>Microsoft Office PowerPoint</Application>
  <PresentationFormat>Widescreen</PresentationFormat>
  <Paragraphs>263</Paragraphs>
  <Slides>19</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19</vt:i4>
      </vt:variant>
    </vt:vector>
  </HeadingPairs>
  <TitlesOfParts>
    <vt:vector size="30" baseType="lpstr">
      <vt:lpstr>Arial</vt:lpstr>
      <vt:lpstr>Arial Narrow</vt:lpstr>
      <vt:lpstr>Calibri</vt:lpstr>
      <vt:lpstr>Courier New</vt:lpstr>
      <vt:lpstr>Microsoft Sans Serif</vt:lpstr>
      <vt:lpstr>Noto Sans Symbols</vt:lpstr>
      <vt:lpstr>Palatino Linotype</vt:lpstr>
      <vt:lpstr>Times New Roman</vt:lpstr>
      <vt:lpstr>Trebuchet MS</vt:lpstr>
      <vt:lpstr>Wingdings 3</vt:lpstr>
      <vt:lpstr>Facet</vt:lpstr>
      <vt:lpstr>GHIDUL SOLICITANTULUI  Programul Național pentru Reducerea Abandonului Școlar (PNRAS) </vt:lpstr>
      <vt:lpstr>GHIDUL SOLICITANTULUI  Programul Național pentru Reducerea Abandonului Școlar (PNRAS) SCHEMA DE GRANTURI PNRAS RUNDA a II-a </vt:lpstr>
      <vt:lpstr>Structura de management PNRAS</vt:lpstr>
      <vt:lpstr> Calendarul apelului  (orientativ, se va consulta periodic www.edu.ro) </vt:lpstr>
      <vt:lpstr>Modalitatea de depunere: </vt:lpstr>
      <vt:lpstr>Apelul SG PNRAS RUNDA a II-a (seria a II-a) se adresează unităților de învățământ preuniversitar de stat, de masă, cu personalitate juridică, care au o rată de abandon școlar ridicată și performanță școlară scăzută la nivel gimnazial, cu prioritate de intervenție medie sau ridicată în urma aplicării a cinci indicatori de vulnerabilitate, pe baza datelor din SIIIR, respectiv:</vt:lpstr>
      <vt:lpstr> Pentru a fi eligibil, proiectul trebuie:  </vt:lpstr>
      <vt:lpstr>PowerPoint Presentation</vt:lpstr>
      <vt:lpstr>Indicatori obligatorii</vt:lpstr>
      <vt:lpstr>Tipuri de cheltuieli eligibile</vt:lpstr>
      <vt:lpstr>Tipuri de cheltuieli eligibile</vt:lpstr>
      <vt:lpstr>Tipuri de cheltuieli eligibile</vt:lpstr>
      <vt:lpstr>Tipuri de cheltuieli eligibile</vt:lpstr>
      <vt:lpstr>Pașii de urmat pentru accesarea unui grant</vt:lpstr>
      <vt:lpstr>EVALUAREA ȘI SELECȚIA PROIECTELOR</vt:lpstr>
      <vt:lpstr>EVALUAREA ȘI SELECȚIA PROIECTELOR</vt:lpstr>
      <vt:lpstr>EVALUAREA ȘI SELECȚIA PROIECTELOR</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GHIDUL SOLICITANTULUI  Programul Național pentru Reducerea Abandonului Școlar (PNRAS)</dc:title>
  <dc:creator>Popa Marineta</dc:creator>
  <cp:lastModifiedBy>Andreea Nadolu</cp:lastModifiedBy>
  <cp:revision>54</cp:revision>
  <dcterms:created xsi:type="dcterms:W3CDTF">2023-05-16T10:15:03Z</dcterms:created>
  <dcterms:modified xsi:type="dcterms:W3CDTF">2023-12-11T11:25:57Z</dcterms:modified>
</cp:coreProperties>
</file>