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305" r:id="rId3"/>
    <p:sldId id="295" r:id="rId4"/>
    <p:sldId id="296" r:id="rId5"/>
    <p:sldId id="297" r:id="rId6"/>
    <p:sldId id="298" r:id="rId7"/>
    <p:sldId id="257" r:id="rId8"/>
    <p:sldId id="258" r:id="rId9"/>
    <p:sldId id="259" r:id="rId10"/>
    <p:sldId id="260" r:id="rId11"/>
    <p:sldId id="261" r:id="rId12"/>
    <p:sldId id="262" r:id="rId13"/>
    <p:sldId id="263" r:id="rId14"/>
    <p:sldId id="264" r:id="rId15"/>
    <p:sldId id="265" r:id="rId16"/>
    <p:sldId id="266" r:id="rId17"/>
    <p:sldId id="303" r:id="rId18"/>
    <p:sldId id="294" r:id="rId19"/>
    <p:sldId id="293" r:id="rId20"/>
    <p:sldId id="302"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301" r:id="rId37"/>
    <p:sldId id="304" r:id="rId38"/>
    <p:sldId id="300"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96" d="100"/>
          <a:sy n="96" d="100"/>
        </p:scale>
        <p:origin x="-130" y="2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415671-5006-47AB-B43A-53C59BF830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2E32B00-1D47-43C6-B091-FD8704DC1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2093199-A22B-4CAD-AD8A-BE43C7FA2052}"/>
              </a:ext>
            </a:extLst>
          </p:cNvPr>
          <p:cNvSpPr>
            <a:spLocks noGrp="1"/>
          </p:cNvSpPr>
          <p:nvPr>
            <p:ph type="dt" sz="half" idx="10"/>
          </p:nvPr>
        </p:nvSpPr>
        <p:spPr/>
        <p:txBody>
          <a:bodyPr/>
          <a:lstStyle/>
          <a:p>
            <a:fld id="{3F460CF7-B2E6-48A8-9BE5-287A21818553}" type="datetimeFigureOut">
              <a:rPr lang="en-US" smtClean="0"/>
              <a:t>9/15/2021</a:t>
            </a:fld>
            <a:endParaRPr lang="en-US"/>
          </a:p>
        </p:txBody>
      </p:sp>
      <p:sp>
        <p:nvSpPr>
          <p:cNvPr id="5" name="Footer Placeholder 4">
            <a:extLst>
              <a:ext uri="{FF2B5EF4-FFF2-40B4-BE49-F238E27FC236}">
                <a16:creationId xmlns:a16="http://schemas.microsoft.com/office/drawing/2014/main" xmlns="" id="{DC7E5266-77D2-4C3C-93E8-BD99CAEB3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6C8BB47-CE18-4AE4-BF24-ED71FAE3EAF4}"/>
              </a:ext>
            </a:extLst>
          </p:cNvPr>
          <p:cNvSpPr>
            <a:spLocks noGrp="1"/>
          </p:cNvSpPr>
          <p:nvPr>
            <p:ph type="sldNum" sz="quarter" idx="12"/>
          </p:nvPr>
        </p:nvSpPr>
        <p:spPr/>
        <p:txBody>
          <a:bodyPr/>
          <a:lstStyle/>
          <a:p>
            <a:fld id="{F2A0B68D-203D-4882-9708-D2B7C462904A}" type="slidenum">
              <a:rPr lang="en-US" smtClean="0"/>
              <a:t>‹#›</a:t>
            </a:fld>
            <a:endParaRPr lang="en-US"/>
          </a:p>
        </p:txBody>
      </p:sp>
      <p:pic>
        <p:nvPicPr>
          <p:cNvPr id="8" name="Picture 7">
            <a:extLst>
              <a:ext uri="{FF2B5EF4-FFF2-40B4-BE49-F238E27FC236}">
                <a16:creationId xmlns:a16="http://schemas.microsoft.com/office/drawing/2014/main" xmlns="" id="{53137E0E-7E93-4A22-BDC2-2B51FACD42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292149" cy="6858000"/>
          </a:xfrm>
          <a:prstGeom prst="rect">
            <a:avLst/>
          </a:prstGeom>
        </p:spPr>
      </p:pic>
    </p:spTree>
    <p:extLst>
      <p:ext uri="{BB962C8B-B14F-4D97-AF65-F5344CB8AC3E}">
        <p14:creationId xmlns:p14="http://schemas.microsoft.com/office/powerpoint/2010/main" val="764517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67B71F-AFF6-4CC0-9CD7-450A1E4FC5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AC5B63C-3913-4DD5-B4FB-DF84AE456A52}"/>
              </a:ext>
            </a:extLst>
          </p:cNvPr>
          <p:cNvSpPr>
            <a:spLocks noGrp="1"/>
          </p:cNvSpPr>
          <p:nvPr>
            <p:ph type="dt" sz="half" idx="10"/>
          </p:nvPr>
        </p:nvSpPr>
        <p:spPr/>
        <p:txBody>
          <a:bodyPr/>
          <a:lstStyle/>
          <a:p>
            <a:fld id="{3F460CF7-B2E6-48A8-9BE5-287A21818553}" type="datetimeFigureOut">
              <a:rPr lang="en-US" smtClean="0"/>
              <a:t>9/15/2021</a:t>
            </a:fld>
            <a:endParaRPr lang="en-US"/>
          </a:p>
        </p:txBody>
      </p:sp>
      <p:sp>
        <p:nvSpPr>
          <p:cNvPr id="4" name="Footer Placeholder 3">
            <a:extLst>
              <a:ext uri="{FF2B5EF4-FFF2-40B4-BE49-F238E27FC236}">
                <a16:creationId xmlns:a16="http://schemas.microsoft.com/office/drawing/2014/main" xmlns="" id="{F1F49491-3CBE-4F6D-B065-74914C42A9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D2E1908-6E77-432E-90AB-D71ECD0B4199}"/>
              </a:ext>
            </a:extLst>
          </p:cNvPr>
          <p:cNvSpPr>
            <a:spLocks noGrp="1"/>
          </p:cNvSpPr>
          <p:nvPr>
            <p:ph type="sldNum" sz="quarter" idx="12"/>
          </p:nvPr>
        </p:nvSpPr>
        <p:spPr/>
        <p:txBody>
          <a:bodyPr/>
          <a:lstStyle/>
          <a:p>
            <a:fld id="{F2A0B68D-203D-4882-9708-D2B7C462904A}" type="slidenum">
              <a:rPr lang="en-US" smtClean="0"/>
              <a:t>‹#›</a:t>
            </a:fld>
            <a:endParaRPr lang="en-US"/>
          </a:p>
        </p:txBody>
      </p:sp>
    </p:spTree>
    <p:extLst>
      <p:ext uri="{BB962C8B-B14F-4D97-AF65-F5344CB8AC3E}">
        <p14:creationId xmlns:p14="http://schemas.microsoft.com/office/powerpoint/2010/main" val="819359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83FE8F-FBDA-4DB6-95E3-CCC61C4C45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0D50382-4CE9-46D0-AD3B-D36EE9DF91CC}"/>
              </a:ext>
            </a:extLst>
          </p:cNvPr>
          <p:cNvSpPr>
            <a:spLocks noGrp="1"/>
          </p:cNvSpPr>
          <p:nvPr>
            <p:ph type="dt" sz="half" idx="10"/>
          </p:nvPr>
        </p:nvSpPr>
        <p:spPr/>
        <p:txBody>
          <a:bodyPr/>
          <a:lstStyle/>
          <a:p>
            <a:fld id="{3F460CF7-B2E6-48A8-9BE5-287A21818553}" type="datetimeFigureOut">
              <a:rPr lang="en-US" smtClean="0"/>
              <a:t>9/15/2021</a:t>
            </a:fld>
            <a:endParaRPr lang="en-US"/>
          </a:p>
        </p:txBody>
      </p:sp>
      <p:sp>
        <p:nvSpPr>
          <p:cNvPr id="4" name="Footer Placeholder 3">
            <a:extLst>
              <a:ext uri="{FF2B5EF4-FFF2-40B4-BE49-F238E27FC236}">
                <a16:creationId xmlns:a16="http://schemas.microsoft.com/office/drawing/2014/main" xmlns="" id="{C1BB00C7-4F75-49A3-81B9-2233854E10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4A70320-FF79-4E45-9689-294D725D1737}"/>
              </a:ext>
            </a:extLst>
          </p:cNvPr>
          <p:cNvSpPr>
            <a:spLocks noGrp="1"/>
          </p:cNvSpPr>
          <p:nvPr>
            <p:ph type="sldNum" sz="quarter" idx="12"/>
          </p:nvPr>
        </p:nvSpPr>
        <p:spPr/>
        <p:txBody>
          <a:bodyPr/>
          <a:lstStyle/>
          <a:p>
            <a:fld id="{F2A0B68D-203D-4882-9708-D2B7C462904A}" type="slidenum">
              <a:rPr lang="en-US" smtClean="0"/>
              <a:t>‹#›</a:t>
            </a:fld>
            <a:endParaRPr lang="en-US"/>
          </a:p>
        </p:txBody>
      </p:sp>
    </p:spTree>
    <p:extLst>
      <p:ext uri="{BB962C8B-B14F-4D97-AF65-F5344CB8AC3E}">
        <p14:creationId xmlns:p14="http://schemas.microsoft.com/office/powerpoint/2010/main" val="2419254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1C3297-80D5-443E-9C70-110449B6DF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1EB859D-B30B-472C-8376-A13452530B25}"/>
              </a:ext>
            </a:extLst>
          </p:cNvPr>
          <p:cNvSpPr>
            <a:spLocks noGrp="1"/>
          </p:cNvSpPr>
          <p:nvPr>
            <p:ph type="dt" sz="half" idx="10"/>
          </p:nvPr>
        </p:nvSpPr>
        <p:spPr/>
        <p:txBody>
          <a:bodyPr/>
          <a:lstStyle/>
          <a:p>
            <a:fld id="{3F460CF7-B2E6-48A8-9BE5-287A21818553}" type="datetimeFigureOut">
              <a:rPr lang="en-US" smtClean="0"/>
              <a:t>9/15/2021</a:t>
            </a:fld>
            <a:endParaRPr lang="en-US"/>
          </a:p>
        </p:txBody>
      </p:sp>
      <p:sp>
        <p:nvSpPr>
          <p:cNvPr id="4" name="Footer Placeholder 3">
            <a:extLst>
              <a:ext uri="{FF2B5EF4-FFF2-40B4-BE49-F238E27FC236}">
                <a16:creationId xmlns:a16="http://schemas.microsoft.com/office/drawing/2014/main" xmlns="" id="{709B749C-1BAB-42D7-8029-3DB4C6EA22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974A232-D8B8-49BB-8DAA-4106C7BAEDD8}"/>
              </a:ext>
            </a:extLst>
          </p:cNvPr>
          <p:cNvSpPr>
            <a:spLocks noGrp="1"/>
          </p:cNvSpPr>
          <p:nvPr>
            <p:ph type="sldNum" sz="quarter" idx="12"/>
          </p:nvPr>
        </p:nvSpPr>
        <p:spPr/>
        <p:txBody>
          <a:bodyPr/>
          <a:lstStyle/>
          <a:p>
            <a:fld id="{F2A0B68D-203D-4882-9708-D2B7C462904A}" type="slidenum">
              <a:rPr lang="en-US" smtClean="0"/>
              <a:t>‹#›</a:t>
            </a:fld>
            <a:endParaRPr lang="en-US"/>
          </a:p>
        </p:txBody>
      </p:sp>
    </p:spTree>
    <p:extLst>
      <p:ext uri="{BB962C8B-B14F-4D97-AF65-F5344CB8AC3E}">
        <p14:creationId xmlns:p14="http://schemas.microsoft.com/office/powerpoint/2010/main" val="1744889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67B71F-AFF6-4CC0-9CD7-450A1E4FC5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AC5B63C-3913-4DD5-B4FB-DF84AE456A52}"/>
              </a:ext>
            </a:extLst>
          </p:cNvPr>
          <p:cNvSpPr>
            <a:spLocks noGrp="1"/>
          </p:cNvSpPr>
          <p:nvPr>
            <p:ph type="dt" sz="half" idx="10"/>
          </p:nvPr>
        </p:nvSpPr>
        <p:spPr/>
        <p:txBody>
          <a:bodyPr/>
          <a:lstStyle/>
          <a:p>
            <a:fld id="{3F460CF7-B2E6-48A8-9BE5-287A21818553}" type="datetimeFigureOut">
              <a:rPr lang="en-US" smtClean="0"/>
              <a:t>9/15/2021</a:t>
            </a:fld>
            <a:endParaRPr lang="en-US"/>
          </a:p>
        </p:txBody>
      </p:sp>
      <p:sp>
        <p:nvSpPr>
          <p:cNvPr id="4" name="Footer Placeholder 3">
            <a:extLst>
              <a:ext uri="{FF2B5EF4-FFF2-40B4-BE49-F238E27FC236}">
                <a16:creationId xmlns:a16="http://schemas.microsoft.com/office/drawing/2014/main" xmlns="" id="{F1F49491-3CBE-4F6D-B065-74914C42A9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D2E1908-6E77-432E-90AB-D71ECD0B4199}"/>
              </a:ext>
            </a:extLst>
          </p:cNvPr>
          <p:cNvSpPr>
            <a:spLocks noGrp="1"/>
          </p:cNvSpPr>
          <p:nvPr>
            <p:ph type="sldNum" sz="quarter" idx="12"/>
          </p:nvPr>
        </p:nvSpPr>
        <p:spPr/>
        <p:txBody>
          <a:bodyPr/>
          <a:lstStyle/>
          <a:p>
            <a:fld id="{F2A0B68D-203D-4882-9708-D2B7C462904A}" type="slidenum">
              <a:rPr lang="en-US" smtClean="0"/>
              <a:t>‹#›</a:t>
            </a:fld>
            <a:endParaRPr lang="en-US"/>
          </a:p>
        </p:txBody>
      </p:sp>
    </p:spTree>
    <p:extLst>
      <p:ext uri="{BB962C8B-B14F-4D97-AF65-F5344CB8AC3E}">
        <p14:creationId xmlns:p14="http://schemas.microsoft.com/office/powerpoint/2010/main" val="1577934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83FE8F-FBDA-4DB6-95E3-CCC61C4C45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0D50382-4CE9-46D0-AD3B-D36EE9DF91CC}"/>
              </a:ext>
            </a:extLst>
          </p:cNvPr>
          <p:cNvSpPr>
            <a:spLocks noGrp="1"/>
          </p:cNvSpPr>
          <p:nvPr>
            <p:ph type="dt" sz="half" idx="10"/>
          </p:nvPr>
        </p:nvSpPr>
        <p:spPr/>
        <p:txBody>
          <a:bodyPr/>
          <a:lstStyle/>
          <a:p>
            <a:fld id="{3F460CF7-B2E6-48A8-9BE5-287A21818553}" type="datetimeFigureOut">
              <a:rPr lang="en-US" smtClean="0"/>
              <a:t>9/15/2021</a:t>
            </a:fld>
            <a:endParaRPr lang="en-US"/>
          </a:p>
        </p:txBody>
      </p:sp>
      <p:sp>
        <p:nvSpPr>
          <p:cNvPr id="4" name="Footer Placeholder 3">
            <a:extLst>
              <a:ext uri="{FF2B5EF4-FFF2-40B4-BE49-F238E27FC236}">
                <a16:creationId xmlns:a16="http://schemas.microsoft.com/office/drawing/2014/main" xmlns="" id="{C1BB00C7-4F75-49A3-81B9-2233854E10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4A70320-FF79-4E45-9689-294D725D1737}"/>
              </a:ext>
            </a:extLst>
          </p:cNvPr>
          <p:cNvSpPr>
            <a:spLocks noGrp="1"/>
          </p:cNvSpPr>
          <p:nvPr>
            <p:ph type="sldNum" sz="quarter" idx="12"/>
          </p:nvPr>
        </p:nvSpPr>
        <p:spPr/>
        <p:txBody>
          <a:bodyPr/>
          <a:lstStyle/>
          <a:p>
            <a:fld id="{F2A0B68D-203D-4882-9708-D2B7C462904A}" type="slidenum">
              <a:rPr lang="en-US" smtClean="0"/>
              <a:t>‹#›</a:t>
            </a:fld>
            <a:endParaRPr lang="en-US"/>
          </a:p>
        </p:txBody>
      </p:sp>
    </p:spTree>
    <p:extLst>
      <p:ext uri="{BB962C8B-B14F-4D97-AF65-F5344CB8AC3E}">
        <p14:creationId xmlns:p14="http://schemas.microsoft.com/office/powerpoint/2010/main" val="4148493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1C3297-80D5-443E-9C70-110449B6DF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1EB859D-B30B-472C-8376-A13452530B25}"/>
              </a:ext>
            </a:extLst>
          </p:cNvPr>
          <p:cNvSpPr>
            <a:spLocks noGrp="1"/>
          </p:cNvSpPr>
          <p:nvPr>
            <p:ph type="dt" sz="half" idx="10"/>
          </p:nvPr>
        </p:nvSpPr>
        <p:spPr/>
        <p:txBody>
          <a:bodyPr/>
          <a:lstStyle/>
          <a:p>
            <a:fld id="{3F460CF7-B2E6-48A8-9BE5-287A21818553}" type="datetimeFigureOut">
              <a:rPr lang="en-US" smtClean="0"/>
              <a:t>9/15/2021</a:t>
            </a:fld>
            <a:endParaRPr lang="en-US"/>
          </a:p>
        </p:txBody>
      </p:sp>
      <p:sp>
        <p:nvSpPr>
          <p:cNvPr id="4" name="Footer Placeholder 3">
            <a:extLst>
              <a:ext uri="{FF2B5EF4-FFF2-40B4-BE49-F238E27FC236}">
                <a16:creationId xmlns:a16="http://schemas.microsoft.com/office/drawing/2014/main" xmlns="" id="{709B749C-1BAB-42D7-8029-3DB4C6EA22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974A232-D8B8-49BB-8DAA-4106C7BAEDD8}"/>
              </a:ext>
            </a:extLst>
          </p:cNvPr>
          <p:cNvSpPr>
            <a:spLocks noGrp="1"/>
          </p:cNvSpPr>
          <p:nvPr>
            <p:ph type="sldNum" sz="quarter" idx="12"/>
          </p:nvPr>
        </p:nvSpPr>
        <p:spPr/>
        <p:txBody>
          <a:bodyPr/>
          <a:lstStyle/>
          <a:p>
            <a:fld id="{F2A0B68D-203D-4882-9708-D2B7C462904A}" type="slidenum">
              <a:rPr lang="en-US" smtClean="0"/>
              <a:t>‹#›</a:t>
            </a:fld>
            <a:endParaRPr lang="en-US"/>
          </a:p>
        </p:txBody>
      </p:sp>
    </p:spTree>
    <p:extLst>
      <p:ext uri="{BB962C8B-B14F-4D97-AF65-F5344CB8AC3E}">
        <p14:creationId xmlns:p14="http://schemas.microsoft.com/office/powerpoint/2010/main" val="153811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A2983A3-84A7-46D8-8ED0-11F95EB6EF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8FB8AA16-BCEF-4731-9E6A-25D8B823A4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EBDDCC9-5BDF-4D82-A30D-5A04A27742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460CF7-B2E6-48A8-9BE5-287A21818553}" type="datetimeFigureOut">
              <a:rPr lang="en-US" smtClean="0"/>
              <a:t>9/15/2021</a:t>
            </a:fld>
            <a:endParaRPr lang="en-US"/>
          </a:p>
        </p:txBody>
      </p:sp>
      <p:sp>
        <p:nvSpPr>
          <p:cNvPr id="5" name="Footer Placeholder 4">
            <a:extLst>
              <a:ext uri="{FF2B5EF4-FFF2-40B4-BE49-F238E27FC236}">
                <a16:creationId xmlns:a16="http://schemas.microsoft.com/office/drawing/2014/main" xmlns="" id="{E0FF216D-0FBA-4530-95A8-108E9E13AD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5418137-AF34-4E3C-92B5-E6742F2032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0B68D-203D-4882-9708-D2B7C462904A}" type="slidenum">
              <a:rPr lang="en-US" smtClean="0"/>
              <a:t>‹#›</a:t>
            </a:fld>
            <a:endParaRPr lang="en-US"/>
          </a:p>
        </p:txBody>
      </p:sp>
      <p:pic>
        <p:nvPicPr>
          <p:cNvPr id="8" name="Picture 7">
            <a:extLst>
              <a:ext uri="{FF2B5EF4-FFF2-40B4-BE49-F238E27FC236}">
                <a16:creationId xmlns:a16="http://schemas.microsoft.com/office/drawing/2014/main" xmlns="" id="{B358F871-5017-4C45-AC99-7EECEAC2751C}"/>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 y="0"/>
            <a:ext cx="12305211" cy="6858000"/>
          </a:xfrm>
          <a:prstGeom prst="rect">
            <a:avLst/>
          </a:prstGeom>
        </p:spPr>
      </p:pic>
    </p:spTree>
    <p:extLst>
      <p:ext uri="{BB962C8B-B14F-4D97-AF65-F5344CB8AC3E}">
        <p14:creationId xmlns:p14="http://schemas.microsoft.com/office/powerpoint/2010/main" val="40108000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0" r:id="rId5"/>
    <p:sldLayoutId id="2147483661" r:id="rId6"/>
    <p:sldLayoutId id="2147483662"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et.google.com/cev-dvbi-bwt?hs=122&amp;authuser=0" TargetMode="External"/><Relationship Id="rId2" Type="http://schemas.openxmlformats.org/officeDocument/2006/relationships/hyperlink" Target="https://meet.google.com/cjq-jbnp-eox?hs=122&amp;authuser=0" TargetMode="External"/><Relationship Id="rId1" Type="http://schemas.openxmlformats.org/officeDocument/2006/relationships/slideLayout" Target="../slideLayouts/slideLayout2.xml"/><Relationship Id="rId4" Type="http://schemas.openxmlformats.org/officeDocument/2006/relationships/hyperlink" Target="https://meet.google.com/edu-yssy-cbr?hs=122&amp;authuser=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8A4420-A4CA-4A0F-ADE8-8EB2951AC485}"/>
              </a:ext>
            </a:extLst>
          </p:cNvPr>
          <p:cNvSpPr>
            <a:spLocks noGrp="1"/>
          </p:cNvSpPr>
          <p:nvPr>
            <p:ph type="ctrTitle"/>
          </p:nvPr>
        </p:nvSpPr>
        <p:spPr>
          <a:xfrm>
            <a:off x="1102581" y="4192155"/>
            <a:ext cx="9886122" cy="2152986"/>
          </a:xfrm>
        </p:spPr>
        <p:txBody>
          <a:bodyPr>
            <a:normAutofit fontScale="90000"/>
          </a:bodyPr>
          <a:lstStyle/>
          <a:p>
            <a:r>
              <a:rPr kumimoji="0" lang="en-US" sz="4900" b="1"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r>
            <a:br>
              <a:rPr kumimoji="0" lang="en-US" sz="4900" b="1"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lang="en-US" sz="49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r>
            <a:br>
              <a:rPr lang="en-US" sz="49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br>
            <a:r>
              <a:rPr kumimoji="0" lang="en-US" sz="4900" b="1"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RAPORT  ANUAL  AL  </a:t>
            </a:r>
            <a:r>
              <a:rPr kumimoji="0" lang="en-US" sz="49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ACTIVITĂȚII </a:t>
            </a:r>
            <a:r>
              <a:rPr kumimoji="0" lang="en-US" sz="49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49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4900" b="1"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4900" b="1"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4900" b="1"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49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2020-2021</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r>
            <a:b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4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Compartimentul</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Curriculum </a:t>
            </a:r>
            <a:r>
              <a:rPr kumimoji="0" lang="en-US" sz="4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și</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4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inspecție</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4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școlară</a:t>
            </a:r>
            <a:r>
              <a:rPr lang="en-US" sz="36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r>
            <a:br>
              <a:rPr lang="en-US" sz="3600" dirty="0">
                <a:solidFill>
                  <a:prstClr val="black"/>
                </a:solidFill>
                <a:latin typeface="Calibri" panose="020F0502020204030204" pitchFamily="34" charset="0"/>
                <a:ea typeface="Calibri" panose="020F0502020204030204" pitchFamily="34" charset="0"/>
                <a:cs typeface="Times New Roman" panose="02020603050405020304" pitchFamily="18" charset="0"/>
              </a:rPr>
            </a:br>
            <a:r>
              <a:rPr kumimoji="0" lang="en-US"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Discipline: </a:t>
            </a:r>
            <a:r>
              <a:rPr kumimoji="0" lang="en-US" sz="4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Istorie</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4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Științe</a:t>
            </a:r>
            <a:r>
              <a:rPr kumimoji="0" lang="en-US" sz="4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Socio-</a:t>
            </a:r>
            <a:r>
              <a:rPr kumimoji="0" lang="en-US" sz="4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Umane</a:t>
            </a:r>
            <a:r>
              <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3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en-US" sz="3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lang="en-US" sz="36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en-US" sz="3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kumimoji="0" lang="en-US" sz="31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Inspector</a:t>
            </a:r>
            <a:r>
              <a:rPr kumimoji="0" lang="en-US" sz="3100" b="0" i="0" u="none" strike="noStrike" kern="1200" cap="none" spc="0" normalizeH="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100" b="0" i="0" u="none" strike="noStrike" kern="1200" cap="none" spc="0" normalizeH="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scolar</a:t>
            </a:r>
            <a:r>
              <a:rPr kumimoji="0" lang="en-US" sz="3100" b="0" i="0" u="none" strike="noStrike" kern="1200" cap="none" spc="0" normalizeH="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br>
              <a:rPr kumimoji="0" lang="en-US" sz="3100" b="0" i="0" u="none" strike="noStrike" kern="1200" cap="none" spc="0" normalizeH="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3100" b="0" i="0" u="none" strike="noStrike" kern="1200" cap="none" spc="0" normalizeH="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en-US" sz="31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prof.</a:t>
            </a:r>
            <a:r>
              <a:rPr kumimoji="0" lang="en-US" sz="31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Dinu</a:t>
            </a:r>
            <a:r>
              <a:rPr kumimoji="0" lang="en-US" sz="31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1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Gica</a:t>
            </a:r>
            <a:endParaRPr lang="en-US" sz="3100" dirty="0"/>
          </a:p>
        </p:txBody>
      </p:sp>
    </p:spTree>
    <p:extLst>
      <p:ext uri="{BB962C8B-B14F-4D97-AF65-F5344CB8AC3E}">
        <p14:creationId xmlns:p14="http://schemas.microsoft.com/office/powerpoint/2010/main" val="4046232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DE8675-2881-424D-89C5-F138FE933B3C}"/>
              </a:ext>
            </a:extLst>
          </p:cNvPr>
          <p:cNvSpPr>
            <a:spLocks noGrp="1"/>
          </p:cNvSpPr>
          <p:nvPr>
            <p:ph type="title"/>
          </p:nvPr>
        </p:nvSpPr>
        <p:spPr>
          <a:xfrm>
            <a:off x="970721" y="1398449"/>
            <a:ext cx="10515600" cy="5459551"/>
          </a:xfrm>
        </p:spPr>
        <p:txBody>
          <a:bodyPr>
            <a:normAutofit/>
          </a:bodyPr>
          <a:lstStyle/>
          <a:p>
            <a:r>
              <a:rPr lang="ro-RO" sz="2400" b="1" dirty="0">
                <a:effectLst/>
                <a:latin typeface="Times New Roman" panose="02020603050405020304" pitchFamily="18" charset="0"/>
                <a:ea typeface="Times New Roman" panose="02020603050405020304" pitchFamily="18" charset="0"/>
              </a:rPr>
              <a:t>Constatări/ aprecieri sintetice: </a:t>
            </a:r>
            <a:r>
              <a:rPr lang="en-US" sz="2400" dirty="0">
                <a:effectLst/>
                <a:latin typeface="Times New Roman" panose="02020603050405020304" pitchFamily="18" charset="0"/>
                <a:ea typeface="Times New Roman" panose="02020603050405020304" pitchFamily="18" charset="0"/>
              </a:rPr>
              <a:t/>
            </a:r>
            <a:br>
              <a:rPr lang="en-US" sz="2400" dirty="0">
                <a:effectLst/>
                <a:latin typeface="Times New Roman" panose="02020603050405020304" pitchFamily="18" charset="0"/>
                <a:ea typeface="Times New Roman" panose="02020603050405020304" pitchFamily="18" charset="0"/>
              </a:rPr>
            </a:br>
            <a:r>
              <a:rPr lang="ro-RO" sz="2400" b="1"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
            </a:r>
            <a:br>
              <a:rPr lang="en-US" sz="2400" dirty="0">
                <a:effectLst/>
                <a:latin typeface="Times New Roman" panose="02020603050405020304" pitchFamily="18" charset="0"/>
                <a:ea typeface="Times New Roman" panose="02020603050405020304" pitchFamily="18" charset="0"/>
              </a:rPr>
            </a:br>
            <a:r>
              <a:rPr lang="ro-RO" sz="2400" dirty="0">
                <a:effectLst/>
                <a:latin typeface="Times New Roman" panose="02020603050405020304" pitchFamily="18" charset="0"/>
                <a:ea typeface="Times New Roman" panose="02020603050405020304" pitchFamily="18" charset="0"/>
              </a:rPr>
              <a:t>- Cadrele didactice inspectate au în portofoliu documente de planificare ce </a:t>
            </a:r>
            <a:r>
              <a:rPr lang="ro-RO" sz="2400" dirty="0" err="1">
                <a:effectLst/>
                <a:latin typeface="Times New Roman" panose="02020603050405020304" pitchFamily="18" charset="0"/>
                <a:ea typeface="Times New Roman" panose="02020603050405020304" pitchFamily="18" charset="0"/>
              </a:rPr>
              <a:t>conţin</a:t>
            </a:r>
            <a:r>
              <a:rPr lang="ro-RO" sz="2400" dirty="0">
                <a:effectLst/>
                <a:latin typeface="Times New Roman" panose="02020603050405020304" pitchFamily="18" charset="0"/>
                <a:ea typeface="Times New Roman" panose="02020603050405020304" pitchFamily="18" charset="0"/>
              </a:rPr>
              <a:t> </a:t>
            </a:r>
            <a:r>
              <a:rPr lang="ro-RO" sz="2400" dirty="0" err="1">
                <a:effectLst/>
                <a:latin typeface="Times New Roman" panose="02020603050405020304" pitchFamily="18" charset="0"/>
                <a:ea typeface="Times New Roman" panose="02020603050405020304" pitchFamily="18" charset="0"/>
              </a:rPr>
              <a:t>cerinţele</a:t>
            </a:r>
            <a:r>
              <a:rPr lang="ro-RO" sz="2400" dirty="0">
                <a:effectLst/>
                <a:latin typeface="Times New Roman" panose="02020603050405020304" pitchFamily="18" charset="0"/>
                <a:ea typeface="Times New Roman" panose="02020603050405020304" pitchFamily="18" charset="0"/>
              </a:rPr>
              <a:t> curriculumului local </a:t>
            </a:r>
            <a:r>
              <a:rPr lang="ro-RO" sz="2400" dirty="0" err="1">
                <a:effectLst/>
                <a:latin typeface="Times New Roman" panose="02020603050405020304" pitchFamily="18" charset="0"/>
                <a:ea typeface="Times New Roman" panose="02020603050405020304" pitchFamily="18" charset="0"/>
              </a:rPr>
              <a:t>şi</a:t>
            </a:r>
            <a:r>
              <a:rPr lang="ro-RO" sz="2400" dirty="0">
                <a:effectLst/>
                <a:latin typeface="Times New Roman" panose="02020603050405020304" pitchFamily="18" charset="0"/>
                <a:ea typeface="Times New Roman" panose="02020603050405020304" pitchFamily="18" charset="0"/>
              </a:rPr>
              <a:t> </a:t>
            </a:r>
            <a:r>
              <a:rPr lang="ro-RO" sz="2400" dirty="0" err="1">
                <a:effectLst/>
                <a:latin typeface="Times New Roman" panose="02020603050405020304" pitchFamily="18" charset="0"/>
                <a:ea typeface="Times New Roman" panose="02020603050405020304" pitchFamily="18" charset="0"/>
              </a:rPr>
              <a:t>naţional</a:t>
            </a:r>
            <a:r>
              <a:rPr lang="ro-RO" sz="2400" dirty="0">
                <a:effectLst/>
                <a:latin typeface="Times New Roman" panose="02020603050405020304" pitchFamily="18" charset="0"/>
                <a:ea typeface="Times New Roman" panose="02020603050405020304" pitchFamily="18" charset="0"/>
              </a:rPr>
              <a:t> și sunt avizate de către director și responsabilul comisiei metodice;</a:t>
            </a:r>
            <a:r>
              <a:rPr lang="en-US" sz="2400" dirty="0">
                <a:effectLst/>
                <a:latin typeface="Times New Roman" panose="02020603050405020304" pitchFamily="18" charset="0"/>
                <a:ea typeface="Times New Roman" panose="02020603050405020304" pitchFamily="18" charset="0"/>
              </a:rPr>
              <a:t/>
            </a:r>
            <a:br>
              <a:rPr lang="en-US" sz="2400" dirty="0">
                <a:effectLst/>
                <a:latin typeface="Times New Roman" panose="02020603050405020304" pitchFamily="18" charset="0"/>
                <a:ea typeface="Times New Roman" panose="02020603050405020304" pitchFamily="18" charset="0"/>
              </a:rPr>
            </a:br>
            <a:r>
              <a:rPr lang="ro-RO" sz="2400" dirty="0">
                <a:effectLst/>
                <a:latin typeface="Times New Roman" panose="02020603050405020304" pitchFamily="18" charset="0"/>
                <a:ea typeface="Times New Roman" panose="02020603050405020304" pitchFamily="18" charset="0"/>
              </a:rPr>
              <a:t>- Strategiile didactice folosite în cadrul </a:t>
            </a:r>
            <a:r>
              <a:rPr lang="ro-RO" sz="2400" dirty="0" err="1">
                <a:effectLst/>
                <a:latin typeface="Times New Roman" panose="02020603050405020304" pitchFamily="18" charset="0"/>
                <a:ea typeface="Times New Roman" panose="02020603050405020304" pitchFamily="18" charset="0"/>
              </a:rPr>
              <a:t>lecţiilor</a:t>
            </a:r>
            <a:r>
              <a:rPr lang="ro-RO" sz="2400" dirty="0">
                <a:effectLst/>
                <a:latin typeface="Times New Roman" panose="02020603050405020304" pitchFamily="18" charset="0"/>
                <a:ea typeface="Times New Roman" panose="02020603050405020304" pitchFamily="18" charset="0"/>
              </a:rPr>
              <a:t> sunt MODERNE </a:t>
            </a:r>
            <a:r>
              <a:rPr lang="ro-RO" sz="2400" dirty="0" err="1">
                <a:effectLst/>
                <a:latin typeface="Times New Roman" panose="02020603050405020304" pitchFamily="18" charset="0"/>
                <a:ea typeface="Times New Roman" panose="02020603050405020304" pitchFamily="18" charset="0"/>
              </a:rPr>
              <a:t>şi</a:t>
            </a:r>
            <a:r>
              <a:rPr lang="ro-RO" sz="2400" dirty="0">
                <a:effectLst/>
                <a:latin typeface="Times New Roman" panose="02020603050405020304" pitchFamily="18" charset="0"/>
                <a:ea typeface="Times New Roman" panose="02020603050405020304" pitchFamily="18" charset="0"/>
              </a:rPr>
              <a:t> în </a:t>
            </a:r>
            <a:r>
              <a:rPr lang="ro-RO" sz="2400" dirty="0" err="1">
                <a:effectLst/>
                <a:latin typeface="Times New Roman" panose="02020603050405020304" pitchFamily="18" charset="0"/>
                <a:ea typeface="Times New Roman" panose="02020603050405020304" pitchFamily="18" charset="0"/>
              </a:rPr>
              <a:t>concordanţă</a:t>
            </a:r>
            <a:r>
              <a:rPr lang="ro-RO" sz="2400" dirty="0">
                <a:effectLst/>
                <a:latin typeface="Times New Roman" panose="02020603050405020304" pitchFamily="18" charset="0"/>
                <a:ea typeface="Times New Roman" panose="02020603050405020304" pitchFamily="18" charset="0"/>
              </a:rPr>
              <a:t> cu </a:t>
            </a:r>
            <a:r>
              <a:rPr lang="ro-RO" sz="2400" dirty="0" err="1">
                <a:effectLst/>
                <a:latin typeface="Times New Roman" panose="02020603050405020304" pitchFamily="18" charset="0"/>
                <a:ea typeface="Times New Roman" panose="02020603050405020304" pitchFamily="18" charset="0"/>
              </a:rPr>
              <a:t>cerinţele</a:t>
            </a:r>
            <a:r>
              <a:rPr lang="ro-RO" sz="2400" dirty="0">
                <a:effectLst/>
                <a:latin typeface="Times New Roman" panose="02020603050405020304" pitchFamily="18" charset="0"/>
                <a:ea typeface="Times New Roman" panose="02020603050405020304" pitchFamily="18" charset="0"/>
              </a:rPr>
              <a:t> disciplinei;</a:t>
            </a:r>
            <a:r>
              <a:rPr lang="en-US" sz="2400" dirty="0">
                <a:effectLst/>
                <a:latin typeface="Times New Roman" panose="02020603050405020304" pitchFamily="18" charset="0"/>
                <a:ea typeface="Times New Roman" panose="02020603050405020304" pitchFamily="18" charset="0"/>
              </a:rPr>
              <a:t/>
            </a:r>
            <a:br>
              <a:rPr lang="en-US" sz="2400" dirty="0">
                <a:effectLst/>
                <a:latin typeface="Times New Roman" panose="02020603050405020304" pitchFamily="18" charset="0"/>
                <a:ea typeface="Times New Roman" panose="02020603050405020304" pitchFamily="18" charset="0"/>
              </a:rPr>
            </a:br>
            <a:r>
              <a:rPr lang="ro-RO" sz="2400" dirty="0">
                <a:effectLst/>
                <a:latin typeface="Times New Roman" panose="02020603050405020304" pitchFamily="18" charset="0"/>
                <a:ea typeface="Times New Roman" panose="02020603050405020304" pitchFamily="18" charset="0"/>
              </a:rPr>
              <a:t>- Profesorul notează RITMIC elevii  în cadrul </a:t>
            </a:r>
            <a:r>
              <a:rPr lang="ro-RO" sz="2400" dirty="0" err="1">
                <a:effectLst/>
                <a:latin typeface="Times New Roman" panose="02020603050405020304" pitchFamily="18" charset="0"/>
                <a:ea typeface="Times New Roman" panose="02020603050405020304" pitchFamily="18" charset="0"/>
              </a:rPr>
              <a:t>lecţiilor</a:t>
            </a:r>
            <a:r>
              <a:rPr lang="ro-RO" sz="2400" dirty="0">
                <a:effectLst/>
                <a:latin typeface="Times New Roman" panose="02020603050405020304" pitchFamily="18" charset="0"/>
                <a:ea typeface="Times New Roman" panose="02020603050405020304" pitchFamily="18" charset="0"/>
              </a:rPr>
              <a:t> de specialitate;</a:t>
            </a:r>
            <a:r>
              <a:rPr lang="en-US" sz="2400" dirty="0">
                <a:effectLst/>
                <a:latin typeface="Times New Roman" panose="02020603050405020304" pitchFamily="18" charset="0"/>
                <a:ea typeface="Times New Roman" panose="02020603050405020304" pitchFamily="18" charset="0"/>
              </a:rPr>
              <a:t/>
            </a:r>
            <a:br>
              <a:rPr lang="en-US" sz="2400" dirty="0">
                <a:effectLst/>
                <a:latin typeface="Times New Roman" panose="02020603050405020304" pitchFamily="18" charset="0"/>
                <a:ea typeface="Times New Roman" panose="02020603050405020304" pitchFamily="18" charset="0"/>
              </a:rPr>
            </a:br>
            <a:r>
              <a:rPr lang="ro-RO" sz="2400" dirty="0">
                <a:effectLst/>
                <a:latin typeface="Times New Roman" panose="02020603050405020304" pitchFamily="18" charset="0"/>
                <a:ea typeface="Times New Roman" panose="02020603050405020304" pitchFamily="18" charset="0"/>
              </a:rPr>
              <a:t>- Sunt folosite forme variate de organizare a activității: frontală, îndeosebi, individuală și pe grupe;</a:t>
            </a:r>
            <a:r>
              <a:rPr lang="en-US" sz="2400" dirty="0">
                <a:effectLst/>
                <a:latin typeface="Times New Roman" panose="02020603050405020304" pitchFamily="18" charset="0"/>
                <a:ea typeface="Times New Roman" panose="02020603050405020304" pitchFamily="18" charset="0"/>
              </a:rPr>
              <a:t/>
            </a:r>
            <a:br>
              <a:rPr lang="en-US" sz="2400" dirty="0">
                <a:effectLst/>
                <a:latin typeface="Times New Roman" panose="02020603050405020304" pitchFamily="18" charset="0"/>
                <a:ea typeface="Times New Roman" panose="02020603050405020304" pitchFamily="18" charset="0"/>
              </a:rPr>
            </a:br>
            <a:r>
              <a:rPr lang="ro-RO" sz="2400" dirty="0">
                <a:effectLst/>
                <a:latin typeface="Times New Roman" panose="02020603050405020304" pitchFamily="18" charset="0"/>
                <a:ea typeface="Times New Roman" panose="02020603050405020304" pitchFamily="18" charset="0"/>
              </a:rPr>
              <a:t>- Elevii citesc și înțeleg la un standard corespunzător în limba română textul ISTORIC.</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351766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DFCDBF-ADBC-4BC8-BD40-24B93DC7046A}"/>
              </a:ext>
            </a:extLst>
          </p:cNvPr>
          <p:cNvSpPr>
            <a:spLocks noGrp="1"/>
          </p:cNvSpPr>
          <p:nvPr>
            <p:ph type="title"/>
          </p:nvPr>
        </p:nvSpPr>
        <p:spPr>
          <a:xfrm>
            <a:off x="838200" y="1889125"/>
            <a:ext cx="10515600" cy="1325563"/>
          </a:xfrm>
        </p:spPr>
        <p:txBody>
          <a:bodyPr>
            <a:noAutofit/>
          </a:bodyPr>
          <a:lstStyle/>
          <a:p>
            <a:pPr marL="342900" lvl="0" indent="-342900" algn="ctr">
              <a:tabLst>
                <a:tab pos="285750" algn="l"/>
              </a:tabLst>
            </a:pPr>
            <a:r>
              <a:rPr lang="ro-RO" sz="2000" b="1" dirty="0">
                <a:effectLst/>
                <a:latin typeface="Times New Roman" panose="02020603050405020304" pitchFamily="18" charset="0"/>
                <a:ea typeface="Times New Roman" panose="02020603050405020304" pitchFamily="18" charset="0"/>
              </a:rPr>
              <a:t>INSPECŢIE TEMATICĂ LA SPECIALITATE: </a:t>
            </a:r>
            <a:r>
              <a:rPr lang="en-US" sz="2000" dirty="0">
                <a:effectLst/>
                <a:latin typeface="Times New Roman" panose="02020603050405020304" pitchFamily="18" charset="0"/>
                <a:ea typeface="Times New Roman" panose="02020603050405020304" pitchFamily="18" charset="0"/>
              </a:rPr>
              <a:t/>
            </a:r>
            <a:br>
              <a:rPr lang="en-US" sz="2000" dirty="0">
                <a:effectLst/>
                <a:latin typeface="Times New Roman" panose="02020603050405020304" pitchFamily="18" charset="0"/>
                <a:ea typeface="Times New Roman" panose="02020603050405020304" pitchFamily="18" charset="0"/>
              </a:rPr>
            </a:br>
            <a:r>
              <a:rPr lang="ro-RO" sz="2000" b="1" u="sng" dirty="0">
                <a:effectLst/>
                <a:latin typeface="Times New Roman" panose="02020603050405020304" pitchFamily="18" charset="0"/>
                <a:ea typeface="Times New Roman" panose="02020603050405020304" pitchFamily="18" charset="0"/>
              </a:rPr>
              <a:t>(</a:t>
            </a:r>
            <a:r>
              <a:rPr lang="ro-RO" sz="2000" dirty="0">
                <a:effectLst/>
                <a:latin typeface="Times New Roman" panose="02020603050405020304" pitchFamily="18" charset="0"/>
                <a:ea typeface="Times New Roman" panose="02020603050405020304" pitchFamily="18" charset="0"/>
              </a:rPr>
              <a:t>Anexa nr.5, 6 la </a:t>
            </a:r>
            <a:r>
              <a:rPr lang="en-US" sz="2000" b="1" dirty="0">
                <a:effectLst/>
                <a:latin typeface="Times New Roman" panose="02020603050405020304" pitchFamily="18" charset="0"/>
                <a:ea typeface="Times New Roman" panose="02020603050405020304" pitchFamily="18" charset="0"/>
              </a:rPr>
              <a:t>ORDIN nr. 6.106 din 3 </a:t>
            </a:r>
            <a:r>
              <a:rPr lang="en-US" sz="2000" b="1" dirty="0" err="1">
                <a:effectLst/>
                <a:latin typeface="Times New Roman" panose="02020603050405020304" pitchFamily="18" charset="0"/>
                <a:ea typeface="Times New Roman" panose="02020603050405020304" pitchFamily="18" charset="0"/>
              </a:rPr>
              <a:t>decembrie</a:t>
            </a:r>
            <a:r>
              <a:rPr lang="en-US" sz="2000" b="1" dirty="0">
                <a:effectLst/>
                <a:latin typeface="Times New Roman" panose="02020603050405020304" pitchFamily="18" charset="0"/>
                <a:ea typeface="Times New Roman" panose="02020603050405020304" pitchFamily="18" charset="0"/>
              </a:rPr>
              <a:t> 2020 </a:t>
            </a:r>
            <a:r>
              <a:rPr lang="en-US" sz="2000" dirty="0" err="1">
                <a:effectLst/>
                <a:latin typeface="Times New Roman" panose="02020603050405020304" pitchFamily="18" charset="0"/>
                <a:ea typeface="Times New Roman" panose="02020603050405020304" pitchFamily="18" charset="0"/>
              </a:rPr>
              <a:t>privind</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aprobarea</a:t>
            </a:r>
            <a:r>
              <a:rPr lang="en-US" sz="2000" dirty="0">
                <a:effectLst/>
                <a:latin typeface="Times New Roman" panose="02020603050405020304" pitchFamily="18" charset="0"/>
                <a:ea typeface="Times New Roman" panose="02020603050405020304" pitchFamily="18" charset="0"/>
              </a:rPr>
              <a:t> </a:t>
            </a:r>
            <a:r>
              <a:rPr lang="en-US" sz="2000" u="sng" dirty="0" err="1" smtClean="0">
                <a:effectLst/>
                <a:latin typeface="Times New Roman" panose="02020603050405020304" pitchFamily="18" charset="0"/>
                <a:ea typeface="Times New Roman" panose="02020603050405020304" pitchFamily="18" charset="0"/>
              </a:rPr>
              <a:t>Regulamentului</a:t>
            </a:r>
            <a:r>
              <a:rPr lang="en-US" sz="2000" dirty="0" smtClean="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de </a:t>
            </a:r>
            <a:r>
              <a:rPr lang="en-US" sz="2000" dirty="0" err="1">
                <a:effectLst/>
                <a:latin typeface="Times New Roman" panose="02020603050405020304" pitchFamily="18" charset="0"/>
                <a:ea typeface="Times New Roman" panose="02020603050405020304" pitchFamily="18" charset="0"/>
              </a:rPr>
              <a:t>inspecţie</a:t>
            </a:r>
            <a:r>
              <a:rPr lang="en-US" sz="2000" dirty="0">
                <a:effectLst/>
                <a:latin typeface="Times New Roman" panose="02020603050405020304" pitchFamily="18" charset="0"/>
                <a:ea typeface="Times New Roman" panose="02020603050405020304" pitchFamily="18" charset="0"/>
              </a:rPr>
              <a:t> a </a:t>
            </a:r>
            <a:r>
              <a:rPr lang="en-US" sz="2000" dirty="0" err="1">
                <a:effectLst/>
                <a:latin typeface="Times New Roman" panose="02020603050405020304" pitchFamily="18" charset="0"/>
                <a:ea typeface="Times New Roman" panose="02020603050405020304" pitchFamily="18" charset="0"/>
              </a:rPr>
              <a:t>unităţilor</a:t>
            </a:r>
            <a:r>
              <a:rPr lang="en-US" sz="2000" dirty="0">
                <a:effectLst/>
                <a:latin typeface="Times New Roman" panose="02020603050405020304" pitchFamily="18" charset="0"/>
                <a:ea typeface="Times New Roman" panose="02020603050405020304" pitchFamily="18" charset="0"/>
              </a:rPr>
              <a:t> de </a:t>
            </a:r>
            <a:r>
              <a:rPr lang="en-US" sz="2000" dirty="0" err="1">
                <a:effectLst/>
                <a:latin typeface="Times New Roman" panose="02020603050405020304" pitchFamily="18" charset="0"/>
                <a:ea typeface="Times New Roman" panose="02020603050405020304" pitchFamily="18" charset="0"/>
              </a:rPr>
              <a:t>învăţământ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preuniversitar</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şi</a:t>
            </a:r>
            <a:r>
              <a:rPr lang="en-US" sz="2000" dirty="0">
                <a:effectLst/>
                <a:latin typeface="Times New Roman" panose="02020603050405020304" pitchFamily="18" charset="0"/>
                <a:ea typeface="Times New Roman" panose="02020603050405020304" pitchFamily="18" charset="0"/>
              </a:rPr>
              <a:t> </a:t>
            </a:r>
            <a:r>
              <a:rPr lang="en-US" sz="2000" b="1" dirty="0" err="1">
                <a:effectLst/>
                <a:latin typeface="Times New Roman" panose="02020603050405020304" pitchFamily="18" charset="0"/>
                <a:ea typeface="Times New Roman" panose="02020603050405020304" pitchFamily="18" charset="0"/>
              </a:rPr>
              <a:t>Procedurii</a:t>
            </a:r>
            <a:r>
              <a:rPr lang="en-US" sz="2000" b="1" dirty="0">
                <a:effectLst/>
                <a:latin typeface="Times New Roman" panose="02020603050405020304" pitchFamily="18" charset="0"/>
                <a:ea typeface="Times New Roman" panose="02020603050405020304" pitchFamily="18" charset="0"/>
              </a:rPr>
              <a:t> de </a:t>
            </a:r>
            <a:r>
              <a:rPr lang="en-US" sz="2000" b="1" dirty="0" err="1">
                <a:effectLst/>
                <a:latin typeface="Times New Roman" panose="02020603050405020304" pitchFamily="18" charset="0"/>
                <a:ea typeface="Times New Roman" panose="02020603050405020304" pitchFamily="18" charset="0"/>
              </a:rPr>
              <a:t>sistem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privind</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organizarea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şi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desfăşurare</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inspecţiei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tematice</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în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condiţii</a:t>
            </a:r>
            <a:r>
              <a:rPr lang="en-US" sz="2000" dirty="0">
                <a:effectLst/>
                <a:latin typeface="Times New Roman" panose="02020603050405020304" pitchFamily="18" charset="0"/>
                <a:ea typeface="Times New Roman" panose="02020603050405020304" pitchFamily="18" charset="0"/>
              </a:rPr>
              <a:t> de </a:t>
            </a:r>
            <a:r>
              <a:rPr lang="en-US" sz="2000" dirty="0" err="1">
                <a:effectLst/>
                <a:latin typeface="Times New Roman" panose="02020603050405020304" pitchFamily="18" charset="0"/>
                <a:ea typeface="Times New Roman" panose="02020603050405020304" pitchFamily="18" charset="0"/>
              </a:rPr>
              <a:t>siguranţă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epidemiologică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pentru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prevenirea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îmbolnavirilor</a:t>
            </a:r>
            <a:r>
              <a:rPr lang="en-US" sz="2000" dirty="0">
                <a:effectLst/>
                <a:latin typeface="Times New Roman" panose="02020603050405020304" pitchFamily="18" charset="0"/>
                <a:ea typeface="Times New Roman" panose="02020603050405020304" pitchFamily="18" charset="0"/>
              </a:rPr>
              <a:t> cu </a:t>
            </a:r>
            <a:r>
              <a:rPr lang="en-US" sz="2000" dirty="0" err="1">
                <a:effectLst/>
                <a:latin typeface="Times New Roman" panose="02020603050405020304" pitchFamily="18" charset="0"/>
                <a:ea typeface="Times New Roman" panose="02020603050405020304" pitchFamily="18" charset="0"/>
              </a:rPr>
              <a:t>virusul</a:t>
            </a:r>
            <a:r>
              <a:rPr lang="en-US" sz="2000" dirty="0">
                <a:effectLst/>
                <a:latin typeface="Times New Roman" panose="02020603050405020304" pitchFamily="18" charset="0"/>
                <a:ea typeface="Times New Roman" panose="02020603050405020304" pitchFamily="18" charset="0"/>
              </a:rPr>
              <a:t> SARS-CoV-2, </a:t>
            </a:r>
            <a:r>
              <a:rPr lang="en-US" sz="2000" b="1" dirty="0">
                <a:effectLst/>
                <a:latin typeface="Times New Roman" panose="02020603050405020304" pitchFamily="18" charset="0"/>
                <a:ea typeface="Times New Roman" panose="02020603050405020304" pitchFamily="18" charset="0"/>
              </a:rPr>
              <a:t>nr. 949/21.01.2021</a:t>
            </a:r>
            <a:r>
              <a:rPr lang="ro-RO" sz="2000"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a:r>
            <a:br>
              <a:rPr lang="en-US" sz="2000" dirty="0">
                <a:effectLst/>
                <a:latin typeface="Times New Roman" panose="02020603050405020304" pitchFamily="18" charset="0"/>
                <a:ea typeface="Times New Roman" panose="02020603050405020304" pitchFamily="18" charset="0"/>
              </a:rPr>
            </a:br>
            <a:endParaRPr lang="en-US" sz="2000" dirty="0"/>
          </a:p>
        </p:txBody>
      </p:sp>
      <p:sp>
        <p:nvSpPr>
          <p:cNvPr id="3" name="TextBox 2">
            <a:extLst>
              <a:ext uri="{FF2B5EF4-FFF2-40B4-BE49-F238E27FC236}">
                <a16:creationId xmlns:a16="http://schemas.microsoft.com/office/drawing/2014/main" xmlns="" id="{AFEB08E2-9EDC-4E5D-B0F0-389C116896C9}"/>
              </a:ext>
            </a:extLst>
          </p:cNvPr>
          <p:cNvSpPr txBox="1"/>
          <p:nvPr/>
        </p:nvSpPr>
        <p:spPr>
          <a:xfrm>
            <a:off x="1232452" y="3253409"/>
            <a:ext cx="3392557" cy="677108"/>
          </a:xfrm>
          <a:prstGeom prst="rect">
            <a:avLst/>
          </a:prstGeom>
          <a:noFill/>
        </p:spPr>
        <p:txBody>
          <a:bodyPr wrap="square" rtlCol="0">
            <a:spAutoFit/>
          </a:bodyPr>
          <a:lstStyle/>
          <a:p>
            <a:r>
              <a:rPr lang="ro-RO" sz="2000" b="1" dirty="0"/>
              <a:t>Obiective:</a:t>
            </a:r>
            <a:r>
              <a:rPr lang="ro-RO" dirty="0"/>
              <a:t> </a:t>
            </a:r>
          </a:p>
          <a:p>
            <a:endParaRPr lang="en-US" dirty="0"/>
          </a:p>
        </p:txBody>
      </p:sp>
      <p:pic>
        <p:nvPicPr>
          <p:cNvPr id="5" name="Picture 4">
            <a:extLst>
              <a:ext uri="{FF2B5EF4-FFF2-40B4-BE49-F238E27FC236}">
                <a16:creationId xmlns:a16="http://schemas.microsoft.com/office/drawing/2014/main" xmlns="" id="{49057606-2AF3-43D3-944E-4F56136496F3}"/>
              </a:ext>
            </a:extLst>
          </p:cNvPr>
          <p:cNvPicPr>
            <a:picLocks noChangeAspect="1"/>
          </p:cNvPicPr>
          <p:nvPr/>
        </p:nvPicPr>
        <p:blipFill>
          <a:blip r:embed="rId2"/>
          <a:stretch>
            <a:fillRect/>
          </a:stretch>
        </p:blipFill>
        <p:spPr>
          <a:xfrm>
            <a:off x="1232452" y="3643312"/>
            <a:ext cx="9727096" cy="2611713"/>
          </a:xfrm>
          <a:prstGeom prst="rect">
            <a:avLst/>
          </a:prstGeom>
        </p:spPr>
      </p:pic>
    </p:spTree>
    <p:extLst>
      <p:ext uri="{BB962C8B-B14F-4D97-AF65-F5344CB8AC3E}">
        <p14:creationId xmlns:p14="http://schemas.microsoft.com/office/powerpoint/2010/main" val="29101260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70F6B0-F0CF-4367-9284-8A7DBFF9AD8D}"/>
              </a:ext>
            </a:extLst>
          </p:cNvPr>
          <p:cNvSpPr>
            <a:spLocks noGrp="1"/>
          </p:cNvSpPr>
          <p:nvPr>
            <p:ph type="title"/>
          </p:nvPr>
        </p:nvSpPr>
        <p:spPr>
          <a:xfrm>
            <a:off x="957469" y="1809612"/>
            <a:ext cx="10515600" cy="1325563"/>
          </a:xfrm>
        </p:spPr>
        <p:txBody>
          <a:bodyPr>
            <a:normAutofit fontScale="90000"/>
          </a:bodyPr>
          <a:lstStyle/>
          <a:p>
            <a:r>
              <a:rPr lang="ro-RO" sz="3100" b="1" dirty="0">
                <a:latin typeface="+mn-lt"/>
              </a:rPr>
              <a:t>Disciplinele la care s-a efectuat inspecția:</a:t>
            </a:r>
            <a:r>
              <a:rPr lang="ro-RO" sz="2400" dirty="0"/>
              <a:t/>
            </a:r>
            <a:br>
              <a:rPr lang="ro-RO" sz="2400" dirty="0"/>
            </a:br>
            <a:r>
              <a:rPr lang="ro-RO" sz="2700" b="1" dirty="0"/>
              <a:t>1. Istorie;</a:t>
            </a:r>
            <a:br>
              <a:rPr lang="ro-RO" sz="2700" b="1" dirty="0"/>
            </a:br>
            <a:r>
              <a:rPr lang="ro-RO" sz="2700" b="1" dirty="0"/>
              <a:t>2. Educație socială;</a:t>
            </a:r>
            <a:br>
              <a:rPr lang="ro-RO" sz="2700" b="1" dirty="0"/>
            </a:br>
            <a:r>
              <a:rPr lang="ro-RO" sz="2700" b="1" dirty="0"/>
              <a:t>3. Logică și </a:t>
            </a:r>
            <a:r>
              <a:rPr lang="en-US" sz="2700" b="1" dirty="0" err="1">
                <a:effectLst/>
                <a:ea typeface="Times New Roman" panose="02020603050405020304" pitchFamily="18" charset="0"/>
              </a:rPr>
              <a:t>argumentare</a:t>
            </a:r>
            <a:r>
              <a:rPr lang="en-US" sz="2700" b="1" dirty="0">
                <a:effectLst/>
                <a:ea typeface="Times New Roman" panose="02020603050405020304" pitchFamily="18" charset="0"/>
              </a:rPr>
              <a:t> </a:t>
            </a:r>
            <a:r>
              <a:rPr lang="en-US" sz="2700" b="1" dirty="0" err="1">
                <a:effectLst/>
                <a:ea typeface="Times New Roman" panose="02020603050405020304" pitchFamily="18" charset="0"/>
              </a:rPr>
              <a:t>şi</a:t>
            </a:r>
            <a:r>
              <a:rPr lang="en-US" sz="2700" b="1" dirty="0">
                <a:effectLst/>
                <a:ea typeface="Times New Roman" panose="02020603050405020304" pitchFamily="18" charset="0"/>
              </a:rPr>
              <a:t> </a:t>
            </a:r>
            <a:r>
              <a:rPr lang="en-US" sz="2700" b="1" dirty="0" err="1">
                <a:effectLst/>
                <a:ea typeface="Times New Roman" panose="02020603050405020304" pitchFamily="18" charset="0"/>
              </a:rPr>
              <a:t>comunicare</a:t>
            </a:r>
            <a:r>
              <a:rPr lang="ro-RO" sz="2700" b="1" dirty="0">
                <a:effectLst/>
                <a:ea typeface="Times New Roman" panose="02020603050405020304" pitchFamily="18" charset="0"/>
              </a:rPr>
              <a:t>;</a:t>
            </a:r>
            <a:br>
              <a:rPr lang="ro-RO" sz="2700" b="1" dirty="0">
                <a:effectLst/>
                <a:ea typeface="Times New Roman" panose="02020603050405020304" pitchFamily="18" charset="0"/>
              </a:rPr>
            </a:br>
            <a:r>
              <a:rPr lang="ro-RO" sz="2700" b="1" dirty="0" smtClean="0">
                <a:effectLst/>
                <a:ea typeface="Times New Roman" panose="02020603050405020304" pitchFamily="18" charset="0"/>
              </a:rPr>
              <a:t>4</a:t>
            </a:r>
            <a:r>
              <a:rPr lang="en-US" sz="2700" b="1" dirty="0" smtClean="0">
                <a:effectLst/>
                <a:ea typeface="Times New Roman" panose="02020603050405020304" pitchFamily="18" charset="0"/>
              </a:rPr>
              <a:t>.</a:t>
            </a:r>
            <a:r>
              <a:rPr lang="ro-RO" sz="2700" b="1" dirty="0" smtClean="0">
                <a:effectLst/>
                <a:ea typeface="Times New Roman" panose="02020603050405020304" pitchFamily="18" charset="0"/>
              </a:rPr>
              <a:t> </a:t>
            </a:r>
            <a:r>
              <a:rPr lang="en-US" sz="2700" b="1" dirty="0" err="1">
                <a:effectLst/>
                <a:ea typeface="Times New Roman" panose="02020603050405020304" pitchFamily="18" charset="0"/>
              </a:rPr>
              <a:t>Psihologie</a:t>
            </a:r>
            <a:r>
              <a:rPr lang="ro-RO" sz="2700" b="1" dirty="0">
                <a:effectLst/>
                <a:ea typeface="Times New Roman" panose="02020603050405020304" pitchFamily="18" charset="0"/>
              </a:rPr>
              <a:t>.</a:t>
            </a:r>
            <a:endParaRPr lang="en-US" sz="2700" b="1" dirty="0"/>
          </a:p>
        </p:txBody>
      </p:sp>
      <p:sp>
        <p:nvSpPr>
          <p:cNvPr id="3" name="TextBox 2">
            <a:extLst>
              <a:ext uri="{FF2B5EF4-FFF2-40B4-BE49-F238E27FC236}">
                <a16:creationId xmlns:a16="http://schemas.microsoft.com/office/drawing/2014/main" xmlns="" id="{1B1EB18F-9833-4434-A5D3-EA7FD48BB194}"/>
              </a:ext>
            </a:extLst>
          </p:cNvPr>
          <p:cNvSpPr txBox="1"/>
          <p:nvPr/>
        </p:nvSpPr>
        <p:spPr>
          <a:xfrm>
            <a:off x="957469" y="3414713"/>
            <a:ext cx="10333382" cy="3046988"/>
          </a:xfrm>
          <a:prstGeom prst="rect">
            <a:avLst/>
          </a:prstGeom>
          <a:noFill/>
        </p:spPr>
        <p:txBody>
          <a:bodyPr wrap="square" rtlCol="0">
            <a:spAutoFit/>
          </a:bodyPr>
          <a:lstStyle/>
          <a:p>
            <a:r>
              <a:rPr lang="ro-RO" sz="2400" dirty="0"/>
              <a:t>Cadre didactice inspectate: </a:t>
            </a:r>
            <a:r>
              <a:rPr lang="ro-RO" sz="2400" b="1" dirty="0"/>
              <a:t>14</a:t>
            </a:r>
          </a:p>
          <a:p>
            <a:r>
              <a:rPr lang="ro-RO" sz="2400" dirty="0"/>
              <a:t>Calificative acordate: </a:t>
            </a:r>
            <a:r>
              <a:rPr lang="en-US" sz="2400" dirty="0" smtClean="0"/>
              <a:t>           </a:t>
            </a:r>
            <a:r>
              <a:rPr lang="ro-RO" sz="2400" b="1" dirty="0" smtClean="0"/>
              <a:t>12 </a:t>
            </a:r>
            <a:r>
              <a:rPr lang="ro-RO" sz="2400" b="1" dirty="0"/>
              <a:t>FB, </a:t>
            </a:r>
            <a:r>
              <a:rPr lang="en-US" sz="2400" b="1" dirty="0" smtClean="0"/>
              <a:t> </a:t>
            </a:r>
            <a:r>
              <a:rPr lang="ro-RO" sz="2400" b="1" dirty="0" smtClean="0"/>
              <a:t>2 </a:t>
            </a:r>
            <a:r>
              <a:rPr lang="ro-RO" sz="2400" b="1" dirty="0"/>
              <a:t>B</a:t>
            </a:r>
          </a:p>
          <a:p>
            <a:pPr algn="just"/>
            <a:r>
              <a:rPr lang="ro-RO" sz="2400" dirty="0"/>
              <a:t>Școlile unde s-au efectuat inspecțiile: Școala Gimnazială Ciochina, </a:t>
            </a:r>
            <a:r>
              <a:rPr lang="ro-RO" sz="2400" dirty="0" err="1"/>
              <a:t>Şcoala</a:t>
            </a:r>
            <a:r>
              <a:rPr lang="ro-RO" sz="2400" dirty="0"/>
              <a:t> </a:t>
            </a:r>
            <a:r>
              <a:rPr lang="ro-RO" sz="2400" dirty="0" err="1"/>
              <a:t>Gimanazialǎ</a:t>
            </a:r>
            <a:r>
              <a:rPr lang="ro-RO" sz="2400" dirty="0"/>
              <a:t> ,,Mihai Viteazul’’ </a:t>
            </a:r>
            <a:r>
              <a:rPr lang="ro-RO" sz="2400" dirty="0" err="1"/>
              <a:t>Feteşti</a:t>
            </a:r>
            <a:r>
              <a:rPr lang="ro-RO" sz="2400" dirty="0"/>
              <a:t>, </a:t>
            </a:r>
            <a:r>
              <a:rPr lang="ro-RO" sz="2400" dirty="0" err="1"/>
              <a:t>Şcoala</a:t>
            </a:r>
            <a:r>
              <a:rPr lang="ro-RO" sz="2400" dirty="0"/>
              <a:t> Gimnazială Valea Măcrișului, </a:t>
            </a:r>
            <a:r>
              <a:rPr lang="ro-RO" sz="2400" dirty="0" err="1"/>
              <a:t>Şcoala</a:t>
            </a:r>
            <a:r>
              <a:rPr lang="ro-RO" sz="2400" dirty="0"/>
              <a:t> </a:t>
            </a:r>
            <a:r>
              <a:rPr lang="ro-RO" sz="2400" dirty="0" err="1"/>
              <a:t>Profesionalǎ</a:t>
            </a:r>
            <a:r>
              <a:rPr lang="ro-RO" sz="2400" dirty="0"/>
              <a:t> Traian, </a:t>
            </a:r>
            <a:r>
              <a:rPr lang="ro-RO" sz="2400" dirty="0" err="1"/>
              <a:t>Şcoala</a:t>
            </a:r>
            <a:r>
              <a:rPr lang="ro-RO" sz="2400" dirty="0"/>
              <a:t> </a:t>
            </a:r>
            <a:r>
              <a:rPr lang="ro-RO" sz="2400" dirty="0" err="1"/>
              <a:t>Gimnazialǎ</a:t>
            </a:r>
            <a:r>
              <a:rPr lang="ro-RO" sz="2400" dirty="0"/>
              <a:t> </a:t>
            </a:r>
            <a:r>
              <a:rPr lang="ro-RO" sz="2400" dirty="0" err="1"/>
              <a:t>Sineşti</a:t>
            </a:r>
            <a:r>
              <a:rPr lang="ro-RO" sz="2400" dirty="0"/>
              <a:t>, </a:t>
            </a:r>
            <a:r>
              <a:rPr lang="ro-RO" sz="2400" dirty="0" err="1"/>
              <a:t>Şcoala</a:t>
            </a:r>
            <a:r>
              <a:rPr lang="ro-RO" sz="2400" dirty="0"/>
              <a:t> Gimnaziala </a:t>
            </a:r>
            <a:r>
              <a:rPr lang="ro-RO" sz="2400" dirty="0" err="1"/>
              <a:t>Fǎcǎeni</a:t>
            </a:r>
            <a:r>
              <a:rPr lang="ro-RO" sz="2400" dirty="0"/>
              <a:t>, Școala Profesională Bordușani, </a:t>
            </a:r>
            <a:r>
              <a:rPr lang="ro-RO" sz="2400" dirty="0" err="1"/>
              <a:t>ȘcoalaProfesională</a:t>
            </a:r>
            <a:r>
              <a:rPr lang="ro-RO" sz="2400" dirty="0"/>
              <a:t> ”Areta Teodorescu” Grivița, </a:t>
            </a:r>
            <a:r>
              <a:rPr lang="ro-RO" sz="2400" dirty="0" err="1"/>
              <a:t>Scoala</a:t>
            </a:r>
            <a:r>
              <a:rPr lang="ro-RO" sz="2400" dirty="0"/>
              <a:t> Gimnaziala </a:t>
            </a:r>
            <a:r>
              <a:rPr lang="ro-RO" sz="2400" dirty="0" err="1"/>
              <a:t>Al.Odobescu</a:t>
            </a:r>
            <a:r>
              <a:rPr lang="ro-RO" sz="2400" dirty="0"/>
              <a:t> Urziceni, </a:t>
            </a:r>
            <a:r>
              <a:rPr lang="it-IT" sz="2400" dirty="0"/>
              <a:t>Şcoala Gimnazială Nr.3 Slobozia</a:t>
            </a:r>
            <a:r>
              <a:rPr lang="ro-RO" sz="2400" dirty="0"/>
              <a:t>, </a:t>
            </a:r>
            <a:r>
              <a:rPr lang="it-IT" sz="2400" dirty="0"/>
              <a:t>Liceul Pedagogic ,,Matei Basarab’’Slobozia</a:t>
            </a:r>
            <a:r>
              <a:rPr lang="ro-RO" sz="2400" dirty="0"/>
              <a:t>, </a:t>
            </a:r>
            <a:r>
              <a:rPr lang="ro-RO" sz="2400" dirty="0" err="1"/>
              <a:t>Şcoala</a:t>
            </a:r>
            <a:r>
              <a:rPr lang="ro-RO" sz="2400" dirty="0"/>
              <a:t> Profesională Reviga.</a:t>
            </a:r>
            <a:endParaRPr lang="en-US" sz="2400" dirty="0"/>
          </a:p>
        </p:txBody>
      </p:sp>
    </p:spTree>
    <p:extLst>
      <p:ext uri="{BB962C8B-B14F-4D97-AF65-F5344CB8AC3E}">
        <p14:creationId xmlns:p14="http://schemas.microsoft.com/office/powerpoint/2010/main" val="3623217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16531-FEAC-48CB-88D0-CEE24F03E99F}"/>
              </a:ext>
            </a:extLst>
          </p:cNvPr>
          <p:cNvSpPr>
            <a:spLocks noGrp="1"/>
          </p:cNvSpPr>
          <p:nvPr>
            <p:ph type="title"/>
          </p:nvPr>
        </p:nvSpPr>
        <p:spPr>
          <a:xfrm>
            <a:off x="1076739" y="1398794"/>
            <a:ext cx="10515600" cy="1325563"/>
          </a:xfrm>
        </p:spPr>
        <p:txBody>
          <a:bodyPr/>
          <a:lstStyle/>
          <a:p>
            <a:r>
              <a:rPr lang="ro-RO" sz="2400" b="1" dirty="0">
                <a:effectLst/>
                <a:latin typeface="Times New Roman" panose="02020603050405020304" pitchFamily="18" charset="0"/>
                <a:ea typeface="Times New Roman" panose="02020603050405020304" pitchFamily="18" charset="0"/>
              </a:rPr>
              <a:t>Constatări/ aprecieri sintetice: </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graphicFrame>
        <p:nvGraphicFramePr>
          <p:cNvPr id="3" name="Table 2">
            <a:extLst>
              <a:ext uri="{FF2B5EF4-FFF2-40B4-BE49-F238E27FC236}">
                <a16:creationId xmlns:a16="http://schemas.microsoft.com/office/drawing/2014/main" xmlns="" id="{1802DFF2-2161-4863-B13C-5223CB4E64D0}"/>
              </a:ext>
            </a:extLst>
          </p:cNvPr>
          <p:cNvGraphicFramePr>
            <a:graphicFrameLocks noGrp="1"/>
          </p:cNvGraphicFramePr>
          <p:nvPr>
            <p:extLst>
              <p:ext uri="{D42A27DB-BD31-4B8C-83A1-F6EECF244321}">
                <p14:modId xmlns:p14="http://schemas.microsoft.com/office/powerpoint/2010/main" val="403672761"/>
              </p:ext>
            </p:extLst>
          </p:nvPr>
        </p:nvGraphicFramePr>
        <p:xfrm>
          <a:off x="803082" y="1927036"/>
          <a:ext cx="10781968" cy="4672545"/>
        </p:xfrm>
        <a:graphic>
          <a:graphicData uri="http://schemas.openxmlformats.org/drawingml/2006/table">
            <a:tbl>
              <a:tblPr firstRow="1" firstCol="1" bandRow="1">
                <a:tableStyleId>{5C22544A-7EE6-4342-B048-85BDC9FD1C3A}</a:tableStyleId>
              </a:tblPr>
              <a:tblGrid>
                <a:gridCol w="7235687">
                  <a:extLst>
                    <a:ext uri="{9D8B030D-6E8A-4147-A177-3AD203B41FA5}">
                      <a16:colId xmlns:a16="http://schemas.microsoft.com/office/drawing/2014/main" xmlns="" val="1033082809"/>
                    </a:ext>
                  </a:extLst>
                </a:gridCol>
                <a:gridCol w="3546281">
                  <a:extLst>
                    <a:ext uri="{9D8B030D-6E8A-4147-A177-3AD203B41FA5}">
                      <a16:colId xmlns:a16="http://schemas.microsoft.com/office/drawing/2014/main" xmlns="" val="1979502509"/>
                    </a:ext>
                  </a:extLst>
                </a:gridCol>
              </a:tblGrid>
              <a:tr h="165104">
                <a:tc>
                  <a:txBody>
                    <a:bodyPr/>
                    <a:lstStyle/>
                    <a:p>
                      <a:pPr>
                        <a:lnSpc>
                          <a:spcPct val="107000"/>
                        </a:lnSpc>
                      </a:pPr>
                      <a:r>
                        <a:rPr lang="it-IT" sz="1000" dirty="0">
                          <a:effectLst/>
                        </a:rPr>
                        <a:t>Aspecte pozitive</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01" marR="56901" marT="0" marB="0"/>
                </a:tc>
                <a:tc>
                  <a:txBody>
                    <a:bodyPr/>
                    <a:lstStyle/>
                    <a:p>
                      <a:pPr>
                        <a:lnSpc>
                          <a:spcPct val="107000"/>
                        </a:lnSpc>
                      </a:pPr>
                      <a:r>
                        <a:rPr lang="it-IT" sz="1000">
                          <a:effectLst/>
                        </a:rPr>
                        <a:t>Aspecte de îmbunătăţit</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01" marR="56901" marT="0" marB="0"/>
                </a:tc>
                <a:extLst>
                  <a:ext uri="{0D108BD9-81ED-4DB2-BD59-A6C34878D82A}">
                    <a16:rowId xmlns:a16="http://schemas.microsoft.com/office/drawing/2014/main" xmlns="" val="1975191422"/>
                  </a:ext>
                </a:extLst>
              </a:tr>
              <a:tr h="165104">
                <a:tc rowSpan="2">
                  <a:txBody>
                    <a:bodyPr/>
                    <a:lstStyle/>
                    <a:p>
                      <a:pPr>
                        <a:lnSpc>
                          <a:spcPct val="107000"/>
                        </a:lnSpc>
                      </a:pPr>
                      <a:r>
                        <a:rPr lang="it-IT" sz="1100" dirty="0">
                          <a:effectLst/>
                          <a:latin typeface="Times New Roman" pitchFamily="18" charset="0"/>
                          <a:cs typeface="Times New Roman" pitchFamily="18" charset="0"/>
                        </a:rPr>
                        <a:t>Planificarea anuală şi semestrială a fost realizată respectând programa disciplinei Istorie, Educaţie socială pentru toate clasele la care s-au realizat asistenţe. </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Au fost relizate proiectările unităţilor de învăţare şi proiectarea lecţiiloe asistate este realizată în concordanţă cu planificarea semestrială şi respectă succesiunea elementelor unui scenariu didactic performant.</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Strategiile şi metodele de predare-învăţare-evaluare clasice sunt  realizate în strânsă legătură, cele tradiţionale cu cele activ-participative</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Se formează competenţele de cheie elevilor prin cunoaşterea şi livrarea cunoştinţelor ştiinţifice diferenţiate.</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Există pe platforma G-Suit a unităţii şcolare portofoliile ,,virtuale’’ ale partenerilor educaţionali</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Există pe platforma online, la disciplinele Istorie, Educaţie socială, fişe de lucru cu itemi obiectivi, semiobiectivi şi subiectivi postaţi ca temă, evaluaţi în portofoliul ,,virtual’’al elevului, se utilizează gradual  itemii şi mai ales itemii subiectivi necesari formării competenţelor cheie pentru profilul  absolventului de gimnaziu şi pentru absolventul învăţământului secundar superior.</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Se utilizează de către profesori aplicaţiile : eLearningapps.ro, quiss.ro, google.PPTX, google.jamboard, google.forms etc.</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Există analize ale testelor sumative care sunt urmate de planificarea unor măsuri de remediere conf. Reperelor metodologice pentru disciplina Istorie, Educaţie socială aplicabile în anul pandemic SARS CoV-2</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În evaluarea orală elevii manifestă o atitudine responsabilă faţă de învăţare, iar profesorul construieşte acestă relaţie prin comunicarea permanentă</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Profesorii manifestă deschidere către perfecţionare, unii fiind absolvenţi ai cursului CRED-</a:t>
                      </a:r>
                      <a:r>
                        <a:rPr lang="en-US" sz="1100" dirty="0">
                          <a:effectLst/>
                          <a:latin typeface="Times New Roman" pitchFamily="18" charset="0"/>
                          <a:cs typeface="Times New Roman" pitchFamily="18" charset="0"/>
                        </a:rPr>
                        <a:t>– Curriculum Relevant </a:t>
                      </a:r>
                      <a:r>
                        <a:rPr lang="en-US" sz="1100" dirty="0" err="1">
                          <a:effectLst/>
                          <a:latin typeface="Times New Roman" pitchFamily="18" charset="0"/>
                          <a:cs typeface="Times New Roman" pitchFamily="18" charset="0"/>
                        </a:rPr>
                        <a:t>pentru</a:t>
                      </a:r>
                      <a:r>
                        <a:rPr lang="en-US" sz="1100" dirty="0">
                          <a:effectLst/>
                          <a:latin typeface="Times New Roman" pitchFamily="18" charset="0"/>
                          <a:cs typeface="Times New Roman" pitchFamily="18" charset="0"/>
                        </a:rPr>
                        <a:t> </a:t>
                      </a:r>
                      <a:r>
                        <a:rPr lang="en-US" sz="1100" dirty="0" err="1">
                          <a:effectLst/>
                          <a:latin typeface="Times New Roman" pitchFamily="18" charset="0"/>
                          <a:cs typeface="Times New Roman" pitchFamily="18" charset="0"/>
                        </a:rPr>
                        <a:t>Educație</a:t>
                      </a:r>
                      <a:r>
                        <a:rPr lang="en-US" sz="1100" dirty="0">
                          <a:effectLst/>
                          <a:latin typeface="Times New Roman" pitchFamily="18" charset="0"/>
                          <a:cs typeface="Times New Roman" pitchFamily="18" charset="0"/>
                        </a:rPr>
                        <a:t> </a:t>
                      </a:r>
                      <a:r>
                        <a:rPr lang="en-US" sz="1100" dirty="0" err="1">
                          <a:effectLst/>
                          <a:latin typeface="Times New Roman" pitchFamily="18" charset="0"/>
                          <a:cs typeface="Times New Roman" pitchFamily="18" charset="0"/>
                        </a:rPr>
                        <a:t>Deschisǎ</a:t>
                      </a:r>
                      <a:r>
                        <a:rPr lang="en-US" sz="1100" dirty="0">
                          <a:effectLst/>
                          <a:latin typeface="Times New Roman" pitchFamily="18" charset="0"/>
                          <a:cs typeface="Times New Roman" pitchFamily="18" charset="0"/>
                        </a:rPr>
                        <a:t> , 2020-2021</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01" marR="56901" marT="0" marB="0"/>
                </a:tc>
                <a:tc>
                  <a:txBody>
                    <a:bodyPr/>
                    <a:lstStyle/>
                    <a:p>
                      <a:pPr>
                        <a:lnSpc>
                          <a:spcPct val="107000"/>
                        </a:lnSpc>
                      </a:pPr>
                      <a:r>
                        <a:rPr lang="it-IT"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01" marR="56901" marT="0" marB="0"/>
                </a:tc>
                <a:extLst>
                  <a:ext uri="{0D108BD9-81ED-4DB2-BD59-A6C34878D82A}">
                    <a16:rowId xmlns:a16="http://schemas.microsoft.com/office/drawing/2014/main" xmlns="" val="1297069644"/>
                  </a:ext>
                </a:extLst>
              </a:tr>
              <a:tr h="4342337">
                <a:tc vMerge="1">
                  <a:txBody>
                    <a:bodyPr/>
                    <a:lstStyle/>
                    <a:p>
                      <a:endParaRPr lang="en-US"/>
                    </a:p>
                  </a:txBody>
                  <a:tcPr/>
                </a:tc>
                <a:tc>
                  <a:txBody>
                    <a:bodyPr/>
                    <a:lstStyle/>
                    <a:p>
                      <a:pPr>
                        <a:lnSpc>
                          <a:spcPct val="107000"/>
                        </a:lnSpc>
                      </a:pPr>
                      <a:r>
                        <a:rPr lang="it-IT" sz="1000" dirty="0">
                          <a:effectLst/>
                        </a:rPr>
                        <a:t> </a:t>
                      </a:r>
                      <a:endParaRPr lang="en-US" sz="1000" dirty="0">
                        <a:effectLst/>
                      </a:endParaRPr>
                    </a:p>
                    <a:p>
                      <a:pPr>
                        <a:lnSpc>
                          <a:spcPct val="107000"/>
                        </a:lnSpc>
                      </a:pPr>
                      <a:r>
                        <a:rPr lang="it-IT" sz="1100" dirty="0">
                          <a:effectLst/>
                          <a:latin typeface="Times New Roman" pitchFamily="18" charset="0"/>
                          <a:cs typeface="Times New Roman" pitchFamily="18" charset="0"/>
                        </a:rPr>
                        <a:t>Se recomandă, în semestrul al II-lea înscrierea la ateliere/cursuri de formare prin CCD Ialomiţa care ajută formarea în utilizarea platformelor şi aplicaţiilor de evaluare în online </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 </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 </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Recomandăm participarea  la concursul pentru elaborarea Resurselor Educaţionale Deschise de pe platforma ISJ Ialomiţa</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 </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Trebuie îmbunătăţit limbajul istoric prin lărgirea orizontului ştiinţific al profesorului </a:t>
                      </a:r>
                      <a:r>
                        <a:rPr lang="it-IT" sz="1100" dirty="0" smtClean="0">
                          <a:effectLst/>
                          <a:latin typeface="Times New Roman" pitchFamily="18" charset="0"/>
                          <a:cs typeface="Times New Roman" pitchFamily="18" charset="0"/>
                        </a:rPr>
                        <a:t>.</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La Logică,argumentare şi comunicare se recomandă realizarea corespondenței între numărul de ore repartizat unei teme și intervalul de timp alocat. Oferirea de feedback pentru elevi pe platformă, prin comentarii private, note.Adăugarea termenului de predare la temele elevilor.Adăugarea unor materiale de facilitare la sarcinile de lucru postate.Desfășurarea unor activități remediale pentru elevii care nu participă la invățarea online.</a:t>
                      </a:r>
                      <a:endParaRPr lang="en-US" sz="1100" dirty="0">
                        <a:effectLst/>
                        <a:latin typeface="Times New Roman" pitchFamily="18" charset="0"/>
                        <a:cs typeface="Times New Roman" pitchFamily="18" charset="0"/>
                      </a:endParaRPr>
                    </a:p>
                    <a:p>
                      <a:pPr>
                        <a:lnSpc>
                          <a:spcPct val="107000"/>
                        </a:lnSpc>
                      </a:pPr>
                      <a:r>
                        <a:rPr lang="it-IT" sz="1100" dirty="0">
                          <a:effectLst/>
                          <a:latin typeface="Times New Roman" pitchFamily="18" charset="0"/>
                          <a:cs typeface="Times New Roman"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01" marR="56901" marT="0" marB="0"/>
                </a:tc>
                <a:extLst>
                  <a:ext uri="{0D108BD9-81ED-4DB2-BD59-A6C34878D82A}">
                    <a16:rowId xmlns:a16="http://schemas.microsoft.com/office/drawing/2014/main" xmlns="" val="1358565666"/>
                  </a:ext>
                </a:extLst>
              </a:tr>
            </a:tbl>
          </a:graphicData>
        </a:graphic>
      </p:graphicFrame>
    </p:spTree>
    <p:extLst>
      <p:ext uri="{BB962C8B-B14F-4D97-AF65-F5344CB8AC3E}">
        <p14:creationId xmlns:p14="http://schemas.microsoft.com/office/powerpoint/2010/main" val="1557746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390DE6-D151-4051-BE90-9A4B3578A2B2}"/>
              </a:ext>
            </a:extLst>
          </p:cNvPr>
          <p:cNvSpPr>
            <a:spLocks noGrp="1"/>
          </p:cNvSpPr>
          <p:nvPr>
            <p:ph type="title"/>
          </p:nvPr>
        </p:nvSpPr>
        <p:spPr>
          <a:xfrm>
            <a:off x="1076740" y="1345786"/>
            <a:ext cx="10515600" cy="1325563"/>
          </a:xfrm>
        </p:spPr>
        <p:txBody>
          <a:bodyPr/>
          <a:lstStyle/>
          <a:p>
            <a:r>
              <a:rPr lang="ro-RO" sz="2400" b="1" dirty="0">
                <a:solidFill>
                  <a:srgbClr val="000000"/>
                </a:solidFill>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graphicFrame>
        <p:nvGraphicFramePr>
          <p:cNvPr id="3" name="Table 2">
            <a:extLst>
              <a:ext uri="{FF2B5EF4-FFF2-40B4-BE49-F238E27FC236}">
                <a16:creationId xmlns:a16="http://schemas.microsoft.com/office/drawing/2014/main" xmlns="" id="{86AA56AD-AFA3-4C1E-82B5-15E8B48C8402}"/>
              </a:ext>
            </a:extLst>
          </p:cNvPr>
          <p:cNvGraphicFramePr>
            <a:graphicFrameLocks noGrp="1"/>
          </p:cNvGraphicFramePr>
          <p:nvPr>
            <p:extLst>
              <p:ext uri="{D42A27DB-BD31-4B8C-83A1-F6EECF244321}">
                <p14:modId xmlns:p14="http://schemas.microsoft.com/office/powerpoint/2010/main" val="1599536725"/>
              </p:ext>
            </p:extLst>
          </p:nvPr>
        </p:nvGraphicFramePr>
        <p:xfrm>
          <a:off x="838200" y="2253138"/>
          <a:ext cx="10515600" cy="3702389"/>
        </p:xfrm>
        <a:graphic>
          <a:graphicData uri="http://schemas.openxmlformats.org/drawingml/2006/table">
            <a:tbl>
              <a:tblPr firstRow="1" firstCol="1" bandRow="1">
                <a:tableStyleId>{5C22544A-7EE6-4342-B048-85BDC9FD1C3A}</a:tableStyleId>
              </a:tblPr>
              <a:tblGrid>
                <a:gridCol w="481717">
                  <a:extLst>
                    <a:ext uri="{9D8B030D-6E8A-4147-A177-3AD203B41FA5}">
                      <a16:colId xmlns:a16="http://schemas.microsoft.com/office/drawing/2014/main" xmlns="" val="2072380900"/>
                    </a:ext>
                  </a:extLst>
                </a:gridCol>
                <a:gridCol w="2407970">
                  <a:extLst>
                    <a:ext uri="{9D8B030D-6E8A-4147-A177-3AD203B41FA5}">
                      <a16:colId xmlns:a16="http://schemas.microsoft.com/office/drawing/2014/main" xmlns="" val="1984443961"/>
                    </a:ext>
                  </a:extLst>
                </a:gridCol>
                <a:gridCol w="1922252">
                  <a:extLst>
                    <a:ext uri="{9D8B030D-6E8A-4147-A177-3AD203B41FA5}">
                      <a16:colId xmlns:a16="http://schemas.microsoft.com/office/drawing/2014/main" xmlns="" val="3336211011"/>
                    </a:ext>
                  </a:extLst>
                </a:gridCol>
                <a:gridCol w="1024219">
                  <a:extLst>
                    <a:ext uri="{9D8B030D-6E8A-4147-A177-3AD203B41FA5}">
                      <a16:colId xmlns:a16="http://schemas.microsoft.com/office/drawing/2014/main" xmlns="" val="1382305246"/>
                    </a:ext>
                  </a:extLst>
                </a:gridCol>
                <a:gridCol w="1474287">
                  <a:extLst>
                    <a:ext uri="{9D8B030D-6E8A-4147-A177-3AD203B41FA5}">
                      <a16:colId xmlns:a16="http://schemas.microsoft.com/office/drawing/2014/main" xmlns="" val="1567135607"/>
                    </a:ext>
                  </a:extLst>
                </a:gridCol>
                <a:gridCol w="1178235">
                  <a:extLst>
                    <a:ext uri="{9D8B030D-6E8A-4147-A177-3AD203B41FA5}">
                      <a16:colId xmlns:a16="http://schemas.microsoft.com/office/drawing/2014/main" xmlns="" val="3222422828"/>
                    </a:ext>
                  </a:extLst>
                </a:gridCol>
                <a:gridCol w="2026920">
                  <a:extLst>
                    <a:ext uri="{9D8B030D-6E8A-4147-A177-3AD203B41FA5}">
                      <a16:colId xmlns:a16="http://schemas.microsoft.com/office/drawing/2014/main" xmlns="" val="3752850691"/>
                    </a:ext>
                  </a:extLst>
                </a:gridCol>
              </a:tblGrid>
              <a:tr h="792395">
                <a:tc>
                  <a:txBody>
                    <a:bodyPr/>
                    <a:lstStyle/>
                    <a:p>
                      <a:pPr algn="ctr">
                        <a:lnSpc>
                          <a:spcPct val="107000"/>
                        </a:lnSpc>
                      </a:pPr>
                      <a:r>
                        <a:rPr lang="ro-RO" sz="1200" dirty="0">
                          <a:effectLst/>
                        </a:rPr>
                        <a:t>NR. CRT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a:effectLst/>
                        </a:rPr>
                        <a:t>TEMA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a:effectLst/>
                        </a:rPr>
                        <a:t>Cadre didactice care susţin activitǎţile atelierului didactic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a:effectLst/>
                        </a:rPr>
                        <a:t>DATA ȘI ORA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a:effectLst/>
                        </a:rPr>
                        <a:t>LOCUL DESFĂȘURĂ</a:t>
                      </a:r>
                      <a:endParaRPr lang="en-US" sz="1200">
                        <a:effectLst/>
                      </a:endParaRPr>
                    </a:p>
                    <a:p>
                      <a:pPr algn="ctr">
                        <a:lnSpc>
                          <a:spcPct val="107000"/>
                        </a:lnSpc>
                      </a:pPr>
                      <a:r>
                        <a:rPr lang="ro-RO" sz="1200">
                          <a:effectLst/>
                        </a:rPr>
                        <a:t>RII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a:effectLst/>
                        </a:rPr>
                        <a:t>PARTICI</a:t>
                      </a:r>
                      <a:endParaRPr lang="en-US" sz="1200">
                        <a:effectLst/>
                      </a:endParaRPr>
                    </a:p>
                    <a:p>
                      <a:pPr algn="ctr">
                        <a:lnSpc>
                          <a:spcPct val="107000"/>
                        </a:lnSpc>
                      </a:pPr>
                      <a:r>
                        <a:rPr lang="ro-RO" sz="1200">
                          <a:effectLst/>
                        </a:rPr>
                        <a:t>PANȚI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a:effectLst/>
                        </a:rPr>
                        <a:t>RĂSPUNDE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109793204"/>
                  </a:ext>
                </a:extLst>
              </a:tr>
              <a:tr h="2909994">
                <a:tc>
                  <a:txBody>
                    <a:bodyPr/>
                    <a:lstStyle/>
                    <a:p>
                      <a:pPr algn="ctr">
                        <a:lnSpc>
                          <a:spcPct val="107000"/>
                        </a:lnSpc>
                      </a:pPr>
                      <a:r>
                        <a:rPr lang="ro-RO" sz="1400" dirty="0">
                          <a:effectLst/>
                          <a:latin typeface="Times New Roman" pitchFamily="18" charset="0"/>
                          <a:cs typeface="Times New Roman" pitchFamily="18" charset="0"/>
                        </a:rPr>
                        <a:t>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it-IT"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Aplicarea</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curriculumului</a:t>
                      </a:r>
                      <a:r>
                        <a:rPr lang="en-US" sz="1400" dirty="0">
                          <a:effectLst/>
                          <a:latin typeface="Times New Roman" pitchFamily="18" charset="0"/>
                          <a:cs typeface="Times New Roman" pitchFamily="18" charset="0"/>
                        </a:rPr>
                        <a:t> la </a:t>
                      </a:r>
                      <a:r>
                        <a:rPr lang="en-US" sz="1400" dirty="0" err="1">
                          <a:effectLst/>
                          <a:latin typeface="Times New Roman" pitchFamily="18" charset="0"/>
                          <a:cs typeface="Times New Roman" pitchFamily="18" charset="0"/>
                        </a:rPr>
                        <a:t>clasa</a:t>
                      </a:r>
                      <a:r>
                        <a:rPr lang="en-US" sz="1400" dirty="0">
                          <a:effectLst/>
                          <a:latin typeface="Times New Roman" pitchFamily="18" charset="0"/>
                          <a:cs typeface="Times New Roman" pitchFamily="18" charset="0"/>
                        </a:rPr>
                        <a:t> a VIII-a. </a:t>
                      </a:r>
                      <a:r>
                        <a:rPr lang="en-US" sz="1400" dirty="0" err="1">
                          <a:effectLst/>
                          <a:latin typeface="Times New Roman" pitchFamily="18" charset="0"/>
                          <a:cs typeface="Times New Roman" pitchFamily="18" charset="0"/>
                        </a:rPr>
                        <a:t>Instrumente</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digitale</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pentru</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formarea</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competențelor</a:t>
                      </a:r>
                      <a:r>
                        <a:rPr lang="en-US" sz="1400" dirty="0">
                          <a:effectLst/>
                          <a:latin typeface="Times New Roman" pitchFamily="18" charset="0"/>
                          <a:cs typeface="Times New Roman" pitchFamily="18" charset="0"/>
                        </a:rPr>
                        <a:t> la </a:t>
                      </a:r>
                      <a:r>
                        <a:rPr lang="en-US" sz="1400" dirty="0" err="1">
                          <a:effectLst/>
                          <a:latin typeface="Times New Roman" pitchFamily="18" charset="0"/>
                          <a:cs typeface="Times New Roman" pitchFamily="18" charset="0"/>
                        </a:rPr>
                        <a:t>disciplina</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istorie</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necesare</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profilului</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absolventului</a:t>
                      </a:r>
                      <a:r>
                        <a:rPr lang="ro-RO" sz="1400" dirty="0">
                          <a:effectLst/>
                          <a:latin typeface="Times New Roman" pitchFamily="18" charset="0"/>
                          <a:cs typeface="Times New Roman" pitchFamily="18" charset="0"/>
                        </a:rPr>
                        <a:t>ˮ </a:t>
                      </a:r>
                      <a:endParaRPr lang="en-US" sz="1400" dirty="0">
                        <a:effectLst/>
                        <a:latin typeface="Times New Roman" pitchFamily="18" charset="0"/>
                        <a:cs typeface="Times New Roman" pitchFamily="18" charset="0"/>
                      </a:endParaRPr>
                    </a:p>
                    <a:p>
                      <a:pPr algn="ctr">
                        <a:lnSpc>
                          <a:spcPct val="107000"/>
                        </a:lnSpc>
                      </a:pPr>
                      <a:r>
                        <a:rPr lang="en-US" sz="1400" spc="5" dirty="0">
                          <a:effectLst/>
                          <a:latin typeface="Times New Roman" pitchFamily="18" charset="0"/>
                          <a:cs typeface="Times New Roman" pitchFamily="18" charset="0"/>
                        </a:rPr>
                        <a:t>PV, Nr.18576/18.11.2020</a:t>
                      </a:r>
                      <a:endParaRPr lang="en-US" sz="1400" dirty="0">
                        <a:effectLst/>
                        <a:latin typeface="Times New Roman" pitchFamily="18" charset="0"/>
                        <a:cs typeface="Times New Roman" pitchFamily="18" charset="0"/>
                      </a:endParaRPr>
                    </a:p>
                    <a:p>
                      <a:pPr marR="2480945" algn="ctr">
                        <a:lnSpc>
                          <a:spcPct val="107000"/>
                        </a:lnSpc>
                        <a:spcBef>
                          <a:spcPts val="380"/>
                        </a:spcBef>
                        <a:spcAft>
                          <a:spcPts val="0"/>
                        </a:spcAft>
                      </a:pPr>
                      <a:r>
                        <a:rPr lang="en-US" sz="1400" spc="5" dirty="0">
                          <a:effectLst/>
                          <a:latin typeface="Times New Roman" pitchFamily="18" charset="0"/>
                          <a:cs typeface="Times New Roman" pitchFamily="18" charset="0"/>
                        </a:rPr>
                        <a:t> </a:t>
                      </a:r>
                      <a:endParaRPr lang="en-US" sz="1400" dirty="0">
                        <a:effectLst/>
                        <a:latin typeface="Times New Roman" pitchFamily="18" charset="0"/>
                        <a:cs typeface="Times New Roman" pitchFamily="18" charset="0"/>
                      </a:endParaRPr>
                    </a:p>
                    <a:p>
                      <a:pPr marR="2480945" algn="ctr">
                        <a:lnSpc>
                          <a:spcPct val="107000"/>
                        </a:lnSpc>
                        <a:spcBef>
                          <a:spcPts val="380"/>
                        </a:spcBef>
                        <a:spcAft>
                          <a:spcPts val="0"/>
                        </a:spcAft>
                      </a:pPr>
                      <a:r>
                        <a:rPr lang="en-US" sz="1400" spc="5" dirty="0">
                          <a:effectLst/>
                          <a:latin typeface="Times New Roman" pitchFamily="18" charset="0"/>
                          <a:cs typeface="Times New Roman" pitchFamily="18" charset="0"/>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en-US" sz="1400" dirty="0" err="1" smtClean="0">
                          <a:effectLst/>
                          <a:latin typeface="Times New Roman" pitchFamily="18" charset="0"/>
                          <a:cs typeface="Times New Roman" pitchFamily="18" charset="0"/>
                        </a:rPr>
                        <a:t>Școala</a:t>
                      </a:r>
                      <a:endParaRPr lang="en-US" sz="1400" dirty="0">
                        <a:effectLst/>
                        <a:latin typeface="Times New Roman" pitchFamily="18" charset="0"/>
                        <a:cs typeface="Times New Roman" pitchFamily="18" charset="0"/>
                      </a:endParaRPr>
                    </a:p>
                    <a:p>
                      <a:pPr algn="ctr">
                        <a:lnSpc>
                          <a:spcPct val="107000"/>
                        </a:lnSpc>
                      </a:pPr>
                      <a:r>
                        <a:rPr lang="en-US" sz="1400" dirty="0" err="1">
                          <a:effectLst/>
                          <a:latin typeface="Times New Roman" pitchFamily="18" charset="0"/>
                          <a:cs typeface="Times New Roman" pitchFamily="18" charset="0"/>
                        </a:rPr>
                        <a:t>Profesională</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Grivița</a:t>
                      </a:r>
                      <a:endParaRPr lang="en-US" sz="1400" dirty="0">
                        <a:effectLst/>
                        <a:latin typeface="Times New Roman" pitchFamily="18" charset="0"/>
                        <a:cs typeface="Times New Roman" pitchFamily="18" charset="0"/>
                      </a:endParaRPr>
                    </a:p>
                    <a:p>
                      <a:pPr algn="ctr">
                        <a:lnSpc>
                          <a:spcPct val="107000"/>
                        </a:lnSpc>
                      </a:pPr>
                      <a:r>
                        <a:rPr lang="en-US" sz="1400" dirty="0" err="1" smtClean="0">
                          <a:effectLst/>
                          <a:latin typeface="Times New Roman" pitchFamily="18" charset="0"/>
                          <a:cs typeface="Times New Roman" pitchFamily="18" charset="0"/>
                        </a:rPr>
                        <a:t>Liceul</a:t>
                      </a:r>
                      <a:r>
                        <a:rPr lang="en-US" sz="1400" dirty="0" smtClean="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Teoretic</a:t>
                      </a:r>
                      <a:r>
                        <a:rPr lang="en-US" sz="1400" dirty="0">
                          <a:effectLst/>
                          <a:latin typeface="Times New Roman" pitchFamily="18" charset="0"/>
                          <a:cs typeface="Times New Roman" pitchFamily="18" charset="0"/>
                        </a:rPr>
                        <a:t> </a:t>
                      </a:r>
                      <a:endParaRPr lang="en-US" sz="1400" dirty="0" smtClean="0">
                        <a:effectLst/>
                        <a:latin typeface="Times New Roman" pitchFamily="18" charset="0"/>
                        <a:cs typeface="Times New Roman" pitchFamily="18" charset="0"/>
                      </a:endParaRPr>
                    </a:p>
                    <a:p>
                      <a:pPr algn="ctr">
                        <a:lnSpc>
                          <a:spcPct val="107000"/>
                        </a:lnSpc>
                      </a:pPr>
                      <a:r>
                        <a:rPr lang="en-US" sz="1400" dirty="0" smtClean="0">
                          <a:effectLst/>
                          <a:latin typeface="Times New Roman" pitchFamily="18" charset="0"/>
                          <a:cs typeface="Times New Roman" pitchFamily="18" charset="0"/>
                        </a:rPr>
                        <a:t>,,</a:t>
                      </a:r>
                      <a:r>
                        <a:rPr lang="en-US" sz="1400" dirty="0">
                          <a:effectLst/>
                          <a:latin typeface="Times New Roman" pitchFamily="18" charset="0"/>
                          <a:cs typeface="Times New Roman" pitchFamily="18" charset="0"/>
                        </a:rPr>
                        <a:t>Carol I</a:t>
                      </a:r>
                      <a:r>
                        <a:rPr lang="en-US" sz="1400" dirty="0" smtClean="0">
                          <a:effectLst/>
                          <a:latin typeface="Times New Roman" pitchFamily="18" charset="0"/>
                          <a:cs typeface="Times New Roman" pitchFamily="18" charset="0"/>
                        </a:rPr>
                        <a:t>’’</a:t>
                      </a:r>
                      <a:r>
                        <a:rPr lang="en-US" sz="1400" baseline="0" dirty="0" smtClean="0">
                          <a:effectLst/>
                          <a:latin typeface="Times New Roman" pitchFamily="18" charset="0"/>
                          <a:cs typeface="Times New Roman" pitchFamily="18" charset="0"/>
                        </a:rPr>
                        <a:t> </a:t>
                      </a:r>
                      <a:r>
                        <a:rPr lang="en-US" sz="1400" dirty="0" err="1" smtClean="0">
                          <a:effectLst/>
                          <a:latin typeface="Times New Roman" pitchFamily="18" charset="0"/>
                          <a:cs typeface="Times New Roman" pitchFamily="18" charset="0"/>
                        </a:rPr>
                        <a:t>Fetești</a:t>
                      </a:r>
                      <a:endParaRPr lang="en-US" sz="1400" dirty="0">
                        <a:effectLst/>
                        <a:latin typeface="Times New Roman" pitchFamily="18" charset="0"/>
                        <a:cs typeface="Times New Roman" pitchFamily="18" charset="0"/>
                      </a:endParaRPr>
                    </a:p>
                    <a:p>
                      <a:pPr algn="ctr">
                        <a:lnSpc>
                          <a:spcPct val="107000"/>
                        </a:lnSpc>
                      </a:pPr>
                      <a:r>
                        <a:rPr lang="en-US" sz="1400" dirty="0" err="1" smtClean="0">
                          <a:effectLst/>
                          <a:latin typeface="Times New Roman" pitchFamily="18" charset="0"/>
                          <a:cs typeface="Times New Roman" pitchFamily="18" charset="0"/>
                        </a:rPr>
                        <a:t>Școala</a:t>
                      </a:r>
                      <a:r>
                        <a:rPr lang="en-US" sz="1400" dirty="0" smtClean="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Gimnazială</a:t>
                      </a:r>
                      <a:endParaRPr lang="en-US" sz="1400" dirty="0">
                        <a:effectLst/>
                        <a:latin typeface="Times New Roman" pitchFamily="18" charset="0"/>
                        <a:cs typeface="Times New Roman" pitchFamily="18" charset="0"/>
                      </a:endParaRPr>
                    </a:p>
                    <a:p>
                      <a:pPr algn="ctr">
                        <a:lnSpc>
                          <a:spcPct val="107000"/>
                        </a:lnSpc>
                      </a:pPr>
                      <a:r>
                        <a:rPr lang="en-US" sz="1400" dirty="0">
                          <a:effectLst/>
                          <a:latin typeface="Times New Roman" pitchFamily="18" charset="0"/>
                          <a:cs typeface="Times New Roman" pitchFamily="18" charset="0"/>
                        </a:rPr>
                        <a:t>,,</a:t>
                      </a:r>
                      <a:r>
                        <a:rPr lang="en-US" sz="1400" dirty="0" err="1">
                          <a:effectLst/>
                          <a:latin typeface="Times New Roman" pitchFamily="18" charset="0"/>
                          <a:cs typeface="Times New Roman" pitchFamily="18" charset="0"/>
                        </a:rPr>
                        <a:t>I.H.Rădulescu</a:t>
                      </a:r>
                      <a:r>
                        <a:rPr lang="en-US" sz="1400" dirty="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Urziceni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400" dirty="0">
                          <a:effectLst/>
                          <a:latin typeface="Times New Roman" pitchFamily="18" charset="0"/>
                          <a:cs typeface="Times New Roman" pitchFamily="18" charset="0"/>
                        </a:rPr>
                        <a:t>18.11.2020</a:t>
                      </a:r>
                      <a:endParaRPr lang="en-US" sz="1400" dirty="0">
                        <a:effectLst/>
                        <a:latin typeface="Times New Roman" pitchFamily="18" charset="0"/>
                        <a:cs typeface="Times New Roman" pitchFamily="18" charset="0"/>
                      </a:endParaRPr>
                    </a:p>
                    <a:p>
                      <a:pPr algn="ctr">
                        <a:lnSpc>
                          <a:spcPct val="107000"/>
                        </a:lnSpc>
                      </a:pPr>
                      <a:r>
                        <a:rPr lang="ro-RO" sz="1400" dirty="0">
                          <a:effectLst/>
                          <a:latin typeface="Times New Roman" pitchFamily="18" charset="0"/>
                          <a:cs typeface="Times New Roman" pitchFamily="18" charset="0"/>
                        </a:rPr>
                        <a:t>0RA 18-20,30</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400" dirty="0">
                          <a:effectLst/>
                          <a:latin typeface="Times New Roman" pitchFamily="18" charset="0"/>
                          <a:cs typeface="Times New Roman" pitchFamily="18" charset="0"/>
                        </a:rPr>
                        <a:t>VIDEO</a:t>
                      </a:r>
                      <a:endParaRPr lang="en-US" sz="1400" dirty="0">
                        <a:effectLst/>
                        <a:latin typeface="Times New Roman" pitchFamily="18" charset="0"/>
                        <a:cs typeface="Times New Roman" pitchFamily="18" charset="0"/>
                      </a:endParaRPr>
                    </a:p>
                    <a:p>
                      <a:pPr algn="ctr">
                        <a:lnSpc>
                          <a:spcPct val="107000"/>
                        </a:lnSpc>
                      </a:pPr>
                      <a:r>
                        <a:rPr lang="ro-RO" sz="1400" dirty="0">
                          <a:effectLst/>
                          <a:latin typeface="Times New Roman" pitchFamily="18" charset="0"/>
                          <a:cs typeface="Times New Roman" pitchFamily="18" charset="0"/>
                        </a:rPr>
                        <a:t>CONFERINȚǍ</a:t>
                      </a:r>
                      <a:endParaRPr lang="en-US" sz="1400" dirty="0">
                        <a:effectLst/>
                        <a:latin typeface="Times New Roman" pitchFamily="18" charset="0"/>
                        <a:cs typeface="Times New Roman" pitchFamily="18" charset="0"/>
                      </a:endParaRPr>
                    </a:p>
                    <a:p>
                      <a:pPr algn="ctr">
                        <a:lnSpc>
                          <a:spcPct val="107000"/>
                        </a:lnSpc>
                      </a:pPr>
                      <a:r>
                        <a:rPr lang="ro-RO" sz="1400" dirty="0">
                          <a:effectLst/>
                          <a:latin typeface="Times New Roman" pitchFamily="18" charset="0"/>
                          <a:cs typeface="Times New Roman" pitchFamily="18" charset="0"/>
                        </a:rPr>
                        <a:t>I.Ș.J Slobozia</a:t>
                      </a:r>
                      <a:endParaRPr lang="en-US" sz="1400" dirty="0">
                        <a:effectLst/>
                        <a:latin typeface="Times New Roman" pitchFamily="18" charset="0"/>
                        <a:cs typeface="Times New Roman" pitchFamily="18" charset="0"/>
                      </a:endParaRPr>
                    </a:p>
                    <a:p>
                      <a:pPr algn="ctr">
                        <a:lnSpc>
                          <a:spcPct val="107000"/>
                        </a:lnSpc>
                      </a:pPr>
                      <a:r>
                        <a:rPr lang="en-US" sz="1400" dirty="0" err="1">
                          <a:effectLst/>
                          <a:latin typeface="Times New Roman" pitchFamily="18" charset="0"/>
                          <a:cs typeface="Times New Roman" pitchFamily="18" charset="0"/>
                        </a:rPr>
                        <a:t>plat</a:t>
                      </a:r>
                      <a:r>
                        <a:rPr lang="en-US" sz="1400" spc="-5" dirty="0" err="1">
                          <a:effectLst/>
                          <a:latin typeface="Times New Roman" pitchFamily="18" charset="0"/>
                          <a:cs typeface="Times New Roman" pitchFamily="18" charset="0"/>
                        </a:rPr>
                        <a:t>f</a:t>
                      </a:r>
                      <a:r>
                        <a:rPr lang="en-US" sz="1400" dirty="0" err="1">
                          <a:effectLst/>
                          <a:latin typeface="Times New Roman" pitchFamily="18" charset="0"/>
                          <a:cs typeface="Times New Roman" pitchFamily="18" charset="0"/>
                        </a:rPr>
                        <a:t>orma</a:t>
                      </a:r>
                      <a:r>
                        <a:rPr lang="en-US" sz="1400" spc="10" dirty="0">
                          <a:effectLst/>
                          <a:latin typeface="Times New Roman" pitchFamily="18" charset="0"/>
                          <a:cs typeface="Times New Roman" pitchFamily="18" charset="0"/>
                        </a:rPr>
                        <a:t> </a:t>
                      </a:r>
                      <a:r>
                        <a:rPr lang="en-US" sz="1400" dirty="0">
                          <a:effectLst/>
                          <a:latin typeface="Times New Roman" pitchFamily="18" charset="0"/>
                          <a:cs typeface="Times New Roman" pitchFamily="18" charset="0"/>
                        </a:rPr>
                        <a:t>Goo</a:t>
                      </a:r>
                      <a:r>
                        <a:rPr lang="en-US" sz="1400" spc="-15" dirty="0">
                          <a:effectLst/>
                          <a:latin typeface="Times New Roman" pitchFamily="18" charset="0"/>
                          <a:cs typeface="Times New Roman" pitchFamily="18" charset="0"/>
                        </a:rPr>
                        <a:t>g</a:t>
                      </a:r>
                      <a:r>
                        <a:rPr lang="en-US" sz="1400" dirty="0">
                          <a:effectLst/>
                          <a:latin typeface="Times New Roman" pitchFamily="18" charset="0"/>
                          <a:cs typeface="Times New Roman" pitchFamily="18" charset="0"/>
                        </a:rPr>
                        <a:t>le </a:t>
                      </a:r>
                      <a:r>
                        <a:rPr lang="en-US" sz="1400" spc="10" dirty="0">
                          <a:effectLst/>
                          <a:latin typeface="Times New Roman" pitchFamily="18" charset="0"/>
                          <a:cs typeface="Times New Roman" pitchFamily="18" charset="0"/>
                        </a:rPr>
                        <a:t>M</a:t>
                      </a:r>
                      <a:r>
                        <a:rPr lang="en-US" sz="1400" spc="-5" dirty="0">
                          <a:effectLst/>
                          <a:latin typeface="Times New Roman" pitchFamily="18" charset="0"/>
                          <a:cs typeface="Times New Roman" pitchFamily="18" charset="0"/>
                        </a:rPr>
                        <a:t>ee</a:t>
                      </a:r>
                      <a:r>
                        <a:rPr lang="en-US" sz="1400" dirty="0">
                          <a:effectLst/>
                          <a:latin typeface="Times New Roman" pitchFamily="18" charset="0"/>
                          <a:cs typeface="Times New Roman" pitchFamily="18" charset="0"/>
                        </a:rPr>
                        <a:t>t</a:t>
                      </a:r>
                      <a:r>
                        <a:rPr lang="en-US" sz="1400" spc="20" dirty="0">
                          <a:effectLst/>
                          <a:latin typeface="Times New Roman" pitchFamily="18" charset="0"/>
                          <a:cs typeface="Times New Roman" pitchFamily="18" charset="0"/>
                        </a:rPr>
                        <a:t> </a:t>
                      </a:r>
                      <a:r>
                        <a:rPr lang="en-US" sz="1400" spc="25" dirty="0">
                          <a:effectLst/>
                          <a:latin typeface="Times New Roman" pitchFamily="18" charset="0"/>
                          <a:cs typeface="Times New Roman" pitchFamily="18" charset="0"/>
                        </a:rPr>
                        <a:t>meet.google.com/</a:t>
                      </a:r>
                      <a:r>
                        <a:rPr lang="en-US" sz="1400" spc="25" dirty="0" err="1">
                          <a:effectLst/>
                          <a:latin typeface="Times New Roman" pitchFamily="18" charset="0"/>
                          <a:cs typeface="Times New Roman" pitchFamily="18" charset="0"/>
                        </a:rPr>
                        <a:t>bnx-vuaz-cnw</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400" dirty="0">
                          <a:effectLst/>
                          <a:latin typeface="Times New Roman" pitchFamily="18" charset="0"/>
                          <a:cs typeface="Times New Roman" pitchFamily="18" charset="0"/>
                        </a:rPr>
                        <a:t>61 cadre didactice de Istorie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400" dirty="0">
                          <a:effectLst/>
                          <a:latin typeface="Times New Roman" pitchFamily="18" charset="0"/>
                          <a:cs typeface="Times New Roman" pitchFamily="18" charset="0"/>
                        </a:rPr>
                        <a:t>Inspector </a:t>
                      </a:r>
                      <a:r>
                        <a:rPr lang="ro-RO" sz="1400" dirty="0" err="1">
                          <a:effectLst/>
                          <a:latin typeface="Times New Roman" pitchFamily="18" charset="0"/>
                          <a:cs typeface="Times New Roman" pitchFamily="18" charset="0"/>
                        </a:rPr>
                        <a:t>şcolar</a:t>
                      </a:r>
                      <a:r>
                        <a:rPr lang="ro-RO" sz="1400" dirty="0">
                          <a:effectLst/>
                          <a:latin typeface="Times New Roman" pitchFamily="18" charset="0"/>
                          <a:cs typeface="Times New Roman" pitchFamily="18" charset="0"/>
                        </a:rPr>
                        <a:t> pentru istorie, </a:t>
                      </a:r>
                      <a:r>
                        <a:rPr lang="ro-RO" sz="1400" dirty="0" err="1">
                          <a:effectLst/>
                          <a:latin typeface="Times New Roman" pitchFamily="18" charset="0"/>
                          <a:cs typeface="Times New Roman" pitchFamily="18" charset="0"/>
                        </a:rPr>
                        <a:t>socio</a:t>
                      </a:r>
                      <a:r>
                        <a:rPr lang="ro-RO" sz="1400" dirty="0">
                          <a:effectLst/>
                          <a:latin typeface="Times New Roman" pitchFamily="18" charset="0"/>
                          <a:cs typeface="Times New Roman" pitchFamily="18" charset="0"/>
                        </a:rPr>
                        <a:t>-umane</a:t>
                      </a:r>
                      <a:endParaRPr lang="en-US" sz="1400" dirty="0">
                        <a:effectLst/>
                        <a:latin typeface="Times New Roman" pitchFamily="18" charset="0"/>
                        <a:cs typeface="Times New Roman" pitchFamily="18" charset="0"/>
                      </a:endParaRPr>
                    </a:p>
                    <a:p>
                      <a:pPr algn="ctr">
                        <a:lnSpc>
                          <a:spcPct val="107000"/>
                        </a:lnSpc>
                      </a:pPr>
                      <a:r>
                        <a:rPr lang="en-US" sz="1400" dirty="0" err="1" smtClean="0">
                          <a:effectLst/>
                          <a:latin typeface="Times New Roman" pitchFamily="18" charset="0"/>
                          <a:cs typeface="Times New Roman" pitchFamily="18" charset="0"/>
                        </a:rPr>
                        <a:t>responsabil</a:t>
                      </a:r>
                      <a:r>
                        <a:rPr lang="en-US" sz="1400" dirty="0" smtClean="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cerc</a:t>
                      </a:r>
                      <a:r>
                        <a:rPr lang="en-US" sz="1400" dirty="0">
                          <a:effectLst/>
                          <a:latin typeface="Times New Roman" pitchFamily="18" charset="0"/>
                          <a:cs typeface="Times New Roman" pitchFamily="18" charset="0"/>
                        </a:rPr>
                        <a:t> pedagogic zona Urziceni,</a:t>
                      </a:r>
                      <a:r>
                        <a:rPr lang="en-US" sz="1400" spc="285" dirty="0">
                          <a:effectLst/>
                          <a:latin typeface="Times New Roman" pitchFamily="18" charset="0"/>
                          <a:cs typeface="Times New Roman" pitchFamily="18" charset="0"/>
                        </a:rPr>
                        <a:t> </a:t>
                      </a:r>
                      <a:r>
                        <a:rPr lang="en-US" sz="1400" spc="10" dirty="0" err="1" smtClean="0">
                          <a:effectLst/>
                          <a:latin typeface="Times New Roman" pitchFamily="18" charset="0"/>
                          <a:cs typeface="Times New Roman" pitchFamily="18" charset="0"/>
                        </a:rPr>
                        <a:t>responsabil</a:t>
                      </a:r>
                      <a:r>
                        <a:rPr lang="en-US" sz="1400" spc="10" dirty="0" smtClean="0">
                          <a:effectLst/>
                          <a:latin typeface="Times New Roman" pitchFamily="18" charset="0"/>
                          <a:cs typeface="Times New Roman" pitchFamily="18" charset="0"/>
                        </a:rPr>
                        <a:t> </a:t>
                      </a:r>
                      <a:r>
                        <a:rPr lang="en-US" sz="1400" spc="10" dirty="0" err="1">
                          <a:effectLst/>
                          <a:latin typeface="Times New Roman" pitchFamily="18" charset="0"/>
                          <a:cs typeface="Times New Roman" pitchFamily="18" charset="0"/>
                        </a:rPr>
                        <a:t>cerc</a:t>
                      </a:r>
                      <a:r>
                        <a:rPr lang="en-US" sz="1400" spc="10" dirty="0">
                          <a:effectLst/>
                          <a:latin typeface="Times New Roman" pitchFamily="18" charset="0"/>
                          <a:cs typeface="Times New Roman" pitchFamily="18" charset="0"/>
                        </a:rPr>
                        <a:t> pedagogic </a:t>
                      </a:r>
                      <a:r>
                        <a:rPr lang="en-US" sz="1400" spc="10" dirty="0" err="1">
                          <a:effectLst/>
                          <a:latin typeface="Times New Roman" pitchFamily="18" charset="0"/>
                          <a:cs typeface="Times New Roman" pitchFamily="18" charset="0"/>
                        </a:rPr>
                        <a:t>zona</a:t>
                      </a:r>
                      <a:r>
                        <a:rPr lang="en-US" sz="1400" spc="10" dirty="0">
                          <a:effectLst/>
                          <a:latin typeface="Times New Roman" pitchFamily="18" charset="0"/>
                          <a:cs typeface="Times New Roman" pitchFamily="18" charset="0"/>
                        </a:rPr>
                        <a:t> </a:t>
                      </a:r>
                      <a:r>
                        <a:rPr lang="en-US" sz="1400" spc="10" dirty="0" err="1" smtClean="0">
                          <a:effectLst/>
                          <a:latin typeface="Times New Roman" pitchFamily="18" charset="0"/>
                          <a:cs typeface="Times New Roman" pitchFamily="18" charset="0"/>
                        </a:rPr>
                        <a:t>Țăndărei-Fetești</a:t>
                      </a:r>
                      <a:endParaRPr lang="en-US" sz="1400" spc="0" dirty="0" smtClean="0">
                        <a:effectLst/>
                        <a:latin typeface="Times New Roman" pitchFamily="18" charset="0"/>
                        <a:cs typeface="Times New Roman" pitchFamily="18" charset="0"/>
                      </a:endParaRPr>
                    </a:p>
                    <a:p>
                      <a:pPr algn="ctr">
                        <a:lnSpc>
                          <a:spcPct val="107000"/>
                        </a:lnSpc>
                      </a:pPr>
                      <a:r>
                        <a:rPr lang="en-US" sz="1400" dirty="0" err="1" smtClean="0">
                          <a:effectLst/>
                          <a:latin typeface="Times New Roman" pitchFamily="18" charset="0"/>
                          <a:cs typeface="Times New Roman" pitchFamily="18" charset="0"/>
                        </a:rPr>
                        <a:t>responsabil</a:t>
                      </a:r>
                      <a:r>
                        <a:rPr lang="en-US" sz="1400" dirty="0" smtClean="0">
                          <a:effectLst/>
                          <a:latin typeface="Times New Roman" pitchFamily="18" charset="0"/>
                          <a:cs typeface="Times New Roman" pitchFamily="18" charset="0"/>
                        </a:rPr>
                        <a:t> </a:t>
                      </a:r>
                      <a:r>
                        <a:rPr lang="en-US" sz="1400" dirty="0" err="1">
                          <a:effectLst/>
                          <a:latin typeface="Times New Roman" pitchFamily="18" charset="0"/>
                          <a:cs typeface="Times New Roman" pitchFamily="18" charset="0"/>
                        </a:rPr>
                        <a:t>cerc</a:t>
                      </a:r>
                      <a:r>
                        <a:rPr lang="en-US" sz="1400" dirty="0">
                          <a:effectLst/>
                          <a:latin typeface="Times New Roman" pitchFamily="18" charset="0"/>
                          <a:cs typeface="Times New Roman" pitchFamily="18" charset="0"/>
                        </a:rPr>
                        <a:t> pedagogic zona</a:t>
                      </a:r>
                      <a:r>
                        <a:rPr lang="en-US" sz="1400" spc="-5" dirty="0">
                          <a:effectLst/>
                          <a:latin typeface="Times New Roman" pitchFamily="18" charset="0"/>
                          <a:cs typeface="Times New Roman" pitchFamily="18" charset="0"/>
                        </a:rPr>
                        <a:t> </a:t>
                      </a:r>
                      <a:r>
                        <a:rPr lang="en-US" sz="1400" spc="5" dirty="0" err="1">
                          <a:effectLst/>
                          <a:latin typeface="Times New Roman" pitchFamily="18" charset="0"/>
                          <a:cs typeface="Times New Roman" pitchFamily="18" charset="0"/>
                        </a:rPr>
                        <a:t>S</a:t>
                      </a:r>
                      <a:r>
                        <a:rPr lang="en-US" sz="1400" dirty="0" err="1">
                          <a:effectLst/>
                          <a:latin typeface="Times New Roman" pitchFamily="18" charset="0"/>
                          <a:cs typeface="Times New Roman" pitchFamily="18" charset="0"/>
                        </a:rPr>
                        <a:t>lobo</a:t>
                      </a:r>
                      <a:r>
                        <a:rPr lang="en-US" sz="1400" spc="10" dirty="0" err="1">
                          <a:effectLst/>
                          <a:latin typeface="Times New Roman" pitchFamily="18" charset="0"/>
                          <a:cs typeface="Times New Roman" pitchFamily="18" charset="0"/>
                        </a:rPr>
                        <a:t>z</a:t>
                      </a:r>
                      <a:r>
                        <a:rPr lang="en-US" sz="1400" spc="-10" dirty="0" err="1">
                          <a:effectLst/>
                          <a:latin typeface="Times New Roman" pitchFamily="18" charset="0"/>
                          <a:cs typeface="Times New Roman" pitchFamily="18" charset="0"/>
                        </a:rPr>
                        <a:t>i</a:t>
                      </a:r>
                      <a:r>
                        <a:rPr lang="en-US" sz="1400" dirty="0" err="1">
                          <a:effectLst/>
                          <a:latin typeface="Times New Roman" pitchFamily="18" charset="0"/>
                          <a:cs typeface="Times New Roman" pitchFamily="18" charset="0"/>
                        </a:rPr>
                        <a:t>a</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01640514"/>
                  </a:ext>
                </a:extLst>
              </a:tr>
            </a:tbl>
          </a:graphicData>
        </a:graphic>
      </p:graphicFrame>
      <p:sp>
        <p:nvSpPr>
          <p:cNvPr id="4" name="TextBox 3">
            <a:extLst>
              <a:ext uri="{FF2B5EF4-FFF2-40B4-BE49-F238E27FC236}">
                <a16:creationId xmlns:a16="http://schemas.microsoft.com/office/drawing/2014/main" xmlns="" id="{4D6C152D-8112-4F6A-8FB3-0A17C019EE8B}"/>
              </a:ext>
            </a:extLst>
          </p:cNvPr>
          <p:cNvSpPr txBox="1"/>
          <p:nvPr/>
        </p:nvSpPr>
        <p:spPr>
          <a:xfrm>
            <a:off x="970722" y="1608457"/>
            <a:ext cx="3472069" cy="523220"/>
          </a:xfrm>
          <a:prstGeom prst="rect">
            <a:avLst/>
          </a:prstGeom>
          <a:noFill/>
        </p:spPr>
        <p:txBody>
          <a:bodyPr wrap="square" rtlCol="0">
            <a:spAutoFit/>
          </a:bodyPr>
          <a:lstStyle/>
          <a:p>
            <a:r>
              <a:rPr lang="en-US" sz="2800" dirty="0"/>
              <a:t>ACȚIUNI METODICE :</a:t>
            </a:r>
          </a:p>
        </p:txBody>
      </p:sp>
    </p:spTree>
    <p:extLst>
      <p:ext uri="{BB962C8B-B14F-4D97-AF65-F5344CB8AC3E}">
        <p14:creationId xmlns:p14="http://schemas.microsoft.com/office/powerpoint/2010/main" val="4007940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1BEBD8-4286-448E-820C-5D16DF836164}"/>
              </a:ext>
            </a:extLst>
          </p:cNvPr>
          <p:cNvSpPr>
            <a:spLocks noGrp="1"/>
          </p:cNvSpPr>
          <p:nvPr>
            <p:ph type="title"/>
          </p:nvPr>
        </p:nvSpPr>
        <p:spPr>
          <a:xfrm>
            <a:off x="1063487" y="1093995"/>
            <a:ext cx="10515600" cy="1325563"/>
          </a:xfrm>
        </p:spPr>
        <p:txBody>
          <a:bodyPr>
            <a:normAutofit/>
          </a:bodyPr>
          <a:lstStyle/>
          <a:p>
            <a:pPr algn="ct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ACȚIUNI </a:t>
            </a:r>
            <a:r>
              <a:rPr lang="en-US" sz="2400" b="1" dirty="0">
                <a:latin typeface="Times New Roman" pitchFamily="18" charset="0"/>
                <a:cs typeface="Times New Roman" pitchFamily="18" charset="0"/>
              </a:rPr>
              <a:t>METODICE </a:t>
            </a:r>
          </a:p>
        </p:txBody>
      </p:sp>
      <p:graphicFrame>
        <p:nvGraphicFramePr>
          <p:cNvPr id="3" name="Table 2">
            <a:extLst>
              <a:ext uri="{FF2B5EF4-FFF2-40B4-BE49-F238E27FC236}">
                <a16:creationId xmlns:a16="http://schemas.microsoft.com/office/drawing/2014/main" xmlns="" id="{CF24ABA0-F138-4221-8FEB-9BAD3390566D}"/>
              </a:ext>
            </a:extLst>
          </p:cNvPr>
          <p:cNvGraphicFramePr>
            <a:graphicFrameLocks noGrp="1"/>
          </p:cNvGraphicFramePr>
          <p:nvPr>
            <p:extLst>
              <p:ext uri="{D42A27DB-BD31-4B8C-83A1-F6EECF244321}">
                <p14:modId xmlns:p14="http://schemas.microsoft.com/office/powerpoint/2010/main" val="1372379759"/>
              </p:ext>
            </p:extLst>
          </p:nvPr>
        </p:nvGraphicFramePr>
        <p:xfrm>
          <a:off x="882594" y="2383266"/>
          <a:ext cx="10789920" cy="3522726"/>
        </p:xfrm>
        <a:graphic>
          <a:graphicData uri="http://schemas.openxmlformats.org/drawingml/2006/table">
            <a:tbl>
              <a:tblPr firstRow="1" firstCol="1" bandRow="1">
                <a:tableStyleId>{5C22544A-7EE6-4342-B048-85BDC9FD1C3A}</a:tableStyleId>
              </a:tblPr>
              <a:tblGrid>
                <a:gridCol w="405518">
                  <a:extLst>
                    <a:ext uri="{9D8B030D-6E8A-4147-A177-3AD203B41FA5}">
                      <a16:colId xmlns:a16="http://schemas.microsoft.com/office/drawing/2014/main" xmlns="" val="895071674"/>
                    </a:ext>
                  </a:extLst>
                </a:gridCol>
                <a:gridCol w="2242267">
                  <a:extLst>
                    <a:ext uri="{9D8B030D-6E8A-4147-A177-3AD203B41FA5}">
                      <a16:colId xmlns:a16="http://schemas.microsoft.com/office/drawing/2014/main" xmlns="" val="1390831314"/>
                    </a:ext>
                  </a:extLst>
                </a:gridCol>
                <a:gridCol w="1876508">
                  <a:extLst>
                    <a:ext uri="{9D8B030D-6E8A-4147-A177-3AD203B41FA5}">
                      <a16:colId xmlns:a16="http://schemas.microsoft.com/office/drawing/2014/main" xmlns="" val="745405914"/>
                    </a:ext>
                  </a:extLst>
                </a:gridCol>
                <a:gridCol w="1057524">
                  <a:extLst>
                    <a:ext uri="{9D8B030D-6E8A-4147-A177-3AD203B41FA5}">
                      <a16:colId xmlns:a16="http://schemas.microsoft.com/office/drawing/2014/main" xmlns="" val="1842705296"/>
                    </a:ext>
                  </a:extLst>
                </a:gridCol>
                <a:gridCol w="1478942">
                  <a:extLst>
                    <a:ext uri="{9D8B030D-6E8A-4147-A177-3AD203B41FA5}">
                      <a16:colId xmlns:a16="http://schemas.microsoft.com/office/drawing/2014/main" xmlns="" val="2270743921"/>
                    </a:ext>
                  </a:extLst>
                </a:gridCol>
                <a:gridCol w="2020037">
                  <a:extLst>
                    <a:ext uri="{9D8B030D-6E8A-4147-A177-3AD203B41FA5}">
                      <a16:colId xmlns:a16="http://schemas.microsoft.com/office/drawing/2014/main" xmlns="" val="3556808242"/>
                    </a:ext>
                  </a:extLst>
                </a:gridCol>
                <a:gridCol w="1709124">
                  <a:extLst>
                    <a:ext uri="{9D8B030D-6E8A-4147-A177-3AD203B41FA5}">
                      <a16:colId xmlns:a16="http://schemas.microsoft.com/office/drawing/2014/main" xmlns="" val="3794117092"/>
                    </a:ext>
                  </a:extLst>
                </a:gridCol>
              </a:tblGrid>
              <a:tr h="2989877">
                <a:tc>
                  <a:txBody>
                    <a:bodyPr/>
                    <a:lstStyle/>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r>
                        <a:rPr lang="ro-RO" sz="1200" dirty="0" smtClean="0">
                          <a:solidFill>
                            <a:schemeClr val="bg1"/>
                          </a:solidFill>
                          <a:effectLst/>
                          <a:latin typeface="Times New Roman" pitchFamily="18" charset="0"/>
                          <a:cs typeface="Times New Roman" pitchFamily="18" charset="0"/>
                        </a:rPr>
                        <a:t>2</a:t>
                      </a:r>
                      <a:endPar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23" marR="61323" marT="0" marB="0"/>
                </a:tc>
                <a:tc>
                  <a:txBody>
                    <a:bodyPr/>
                    <a:lstStyle/>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r>
                        <a:rPr lang="en-US" sz="1200" dirty="0" err="1" smtClean="0">
                          <a:solidFill>
                            <a:schemeClr val="bg1"/>
                          </a:solidFill>
                          <a:effectLst/>
                          <a:latin typeface="Times New Roman" pitchFamily="18" charset="0"/>
                          <a:cs typeface="Times New Roman" pitchFamily="18" charset="0"/>
                        </a:rPr>
                        <a:t>Comunicarea</a:t>
                      </a:r>
                      <a:r>
                        <a:rPr lang="en-US" sz="1200" dirty="0" smtClean="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didactică</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în</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aplicarea</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curriculumului</a:t>
                      </a:r>
                      <a:r>
                        <a:rPr lang="en-US" sz="1200" dirty="0">
                          <a:solidFill>
                            <a:schemeClr val="bg1"/>
                          </a:solidFill>
                          <a:effectLst/>
                          <a:latin typeface="Times New Roman" pitchFamily="18" charset="0"/>
                          <a:cs typeface="Times New Roman" pitchFamily="18" charset="0"/>
                        </a:rPr>
                        <a:t> </a:t>
                      </a:r>
                    </a:p>
                    <a:p>
                      <a:pPr algn="ctr">
                        <a:lnSpc>
                          <a:spcPct val="107000"/>
                        </a:lnSpc>
                      </a:pPr>
                      <a:r>
                        <a:rPr lang="en-US" sz="1200" dirty="0" err="1">
                          <a:solidFill>
                            <a:schemeClr val="bg1"/>
                          </a:solidFill>
                          <a:effectLst/>
                          <a:latin typeface="Times New Roman" pitchFamily="18" charset="0"/>
                          <a:cs typeface="Times New Roman" pitchFamily="18" charset="0"/>
                        </a:rPr>
                        <a:t>pentru</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Științe</a:t>
                      </a: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dirty="0">
                          <a:solidFill>
                            <a:schemeClr val="bg1"/>
                          </a:solidFill>
                          <a:effectLst/>
                          <a:latin typeface="Times New Roman" pitchFamily="18" charset="0"/>
                          <a:cs typeface="Times New Roman" pitchFamily="18" charset="0"/>
                        </a:rPr>
                        <a:t>SOCIO-UMANE la </a:t>
                      </a:r>
                      <a:r>
                        <a:rPr lang="en-US" sz="1200" dirty="0" err="1">
                          <a:solidFill>
                            <a:schemeClr val="bg1"/>
                          </a:solidFill>
                          <a:effectLst/>
                          <a:latin typeface="Times New Roman" pitchFamily="18" charset="0"/>
                          <a:cs typeface="Times New Roman" pitchFamily="18" charset="0"/>
                        </a:rPr>
                        <a:t>clasa</a:t>
                      </a:r>
                      <a:r>
                        <a:rPr lang="en-US" sz="1200" dirty="0">
                          <a:solidFill>
                            <a:schemeClr val="bg1"/>
                          </a:solidFill>
                          <a:effectLst/>
                          <a:latin typeface="Times New Roman" pitchFamily="18" charset="0"/>
                          <a:cs typeface="Times New Roman" pitchFamily="18" charset="0"/>
                        </a:rPr>
                        <a:t> a VIII-a; </a:t>
                      </a:r>
                      <a:r>
                        <a:rPr lang="en-US" sz="1200" dirty="0" err="1">
                          <a:solidFill>
                            <a:schemeClr val="bg1"/>
                          </a:solidFill>
                          <a:effectLst/>
                          <a:latin typeface="Times New Roman" pitchFamily="18" charset="0"/>
                          <a:cs typeface="Times New Roman" pitchFamily="18" charset="0"/>
                        </a:rPr>
                        <a:t>formarea</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profilului</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absolventului</a:t>
                      </a:r>
                      <a:r>
                        <a:rPr lang="en-US" sz="1200" spc="5" dirty="0">
                          <a:solidFill>
                            <a:schemeClr val="bg1"/>
                          </a:solidFill>
                          <a:effectLst/>
                          <a:latin typeface="Times New Roman" pitchFamily="18" charset="0"/>
                          <a:cs typeface="Times New Roman" pitchFamily="18" charset="0"/>
                        </a:rPr>
                        <a:t> </a:t>
                      </a: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spc="5" dirty="0">
                          <a:solidFill>
                            <a:schemeClr val="bg1"/>
                          </a:solidFill>
                          <a:effectLst/>
                          <a:latin typeface="Times New Roman" pitchFamily="18" charset="0"/>
                          <a:cs typeface="Times New Roman" pitchFamily="18" charset="0"/>
                        </a:rPr>
                        <a:t>PV, Nr.18923/26.11.2020</a:t>
                      </a:r>
                      <a:endParaRPr lang="en-US" sz="1200" dirty="0">
                        <a:solidFill>
                          <a:schemeClr val="bg1"/>
                        </a:solidFill>
                        <a:effectLst/>
                        <a:latin typeface="Times New Roman" pitchFamily="18" charset="0"/>
                        <a:cs typeface="Times New Roman" pitchFamily="18" charset="0"/>
                      </a:endParaRPr>
                    </a:p>
                    <a:p>
                      <a:pPr algn="ctr">
                        <a:lnSpc>
                          <a:spcPct val="107000"/>
                        </a:lnSpc>
                      </a:pPr>
                      <a:r>
                        <a:rPr lang="it-IT" sz="1200" dirty="0">
                          <a:solidFill>
                            <a:schemeClr val="bg1"/>
                          </a:solidFill>
                          <a:effectLst/>
                          <a:latin typeface="Times New Roman" pitchFamily="18" charset="0"/>
                          <a:cs typeface="Times New Roman" pitchFamily="18" charset="0"/>
                        </a:rPr>
                        <a:t> </a:t>
                      </a:r>
                      <a:endPar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23" marR="61323" marT="0" marB="0"/>
                </a:tc>
                <a:tc>
                  <a:txBody>
                    <a:bodyPr/>
                    <a:lstStyle/>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r>
                        <a:rPr lang="en-US" sz="1200" dirty="0" smtClean="0">
                          <a:solidFill>
                            <a:schemeClr val="bg1"/>
                          </a:solidFill>
                          <a:effectLst/>
                          <a:latin typeface="Times New Roman" pitchFamily="18" charset="0"/>
                          <a:cs typeface="Times New Roman" pitchFamily="18" charset="0"/>
                        </a:rPr>
                        <a:t>Prof</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Buzescu</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Marieta</a:t>
                      </a: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dirty="0" err="1">
                          <a:solidFill>
                            <a:schemeClr val="bg1"/>
                          </a:solidFill>
                          <a:effectLst/>
                          <a:latin typeface="Times New Roman" pitchFamily="18" charset="0"/>
                          <a:cs typeface="Times New Roman" pitchFamily="18" charset="0"/>
                        </a:rPr>
                        <a:t>Liceul</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Tehnologic</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Fierbinți</a:t>
                      </a: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dirty="0">
                          <a:solidFill>
                            <a:schemeClr val="bg1"/>
                          </a:solidFill>
                          <a:effectLst/>
                          <a:latin typeface="Times New Roman" pitchFamily="18" charset="0"/>
                          <a:cs typeface="Times New Roman" pitchFamily="18" charset="0"/>
                        </a:rPr>
                        <a:t>Prof. </a:t>
                      </a:r>
                      <a:r>
                        <a:rPr lang="en-US" sz="1200" dirty="0" err="1">
                          <a:solidFill>
                            <a:schemeClr val="bg1"/>
                          </a:solidFill>
                          <a:effectLst/>
                          <a:latin typeface="Times New Roman" pitchFamily="18" charset="0"/>
                          <a:cs typeface="Times New Roman" pitchFamily="18" charset="0"/>
                        </a:rPr>
                        <a:t>Ștefan</a:t>
                      </a:r>
                      <a:r>
                        <a:rPr lang="en-US" sz="1200" dirty="0">
                          <a:solidFill>
                            <a:schemeClr val="bg1"/>
                          </a:solidFill>
                          <a:effectLst/>
                          <a:latin typeface="Times New Roman" pitchFamily="18" charset="0"/>
                          <a:cs typeface="Times New Roman" pitchFamily="18" charset="0"/>
                        </a:rPr>
                        <a:t> Adrian</a:t>
                      </a:r>
                    </a:p>
                    <a:p>
                      <a:pPr algn="ctr">
                        <a:lnSpc>
                          <a:spcPct val="107000"/>
                        </a:lnSpc>
                      </a:pPr>
                      <a:r>
                        <a:rPr lang="en-US" sz="1200" dirty="0" err="1">
                          <a:solidFill>
                            <a:schemeClr val="bg1"/>
                          </a:solidFill>
                          <a:effectLst/>
                          <a:latin typeface="Times New Roman" pitchFamily="18" charset="0"/>
                          <a:cs typeface="Times New Roman" pitchFamily="18" charset="0"/>
                        </a:rPr>
                        <a:t>Școala</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Gimnazială</a:t>
                      </a: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dirty="0">
                          <a:solidFill>
                            <a:schemeClr val="bg1"/>
                          </a:solidFill>
                          <a:effectLst/>
                          <a:latin typeface="Times New Roman" pitchFamily="18" charset="0"/>
                          <a:cs typeface="Times New Roman" pitchFamily="18" charset="0"/>
                        </a:rPr>
                        <a:t>,,</a:t>
                      </a:r>
                      <a:r>
                        <a:rPr lang="en-US" sz="1200" dirty="0" err="1">
                          <a:solidFill>
                            <a:schemeClr val="bg1"/>
                          </a:solidFill>
                          <a:effectLst/>
                          <a:latin typeface="Times New Roman" pitchFamily="18" charset="0"/>
                          <a:cs typeface="Times New Roman" pitchFamily="18" charset="0"/>
                        </a:rPr>
                        <a:t>Al.Odobescu</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Urziceni</a:t>
                      </a: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dirty="0">
                          <a:solidFill>
                            <a:schemeClr val="bg1"/>
                          </a:solidFill>
                          <a:effectLst/>
                          <a:latin typeface="Times New Roman" pitchFamily="18" charset="0"/>
                          <a:cs typeface="Times New Roman" pitchFamily="18" charset="0"/>
                        </a:rPr>
                        <a:t>Prof. </a:t>
                      </a:r>
                      <a:r>
                        <a:rPr lang="en-US" sz="1200" dirty="0" err="1">
                          <a:solidFill>
                            <a:schemeClr val="bg1"/>
                          </a:solidFill>
                          <a:effectLst/>
                          <a:latin typeface="Times New Roman" pitchFamily="18" charset="0"/>
                          <a:cs typeface="Times New Roman" pitchFamily="18" charset="0"/>
                        </a:rPr>
                        <a:t>Bojoga</a:t>
                      </a:r>
                      <a:r>
                        <a:rPr lang="en-US" sz="1200" dirty="0">
                          <a:solidFill>
                            <a:schemeClr val="bg1"/>
                          </a:solidFill>
                          <a:effectLst/>
                          <a:latin typeface="Times New Roman" pitchFamily="18" charset="0"/>
                          <a:cs typeface="Times New Roman" pitchFamily="18" charset="0"/>
                        </a:rPr>
                        <a:t> Angela</a:t>
                      </a:r>
                    </a:p>
                    <a:p>
                      <a:pPr algn="ctr">
                        <a:lnSpc>
                          <a:spcPct val="107000"/>
                        </a:lnSpc>
                      </a:pPr>
                      <a:r>
                        <a:rPr lang="en-US" sz="1200" dirty="0" err="1">
                          <a:solidFill>
                            <a:schemeClr val="bg1"/>
                          </a:solidFill>
                          <a:effectLst/>
                          <a:latin typeface="Times New Roman" pitchFamily="18" charset="0"/>
                          <a:cs typeface="Times New Roman" pitchFamily="18" charset="0"/>
                        </a:rPr>
                        <a:t>Liceul</a:t>
                      </a:r>
                      <a:r>
                        <a:rPr lang="en-US" sz="1200" dirty="0">
                          <a:solidFill>
                            <a:schemeClr val="bg1"/>
                          </a:solidFill>
                          <a:effectLst/>
                          <a:latin typeface="Times New Roman" pitchFamily="18" charset="0"/>
                          <a:cs typeface="Times New Roman" pitchFamily="18" charset="0"/>
                        </a:rPr>
                        <a:t> Pedagogic ,,</a:t>
                      </a:r>
                      <a:r>
                        <a:rPr lang="en-US" sz="1200" dirty="0" err="1">
                          <a:solidFill>
                            <a:schemeClr val="bg1"/>
                          </a:solidFill>
                          <a:effectLst/>
                          <a:latin typeface="Times New Roman" pitchFamily="18" charset="0"/>
                          <a:cs typeface="Times New Roman" pitchFamily="18" charset="0"/>
                        </a:rPr>
                        <a:t>Matei</a:t>
                      </a: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dirty="0" err="1">
                          <a:solidFill>
                            <a:schemeClr val="bg1"/>
                          </a:solidFill>
                          <a:effectLst/>
                          <a:latin typeface="Times New Roman" pitchFamily="18" charset="0"/>
                          <a:cs typeface="Times New Roman" pitchFamily="18" charset="0"/>
                        </a:rPr>
                        <a:t>Basarab</a:t>
                      </a:r>
                      <a:r>
                        <a:rPr lang="en-US" sz="1200" dirty="0">
                          <a:solidFill>
                            <a:schemeClr val="bg1"/>
                          </a:solidFill>
                          <a:effectLst/>
                          <a:latin typeface="Times New Roman" pitchFamily="18" charset="0"/>
                          <a:cs typeface="Times New Roman" pitchFamily="18" charset="0"/>
                        </a:rPr>
                        <a:t>’’ </a:t>
                      </a:r>
                      <a:r>
                        <a:rPr lang="en-US" sz="1200" dirty="0" err="1" smtClean="0">
                          <a:solidFill>
                            <a:schemeClr val="bg1"/>
                          </a:solidFill>
                          <a:effectLst/>
                          <a:latin typeface="Times New Roman" pitchFamily="18" charset="0"/>
                          <a:cs typeface="Times New Roman" pitchFamily="18" charset="0"/>
                        </a:rPr>
                        <a:t>Slobozia</a:t>
                      </a: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pPr>
                      <a:endParaRPr lang="en-US" sz="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pPr>
                      <a:endParaRPr lang="en-US" sz="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pPr>
                      <a:endParaRPr lang="en-US" sz="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pPr>
                      <a:endParaRPr lang="en-US" sz="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pPr>
                      <a:endParaRPr lang="en-US" sz="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23" marR="61323" marT="0" marB="0"/>
                </a:tc>
                <a:tc>
                  <a:txBody>
                    <a:bodyPr/>
                    <a:lstStyle/>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r>
                        <a:rPr lang="ro-RO" sz="1200" dirty="0" smtClean="0">
                          <a:solidFill>
                            <a:schemeClr val="bg1"/>
                          </a:solidFill>
                          <a:effectLst/>
                          <a:latin typeface="Times New Roman" pitchFamily="18" charset="0"/>
                          <a:cs typeface="Times New Roman" pitchFamily="18" charset="0"/>
                        </a:rPr>
                        <a:t>26.11.2020</a:t>
                      </a:r>
                      <a:endParaRPr lang="en-US" sz="1200" dirty="0">
                        <a:solidFill>
                          <a:schemeClr val="bg1"/>
                        </a:solidFill>
                        <a:effectLst/>
                        <a:latin typeface="Times New Roman" pitchFamily="18" charset="0"/>
                        <a:cs typeface="Times New Roman" pitchFamily="18" charset="0"/>
                      </a:endParaRPr>
                    </a:p>
                    <a:p>
                      <a:pPr algn="ctr">
                        <a:lnSpc>
                          <a:spcPct val="107000"/>
                        </a:lnSpc>
                      </a:pPr>
                      <a:r>
                        <a:rPr lang="ro-RO" sz="1200" dirty="0">
                          <a:solidFill>
                            <a:schemeClr val="bg1"/>
                          </a:solidFill>
                          <a:effectLst/>
                          <a:latin typeface="Times New Roman" pitchFamily="18" charset="0"/>
                          <a:cs typeface="Times New Roman" pitchFamily="18" charset="0"/>
                        </a:rPr>
                        <a:t>Orele </a:t>
                      </a:r>
                      <a:r>
                        <a:rPr lang="ro-RO" sz="1200" dirty="0" smtClean="0">
                          <a:solidFill>
                            <a:schemeClr val="bg1"/>
                          </a:solidFill>
                          <a:effectLst/>
                          <a:latin typeface="Times New Roman" pitchFamily="18" charset="0"/>
                          <a:cs typeface="Times New Roman" pitchFamily="18" charset="0"/>
                        </a:rPr>
                        <a:t>18-20</a:t>
                      </a:r>
                      <a:endPar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23" marR="61323" marT="0" marB="0"/>
                </a:tc>
                <a:tc>
                  <a:txBody>
                    <a:bodyPr/>
                    <a:lstStyle/>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r>
                        <a:rPr lang="ro-RO" sz="1200" dirty="0" smtClean="0">
                          <a:solidFill>
                            <a:schemeClr val="bg1"/>
                          </a:solidFill>
                          <a:effectLst/>
                          <a:latin typeface="Times New Roman" pitchFamily="18" charset="0"/>
                          <a:cs typeface="Times New Roman" pitchFamily="18" charset="0"/>
                        </a:rPr>
                        <a:t>VIDEO</a:t>
                      </a:r>
                      <a:endParaRPr lang="en-US" sz="1200" dirty="0">
                        <a:solidFill>
                          <a:schemeClr val="bg1"/>
                        </a:solidFill>
                        <a:effectLst/>
                        <a:latin typeface="Times New Roman" pitchFamily="18" charset="0"/>
                        <a:cs typeface="Times New Roman" pitchFamily="18" charset="0"/>
                      </a:endParaRPr>
                    </a:p>
                    <a:p>
                      <a:pPr algn="ctr">
                        <a:lnSpc>
                          <a:spcPct val="107000"/>
                        </a:lnSpc>
                      </a:pPr>
                      <a:r>
                        <a:rPr lang="ro-RO" sz="1200" dirty="0">
                          <a:solidFill>
                            <a:schemeClr val="bg1"/>
                          </a:solidFill>
                          <a:effectLst/>
                          <a:latin typeface="Times New Roman" pitchFamily="18" charset="0"/>
                          <a:cs typeface="Times New Roman" pitchFamily="18" charset="0"/>
                        </a:rPr>
                        <a:t>CONFERINȚǍ</a:t>
                      </a:r>
                      <a:endParaRPr lang="en-US" sz="1200" dirty="0">
                        <a:solidFill>
                          <a:schemeClr val="bg1"/>
                        </a:solidFill>
                        <a:effectLst/>
                        <a:latin typeface="Times New Roman" pitchFamily="18" charset="0"/>
                        <a:cs typeface="Times New Roman" pitchFamily="18" charset="0"/>
                      </a:endParaRPr>
                    </a:p>
                    <a:p>
                      <a:pPr algn="ctr">
                        <a:lnSpc>
                          <a:spcPct val="107000"/>
                        </a:lnSpc>
                      </a:pPr>
                      <a:r>
                        <a:rPr lang="ro-RO" sz="1200" dirty="0">
                          <a:solidFill>
                            <a:schemeClr val="bg1"/>
                          </a:solidFill>
                          <a:effectLst/>
                          <a:latin typeface="Times New Roman" pitchFamily="18" charset="0"/>
                          <a:cs typeface="Times New Roman" pitchFamily="18" charset="0"/>
                        </a:rPr>
                        <a:t>I.Ș.J Slobozia</a:t>
                      </a: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dirty="0" err="1">
                          <a:solidFill>
                            <a:schemeClr val="bg1"/>
                          </a:solidFill>
                          <a:effectLst/>
                          <a:latin typeface="Times New Roman" pitchFamily="18" charset="0"/>
                          <a:cs typeface="Times New Roman" pitchFamily="18" charset="0"/>
                        </a:rPr>
                        <a:t>plat</a:t>
                      </a:r>
                      <a:r>
                        <a:rPr lang="en-US" sz="1200" spc="-5" dirty="0" err="1">
                          <a:solidFill>
                            <a:schemeClr val="bg1"/>
                          </a:solidFill>
                          <a:effectLst/>
                          <a:latin typeface="Times New Roman" pitchFamily="18" charset="0"/>
                          <a:cs typeface="Times New Roman" pitchFamily="18" charset="0"/>
                        </a:rPr>
                        <a:t>f</a:t>
                      </a:r>
                      <a:r>
                        <a:rPr lang="en-US" sz="1200" dirty="0" err="1">
                          <a:solidFill>
                            <a:schemeClr val="bg1"/>
                          </a:solidFill>
                          <a:effectLst/>
                          <a:latin typeface="Times New Roman" pitchFamily="18" charset="0"/>
                          <a:cs typeface="Times New Roman" pitchFamily="18" charset="0"/>
                        </a:rPr>
                        <a:t>orma</a:t>
                      </a:r>
                      <a:r>
                        <a:rPr lang="en-US" sz="1200" spc="10" dirty="0">
                          <a:solidFill>
                            <a:schemeClr val="bg1"/>
                          </a:solidFill>
                          <a:effectLst/>
                          <a:latin typeface="Times New Roman" pitchFamily="18" charset="0"/>
                          <a:cs typeface="Times New Roman" pitchFamily="18" charset="0"/>
                        </a:rPr>
                        <a:t> </a:t>
                      </a:r>
                      <a:r>
                        <a:rPr lang="en-US" sz="1200" dirty="0">
                          <a:solidFill>
                            <a:schemeClr val="bg1"/>
                          </a:solidFill>
                          <a:effectLst/>
                          <a:latin typeface="Times New Roman" pitchFamily="18" charset="0"/>
                          <a:cs typeface="Times New Roman" pitchFamily="18" charset="0"/>
                        </a:rPr>
                        <a:t>Goo</a:t>
                      </a:r>
                      <a:r>
                        <a:rPr lang="en-US" sz="1200" spc="-15" dirty="0">
                          <a:solidFill>
                            <a:schemeClr val="bg1"/>
                          </a:solidFill>
                          <a:effectLst/>
                          <a:latin typeface="Times New Roman" pitchFamily="18" charset="0"/>
                          <a:cs typeface="Times New Roman" pitchFamily="18" charset="0"/>
                        </a:rPr>
                        <a:t>g</a:t>
                      </a:r>
                      <a:r>
                        <a:rPr lang="en-US" sz="1200" dirty="0">
                          <a:solidFill>
                            <a:schemeClr val="bg1"/>
                          </a:solidFill>
                          <a:effectLst/>
                          <a:latin typeface="Times New Roman" pitchFamily="18" charset="0"/>
                          <a:cs typeface="Times New Roman" pitchFamily="18" charset="0"/>
                        </a:rPr>
                        <a:t>le </a:t>
                      </a:r>
                      <a:r>
                        <a:rPr lang="en-US" sz="1200" spc="10" dirty="0">
                          <a:solidFill>
                            <a:schemeClr val="bg1"/>
                          </a:solidFill>
                          <a:effectLst/>
                          <a:latin typeface="Times New Roman" pitchFamily="18" charset="0"/>
                          <a:cs typeface="Times New Roman" pitchFamily="18" charset="0"/>
                        </a:rPr>
                        <a:t>M</a:t>
                      </a:r>
                      <a:r>
                        <a:rPr lang="en-US" sz="1200" spc="-5" dirty="0">
                          <a:solidFill>
                            <a:schemeClr val="bg1"/>
                          </a:solidFill>
                          <a:effectLst/>
                          <a:latin typeface="Times New Roman" pitchFamily="18" charset="0"/>
                          <a:cs typeface="Times New Roman" pitchFamily="18" charset="0"/>
                        </a:rPr>
                        <a:t>ee</a:t>
                      </a:r>
                      <a:r>
                        <a:rPr lang="en-US" sz="1200" dirty="0">
                          <a:solidFill>
                            <a:schemeClr val="bg1"/>
                          </a:solidFill>
                          <a:effectLst/>
                          <a:latin typeface="Times New Roman" pitchFamily="18" charset="0"/>
                          <a:cs typeface="Times New Roman" pitchFamily="18" charset="0"/>
                        </a:rPr>
                        <a:t>t</a:t>
                      </a:r>
                      <a:r>
                        <a:rPr lang="en-US" sz="1200" spc="20" dirty="0">
                          <a:solidFill>
                            <a:schemeClr val="bg1"/>
                          </a:solidFill>
                          <a:effectLst/>
                          <a:latin typeface="Times New Roman" pitchFamily="18" charset="0"/>
                          <a:cs typeface="Times New Roman" pitchFamily="18" charset="0"/>
                        </a:rPr>
                        <a:t> </a:t>
                      </a:r>
                      <a:r>
                        <a:rPr lang="en-US" sz="1200" spc="-5" dirty="0">
                          <a:solidFill>
                            <a:schemeClr val="bg1"/>
                          </a:solidFill>
                          <a:effectLst/>
                          <a:latin typeface="Times New Roman" pitchFamily="18" charset="0"/>
                          <a:cs typeface="Times New Roman" pitchFamily="18" charset="0"/>
                        </a:rPr>
                        <a:t>(</a:t>
                      </a:r>
                      <a:r>
                        <a:rPr lang="en-US" sz="1200" dirty="0">
                          <a:solidFill>
                            <a:schemeClr val="bg1"/>
                          </a:solidFill>
                          <a:effectLst/>
                          <a:latin typeface="Times New Roman" pitchFamily="18" charset="0"/>
                          <a:cs typeface="Times New Roman" pitchFamily="18" charset="0"/>
                        </a:rPr>
                        <a:t>l</a:t>
                      </a:r>
                      <a:r>
                        <a:rPr lang="en-US" sz="1200" spc="5" dirty="0">
                          <a:solidFill>
                            <a:schemeClr val="bg1"/>
                          </a:solidFill>
                          <a:effectLst/>
                          <a:latin typeface="Times New Roman" pitchFamily="18" charset="0"/>
                          <a:cs typeface="Times New Roman" pitchFamily="18" charset="0"/>
                        </a:rPr>
                        <a:t>i</a:t>
                      </a:r>
                      <a:r>
                        <a:rPr lang="en-US" sz="1200" dirty="0">
                          <a:solidFill>
                            <a:schemeClr val="bg1"/>
                          </a:solidFill>
                          <a:effectLst/>
                          <a:latin typeface="Times New Roman" pitchFamily="18" charset="0"/>
                          <a:cs typeface="Times New Roman" pitchFamily="18" charset="0"/>
                        </a:rPr>
                        <a:t>nk: </a:t>
                      </a:r>
                      <a:r>
                        <a:rPr lang="en-US" sz="1200" spc="25" dirty="0">
                          <a:solidFill>
                            <a:schemeClr val="bg1"/>
                          </a:solidFill>
                          <a:effectLst/>
                          <a:latin typeface="Times New Roman" pitchFamily="18" charset="0"/>
                          <a:cs typeface="Times New Roman" pitchFamily="18" charset="0"/>
                        </a:rPr>
                        <a:t>meet.google.com/</a:t>
                      </a:r>
                      <a:r>
                        <a:rPr lang="en-US" sz="1200" spc="25" dirty="0" err="1">
                          <a:solidFill>
                            <a:schemeClr val="bg1"/>
                          </a:solidFill>
                          <a:effectLst/>
                          <a:latin typeface="Times New Roman" pitchFamily="18" charset="0"/>
                          <a:cs typeface="Times New Roman" pitchFamily="18" charset="0"/>
                        </a:rPr>
                        <a:t>xrx-xmro-acd</a:t>
                      </a:r>
                      <a:r>
                        <a:rPr lang="en-US" sz="1200" spc="-5" dirty="0">
                          <a:solidFill>
                            <a:schemeClr val="bg1"/>
                          </a:solidFill>
                          <a:effectLst/>
                          <a:latin typeface="Times New Roman" pitchFamily="18" charset="0"/>
                          <a:cs typeface="Times New Roman" pitchFamily="18" charset="0"/>
                        </a:rPr>
                        <a:t>)</a:t>
                      </a:r>
                      <a:endPar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23" marR="61323" marT="0" marB="0"/>
                </a:tc>
                <a:tc>
                  <a:txBody>
                    <a:bodyPr/>
                    <a:lstStyle/>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r>
                        <a:rPr lang="ro-RO" sz="1200" dirty="0" smtClean="0">
                          <a:solidFill>
                            <a:schemeClr val="bg1"/>
                          </a:solidFill>
                          <a:effectLst/>
                          <a:latin typeface="Times New Roman" pitchFamily="18" charset="0"/>
                          <a:cs typeface="Times New Roman" pitchFamily="18" charset="0"/>
                        </a:rPr>
                        <a:t>52 </a:t>
                      </a:r>
                      <a:r>
                        <a:rPr lang="ro-RO" sz="1200" dirty="0">
                          <a:solidFill>
                            <a:schemeClr val="bg1"/>
                          </a:solidFill>
                          <a:effectLst/>
                          <a:latin typeface="Times New Roman" pitchFamily="18" charset="0"/>
                          <a:cs typeface="Times New Roman" pitchFamily="18" charset="0"/>
                        </a:rPr>
                        <a:t>cadre didactice</a:t>
                      </a:r>
                      <a:endParaRPr lang="en-US"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23" marR="61323" marT="0" marB="0"/>
                </a:tc>
                <a:tc>
                  <a:txBody>
                    <a:bodyPr/>
                    <a:lstStyle/>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r>
                        <a:rPr lang="en-US" sz="1200" dirty="0" smtClean="0">
                          <a:solidFill>
                            <a:schemeClr val="bg1"/>
                          </a:solidFill>
                          <a:effectLst/>
                          <a:latin typeface="Times New Roman" pitchFamily="18" charset="0"/>
                          <a:cs typeface="Times New Roman" pitchFamily="18" charset="0"/>
                        </a:rPr>
                        <a:t>Inspector </a:t>
                      </a:r>
                      <a:r>
                        <a:rPr lang="en-US" sz="1200" dirty="0" err="1">
                          <a:solidFill>
                            <a:schemeClr val="bg1"/>
                          </a:solidFill>
                          <a:effectLst/>
                          <a:latin typeface="Times New Roman" pitchFamily="18" charset="0"/>
                          <a:cs typeface="Times New Roman" pitchFamily="18" charset="0"/>
                        </a:rPr>
                        <a:t>şcolar</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pentru</a:t>
                      </a:r>
                      <a:r>
                        <a:rPr lang="en-US" sz="1200" dirty="0">
                          <a:solidFill>
                            <a:schemeClr val="bg1"/>
                          </a:solidFill>
                          <a:effectLst/>
                          <a:latin typeface="Times New Roman" pitchFamily="18" charset="0"/>
                          <a:cs typeface="Times New Roman" pitchFamily="18" charset="0"/>
                        </a:rPr>
                        <a:t> </a:t>
                      </a:r>
                      <a:r>
                        <a:rPr lang="en-US" sz="1200" dirty="0" err="1">
                          <a:solidFill>
                            <a:schemeClr val="bg1"/>
                          </a:solidFill>
                          <a:effectLst/>
                          <a:latin typeface="Times New Roman" pitchFamily="18" charset="0"/>
                          <a:cs typeface="Times New Roman" pitchFamily="18" charset="0"/>
                        </a:rPr>
                        <a:t>istorie</a:t>
                      </a:r>
                      <a:r>
                        <a:rPr lang="en-US" sz="1200" dirty="0">
                          <a:solidFill>
                            <a:schemeClr val="bg1"/>
                          </a:solidFill>
                          <a:effectLst/>
                          <a:latin typeface="Times New Roman" pitchFamily="18" charset="0"/>
                          <a:cs typeface="Times New Roman" pitchFamily="18" charset="0"/>
                        </a:rPr>
                        <a:t>,</a:t>
                      </a:r>
                    </a:p>
                    <a:p>
                      <a:pPr algn="ctr">
                        <a:lnSpc>
                          <a:spcPct val="107000"/>
                        </a:lnSpc>
                      </a:pPr>
                      <a:r>
                        <a:rPr lang="en-US" sz="1200" dirty="0" err="1">
                          <a:solidFill>
                            <a:schemeClr val="bg1"/>
                          </a:solidFill>
                          <a:effectLst/>
                          <a:latin typeface="Times New Roman" pitchFamily="18" charset="0"/>
                          <a:cs typeface="Times New Roman" pitchFamily="18" charset="0"/>
                        </a:rPr>
                        <a:t>științe</a:t>
                      </a:r>
                      <a:r>
                        <a:rPr lang="en-US" sz="1200" dirty="0">
                          <a:solidFill>
                            <a:schemeClr val="bg1"/>
                          </a:solidFill>
                          <a:effectLst/>
                          <a:latin typeface="Times New Roman" pitchFamily="18" charset="0"/>
                          <a:cs typeface="Times New Roman" pitchFamily="18" charset="0"/>
                        </a:rPr>
                        <a:t> socio-</a:t>
                      </a:r>
                      <a:r>
                        <a:rPr lang="en-US" sz="1200" dirty="0" err="1">
                          <a:solidFill>
                            <a:schemeClr val="bg1"/>
                          </a:solidFill>
                          <a:effectLst/>
                          <a:latin typeface="Times New Roman" pitchFamily="18" charset="0"/>
                          <a:cs typeface="Times New Roman" pitchFamily="18" charset="0"/>
                        </a:rPr>
                        <a:t>umane</a:t>
                      </a:r>
                      <a:endParaRPr lang="en-US" sz="1200" dirty="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smtClean="0">
                        <a:solidFill>
                          <a:schemeClr val="bg1"/>
                        </a:solidFill>
                        <a:effectLst/>
                        <a:latin typeface="Times New Roman" pitchFamily="18" charset="0"/>
                        <a:cs typeface="Times New Roman" pitchFamily="18" charset="0"/>
                      </a:endParaRPr>
                    </a:p>
                    <a:p>
                      <a:pPr algn="ctr">
                        <a:lnSpc>
                          <a:spcPct val="107000"/>
                        </a:lnSpc>
                      </a:pPr>
                      <a:endParaRPr lang="en-US" sz="1200" dirty="0">
                        <a:solidFill>
                          <a:schemeClr val="bg1"/>
                        </a:solidFill>
                        <a:effectLst/>
                        <a:latin typeface="Times New Roman" pitchFamily="18" charset="0"/>
                        <a:cs typeface="Times New Roman" pitchFamily="18" charset="0"/>
                      </a:endParaRPr>
                    </a:p>
                    <a:p>
                      <a:pPr algn="ctr">
                        <a:lnSpc>
                          <a:spcPct val="107000"/>
                        </a:lnSpc>
                      </a:pPr>
                      <a:r>
                        <a:rPr lang="en-US" sz="1200" dirty="0" err="1">
                          <a:solidFill>
                            <a:schemeClr val="bg1"/>
                          </a:solidFill>
                          <a:effectLst/>
                          <a:latin typeface="Times New Roman" pitchFamily="18" charset="0"/>
                          <a:cs typeface="Times New Roman" pitchFamily="18" charset="0"/>
                        </a:rPr>
                        <a:t>Responsabil</a:t>
                      </a:r>
                      <a:r>
                        <a:rPr lang="en-US" sz="1200" dirty="0">
                          <a:solidFill>
                            <a:schemeClr val="bg1"/>
                          </a:solidFill>
                          <a:effectLst/>
                          <a:latin typeface="Times New Roman" pitchFamily="18" charset="0"/>
                          <a:cs typeface="Times New Roman" pitchFamily="18" charset="0"/>
                        </a:rPr>
                        <a:t> Centre </a:t>
                      </a:r>
                      <a:r>
                        <a:rPr lang="en-US" sz="1200" dirty="0" err="1" smtClean="0">
                          <a:solidFill>
                            <a:schemeClr val="bg1"/>
                          </a:solidFill>
                          <a:effectLst/>
                          <a:latin typeface="Times New Roman" pitchFamily="18" charset="0"/>
                          <a:cs typeface="Times New Roman" pitchFamily="18" charset="0"/>
                        </a:rPr>
                        <a:t>metodice</a:t>
                      </a:r>
                      <a:endParaRPr lang="en-US" sz="1200" dirty="0">
                        <a:solidFill>
                          <a:schemeClr val="bg1"/>
                        </a:solidFill>
                        <a:effectLst/>
                        <a:latin typeface="Times New Roman" pitchFamily="18" charset="0"/>
                        <a:cs typeface="Times New Roman" pitchFamily="18" charset="0"/>
                      </a:endParaRPr>
                    </a:p>
                  </a:txBody>
                  <a:tcPr marL="61323" marR="61323" marT="0" marB="0"/>
                </a:tc>
                <a:extLst>
                  <a:ext uri="{0D108BD9-81ED-4DB2-BD59-A6C34878D82A}">
                    <a16:rowId xmlns:a16="http://schemas.microsoft.com/office/drawing/2014/main" xmlns="" val="2700109914"/>
                  </a:ext>
                </a:extLst>
              </a:tr>
            </a:tbl>
          </a:graphicData>
        </a:graphic>
      </p:graphicFrame>
    </p:spTree>
    <p:extLst>
      <p:ext uri="{BB962C8B-B14F-4D97-AF65-F5344CB8AC3E}">
        <p14:creationId xmlns:p14="http://schemas.microsoft.com/office/powerpoint/2010/main" val="1185176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8C0E87-5AC0-4C25-B731-0F27655623A7}"/>
              </a:ext>
            </a:extLst>
          </p:cNvPr>
          <p:cNvSpPr>
            <a:spLocks noGrp="1"/>
          </p:cNvSpPr>
          <p:nvPr>
            <p:ph type="title"/>
          </p:nvPr>
        </p:nvSpPr>
        <p:spPr>
          <a:xfrm>
            <a:off x="1076739" y="1133751"/>
            <a:ext cx="10515600" cy="1325563"/>
          </a:xfrm>
        </p:spPr>
        <p:txBody>
          <a:bodyPr>
            <a:normAutofit/>
          </a:bodyPr>
          <a:lstStyle/>
          <a:p>
            <a:r>
              <a:rPr lang="en-US" sz="2400" b="1" dirty="0"/>
              <a:t>ACȚIUNI METODICE :</a:t>
            </a:r>
            <a:endParaRPr lang="en-US" sz="2400" dirty="0"/>
          </a:p>
        </p:txBody>
      </p:sp>
      <p:graphicFrame>
        <p:nvGraphicFramePr>
          <p:cNvPr id="3" name="Table 2">
            <a:extLst>
              <a:ext uri="{FF2B5EF4-FFF2-40B4-BE49-F238E27FC236}">
                <a16:creationId xmlns:a16="http://schemas.microsoft.com/office/drawing/2014/main" xmlns="" id="{971E3A24-24A4-4FC1-A476-4F6617F1DD26}"/>
              </a:ext>
            </a:extLst>
          </p:cNvPr>
          <p:cNvGraphicFramePr>
            <a:graphicFrameLocks noGrp="1"/>
          </p:cNvGraphicFramePr>
          <p:nvPr>
            <p:extLst>
              <p:ext uri="{D42A27DB-BD31-4B8C-83A1-F6EECF244321}">
                <p14:modId xmlns:p14="http://schemas.microsoft.com/office/powerpoint/2010/main" val="1758641172"/>
              </p:ext>
            </p:extLst>
          </p:nvPr>
        </p:nvGraphicFramePr>
        <p:xfrm>
          <a:off x="944217" y="1991194"/>
          <a:ext cx="10515600" cy="3733745"/>
        </p:xfrm>
        <a:graphic>
          <a:graphicData uri="http://schemas.openxmlformats.org/drawingml/2006/table">
            <a:tbl>
              <a:tblPr firstRow="1" firstCol="1" bandRow="1">
                <a:tableStyleId>{5C22544A-7EE6-4342-B048-85BDC9FD1C3A}</a:tableStyleId>
              </a:tblPr>
              <a:tblGrid>
                <a:gridCol w="641452">
                  <a:extLst>
                    <a:ext uri="{9D8B030D-6E8A-4147-A177-3AD203B41FA5}">
                      <a16:colId xmlns:a16="http://schemas.microsoft.com/office/drawing/2014/main" xmlns="" val="1649481146"/>
                    </a:ext>
                  </a:extLst>
                </a:gridCol>
                <a:gridCol w="2248235">
                  <a:extLst>
                    <a:ext uri="{9D8B030D-6E8A-4147-A177-3AD203B41FA5}">
                      <a16:colId xmlns:a16="http://schemas.microsoft.com/office/drawing/2014/main" xmlns="" val="115563201"/>
                    </a:ext>
                  </a:extLst>
                </a:gridCol>
                <a:gridCol w="1620691">
                  <a:extLst>
                    <a:ext uri="{9D8B030D-6E8A-4147-A177-3AD203B41FA5}">
                      <a16:colId xmlns:a16="http://schemas.microsoft.com/office/drawing/2014/main" xmlns="" val="964919766"/>
                    </a:ext>
                  </a:extLst>
                </a:gridCol>
                <a:gridCol w="1001864">
                  <a:extLst>
                    <a:ext uri="{9D8B030D-6E8A-4147-A177-3AD203B41FA5}">
                      <a16:colId xmlns:a16="http://schemas.microsoft.com/office/drawing/2014/main" xmlns="" val="1889912097"/>
                    </a:ext>
                  </a:extLst>
                </a:gridCol>
                <a:gridCol w="1224501">
                  <a:extLst>
                    <a:ext uri="{9D8B030D-6E8A-4147-A177-3AD203B41FA5}">
                      <a16:colId xmlns:a16="http://schemas.microsoft.com/office/drawing/2014/main" xmlns="" val="939169555"/>
                    </a:ext>
                  </a:extLst>
                </a:gridCol>
                <a:gridCol w="1137037">
                  <a:extLst>
                    <a:ext uri="{9D8B030D-6E8A-4147-A177-3AD203B41FA5}">
                      <a16:colId xmlns:a16="http://schemas.microsoft.com/office/drawing/2014/main" xmlns="" val="762525267"/>
                    </a:ext>
                  </a:extLst>
                </a:gridCol>
                <a:gridCol w="2641820">
                  <a:extLst>
                    <a:ext uri="{9D8B030D-6E8A-4147-A177-3AD203B41FA5}">
                      <a16:colId xmlns:a16="http://schemas.microsoft.com/office/drawing/2014/main" xmlns="" val="1534180058"/>
                    </a:ext>
                  </a:extLst>
                </a:gridCol>
              </a:tblGrid>
              <a:tr h="3733745">
                <a:tc>
                  <a:txBody>
                    <a:bodyPr/>
                    <a:lstStyle/>
                    <a:p>
                      <a:pPr algn="ctr">
                        <a:lnSpc>
                          <a:spcPct val="107000"/>
                        </a:lnSpc>
                      </a:pPr>
                      <a:r>
                        <a:rPr lang="ro-RO" sz="1200" dirty="0">
                          <a:effectLst/>
                        </a:rPr>
                        <a:t> </a:t>
                      </a:r>
                      <a:r>
                        <a:rPr lang="en-US" sz="1200" dirty="0" smtClean="0">
                          <a:effectLst/>
                        </a:rPr>
                        <a:t>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Bef>
                          <a:spcPts val="1200"/>
                        </a:spcBef>
                      </a:pPr>
                      <a:r>
                        <a:rPr lang="en-US" sz="1200" dirty="0" err="1">
                          <a:effectLst/>
                          <a:latin typeface="Times New Roman" pitchFamily="18" charset="0"/>
                          <a:cs typeface="Times New Roman" pitchFamily="18" charset="0"/>
                        </a:rPr>
                        <a:t>Valorificarea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parteneriatelor</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în</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formarea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competenţelor</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cheie</a:t>
                      </a:r>
                      <a:r>
                        <a:rPr lang="en-US" sz="1200" dirty="0">
                          <a:effectLst/>
                          <a:latin typeface="Times New Roman" pitchFamily="18" charset="0"/>
                          <a:cs typeface="Times New Roman" pitchFamily="18" charset="0"/>
                        </a:rPr>
                        <a:t> la </a:t>
                      </a:r>
                      <a:r>
                        <a:rPr lang="en-US" sz="1200" dirty="0" err="1">
                          <a:effectLst/>
                          <a:latin typeface="Times New Roman" pitchFamily="18" charset="0"/>
                          <a:cs typeface="Times New Roman" pitchFamily="18" charset="0"/>
                        </a:rPr>
                        <a:t>Educaţie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socială</a:t>
                      </a:r>
                      <a:endParaRPr lang="en-US" sz="1200" dirty="0">
                        <a:effectLst/>
                        <a:latin typeface="Times New Roman" pitchFamily="18" charset="0"/>
                        <a:cs typeface="Times New Roman" pitchFamily="18" charset="0"/>
                      </a:endParaRPr>
                    </a:p>
                    <a:p>
                      <a:pPr algn="ctr">
                        <a:lnSpc>
                          <a:spcPct val="107000"/>
                        </a:lnSpc>
                      </a:pPr>
                      <a:r>
                        <a:rPr lang="en-US" sz="1200" dirty="0">
                          <a:effectLst/>
                          <a:latin typeface="Times New Roman" pitchFamily="18" charset="0"/>
                          <a:cs typeface="Times New Roman" pitchFamily="18" charset="0"/>
                        </a:rPr>
                        <a:t>-</a:t>
                      </a:r>
                      <a:r>
                        <a:rPr lang="en-US" sz="1200" dirty="0" err="1">
                          <a:effectLst/>
                          <a:latin typeface="Times New Roman" pitchFamily="18" charset="0"/>
                          <a:cs typeface="Times New Roman" pitchFamily="18" charset="0"/>
                        </a:rPr>
                        <a:t>Activitate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demonstrativă</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realizată</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în</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parteneriat</a:t>
                      </a:r>
                      <a:r>
                        <a:rPr lang="en-US" sz="1200" dirty="0">
                          <a:effectLst/>
                          <a:latin typeface="Times New Roman" pitchFamily="18" charset="0"/>
                          <a:cs typeface="Times New Roman" pitchFamily="18" charset="0"/>
                        </a:rPr>
                        <a:t> cu </a:t>
                      </a:r>
                      <a:r>
                        <a:rPr lang="en-US" sz="1200" dirty="0" err="1">
                          <a:effectLst/>
                          <a:latin typeface="Times New Roman" pitchFamily="18" charset="0"/>
                          <a:cs typeface="Times New Roman" pitchFamily="18" charset="0"/>
                        </a:rPr>
                        <a:t>reprezentanţii</a:t>
                      </a:r>
                      <a:r>
                        <a:rPr lang="en-US" sz="1200" dirty="0">
                          <a:effectLst/>
                          <a:latin typeface="Times New Roman" pitchFamily="18" charset="0"/>
                          <a:cs typeface="Times New Roman" pitchFamily="18" charset="0"/>
                        </a:rPr>
                        <a:t>: B.N.R, </a:t>
                      </a:r>
                      <a:r>
                        <a:rPr lang="en-US" sz="1200" dirty="0" err="1">
                          <a:effectLst/>
                          <a:latin typeface="Times New Roman" pitchFamily="18" charset="0"/>
                          <a:cs typeface="Times New Roman" pitchFamily="18" charset="0"/>
                        </a:rPr>
                        <a:t>Autoritatea</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Supraveghere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Financiară-Institutul</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Studii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Financiare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Asociaţia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Voci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pentru</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Democraţie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şi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Justiţie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dirty="0">
                          <a:effectLst/>
                          <a:latin typeface="Times New Roman" pitchFamily="18" charset="0"/>
                          <a:cs typeface="Times New Roman" pitchFamily="18" charset="0"/>
                        </a:rPr>
                        <a:t>Prof. Şerban Ileana </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Școala Gimnazială ”Barbu Catargiu” Maia</a:t>
                      </a:r>
                      <a:endParaRPr lang="en-US" sz="1200" dirty="0">
                        <a:effectLst/>
                        <a:latin typeface="Times New Roman" pitchFamily="18" charset="0"/>
                        <a:cs typeface="Times New Roman" pitchFamily="18" charset="0"/>
                      </a:endParaRPr>
                    </a:p>
                    <a:p>
                      <a:pPr algn="ctr">
                        <a:lnSpc>
                          <a:spcPct val="107000"/>
                        </a:lnSpc>
                      </a:pPr>
                      <a:r>
                        <a:rPr lang="en-US" sz="1200" dirty="0">
                          <a:effectLst/>
                          <a:latin typeface="Times New Roman" pitchFamily="18" charset="0"/>
                          <a:cs typeface="Times New Roman"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dirty="0">
                          <a:effectLst/>
                          <a:latin typeface="Times New Roman" pitchFamily="18" charset="0"/>
                          <a:cs typeface="Times New Roman" pitchFamily="18" charset="0"/>
                        </a:rPr>
                        <a:t>21.04.2021</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16,00-18,00</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dirty="0">
                          <a:effectLst/>
                          <a:latin typeface="Times New Roman" pitchFamily="18" charset="0"/>
                          <a:cs typeface="Times New Roman" pitchFamily="18" charset="0"/>
                        </a:rPr>
                        <a:t>VIDEO</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CONFERINȚǍ</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I.Ș.J Slobozia</a:t>
                      </a:r>
                      <a:endParaRPr lang="en-US" sz="1200" dirty="0">
                        <a:effectLst/>
                        <a:latin typeface="Times New Roman" pitchFamily="18" charset="0"/>
                        <a:cs typeface="Times New Roman" pitchFamily="18" charset="0"/>
                      </a:endParaRPr>
                    </a:p>
                    <a:p>
                      <a:pPr>
                        <a:lnSpc>
                          <a:spcPct val="107000"/>
                        </a:lnSpc>
                      </a:pPr>
                      <a:r>
                        <a:rPr lang="en-US" sz="1200" dirty="0" err="1">
                          <a:effectLst/>
                          <a:latin typeface="Times New Roman" pitchFamily="18" charset="0"/>
                          <a:cs typeface="Times New Roman" pitchFamily="18" charset="0"/>
                        </a:rPr>
                        <a:t>plat</a:t>
                      </a:r>
                      <a:r>
                        <a:rPr lang="en-US" sz="1200" spc="-5" dirty="0" err="1">
                          <a:effectLst/>
                          <a:latin typeface="Times New Roman" pitchFamily="18" charset="0"/>
                          <a:cs typeface="Times New Roman" pitchFamily="18" charset="0"/>
                        </a:rPr>
                        <a:t>f</a:t>
                      </a:r>
                      <a:r>
                        <a:rPr lang="en-US" sz="1200" dirty="0" err="1">
                          <a:effectLst/>
                          <a:latin typeface="Times New Roman" pitchFamily="18" charset="0"/>
                          <a:cs typeface="Times New Roman" pitchFamily="18" charset="0"/>
                        </a:rPr>
                        <a:t>orma</a:t>
                      </a:r>
                      <a:r>
                        <a:rPr lang="en-US" sz="1200" spc="10" dirty="0">
                          <a:effectLst/>
                          <a:latin typeface="Times New Roman" pitchFamily="18" charset="0"/>
                          <a:cs typeface="Times New Roman" pitchFamily="18" charset="0"/>
                        </a:rPr>
                        <a:t> </a:t>
                      </a:r>
                      <a:r>
                        <a:rPr lang="en-US" sz="1200" dirty="0">
                          <a:effectLst/>
                          <a:latin typeface="Times New Roman" pitchFamily="18" charset="0"/>
                          <a:cs typeface="Times New Roman" pitchFamily="18" charset="0"/>
                        </a:rPr>
                        <a:t>Goo</a:t>
                      </a:r>
                      <a:r>
                        <a:rPr lang="en-US" sz="1200" spc="-15" dirty="0">
                          <a:effectLst/>
                          <a:latin typeface="Times New Roman" pitchFamily="18" charset="0"/>
                          <a:cs typeface="Times New Roman" pitchFamily="18" charset="0"/>
                        </a:rPr>
                        <a:t>g</a:t>
                      </a:r>
                      <a:r>
                        <a:rPr lang="en-US" sz="1200" dirty="0">
                          <a:effectLst/>
                          <a:latin typeface="Times New Roman" pitchFamily="18" charset="0"/>
                          <a:cs typeface="Times New Roman" pitchFamily="18" charset="0"/>
                        </a:rPr>
                        <a:t>le </a:t>
                      </a:r>
                      <a:r>
                        <a:rPr lang="en-US" sz="1200" spc="10" dirty="0">
                          <a:effectLst/>
                          <a:latin typeface="Times New Roman" pitchFamily="18" charset="0"/>
                          <a:cs typeface="Times New Roman" pitchFamily="18" charset="0"/>
                        </a:rPr>
                        <a:t>M</a:t>
                      </a:r>
                      <a:r>
                        <a:rPr lang="en-US" sz="1200" spc="-5" dirty="0">
                          <a:effectLst/>
                          <a:latin typeface="Times New Roman" pitchFamily="18" charset="0"/>
                          <a:cs typeface="Times New Roman" pitchFamily="18" charset="0"/>
                        </a:rPr>
                        <a:t>ee</a:t>
                      </a:r>
                      <a:r>
                        <a:rPr lang="en-US" sz="1200" dirty="0">
                          <a:effectLst/>
                          <a:latin typeface="Times New Roman" pitchFamily="18" charset="0"/>
                          <a:cs typeface="Times New Roman" pitchFamily="18" charset="0"/>
                        </a:rPr>
                        <a:t>t</a:t>
                      </a:r>
                      <a:r>
                        <a:rPr lang="en-US" sz="1200" spc="2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ro-RO" sz="1200" dirty="0">
                          <a:effectLst/>
                          <a:latin typeface="Times New Roman" pitchFamily="18" charset="0"/>
                          <a:cs typeface="Times New Roman" pitchFamily="18" charset="0"/>
                        </a:rPr>
                        <a:t>Nr. 25 de cadre didactice</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EDUCAŢIE SOCIALĂ </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din toate centrele metodice</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PV, </a:t>
                      </a:r>
                      <a:r>
                        <a:rPr lang="en-US" sz="1200" spc="5" dirty="0">
                          <a:effectLst/>
                          <a:latin typeface="Times New Roman" pitchFamily="18" charset="0"/>
                          <a:cs typeface="Times New Roman" pitchFamily="18" charset="0"/>
                        </a:rPr>
                        <a:t>NR.4981/</a:t>
                      </a:r>
                      <a:endParaRPr lang="en-US" sz="1200" dirty="0">
                        <a:effectLst/>
                        <a:latin typeface="Times New Roman" pitchFamily="18" charset="0"/>
                        <a:cs typeface="Times New Roman" pitchFamily="18" charset="0"/>
                      </a:endParaRPr>
                    </a:p>
                    <a:p>
                      <a:pPr>
                        <a:lnSpc>
                          <a:spcPct val="107000"/>
                        </a:lnSpc>
                      </a:pPr>
                      <a:r>
                        <a:rPr lang="en-US" sz="1200" spc="5" dirty="0">
                          <a:effectLst/>
                          <a:latin typeface="Times New Roman" pitchFamily="18" charset="0"/>
                          <a:cs typeface="Times New Roman" pitchFamily="18" charset="0"/>
                        </a:rPr>
                        <a:t>21.04.2021</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en-US" sz="1200" dirty="0">
                          <a:effectLst/>
                          <a:latin typeface="Times New Roman" pitchFamily="18" charset="0"/>
                          <a:cs typeface="Times New Roman" pitchFamily="18" charset="0"/>
                        </a:rPr>
                        <a:t>Inspector </a:t>
                      </a:r>
                      <a:r>
                        <a:rPr lang="en-US" sz="1200" dirty="0" err="1">
                          <a:effectLst/>
                          <a:latin typeface="Times New Roman" pitchFamily="18" charset="0"/>
                          <a:cs typeface="Times New Roman" pitchFamily="18" charset="0"/>
                        </a:rPr>
                        <a:t>şcolar</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pentru</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istorie</a:t>
                      </a:r>
                      <a:r>
                        <a:rPr lang="en-US" sz="1200" dirty="0">
                          <a:effectLst/>
                          <a:latin typeface="Times New Roman" pitchFamily="18" charset="0"/>
                          <a:cs typeface="Times New Roman" pitchFamily="18" charset="0"/>
                        </a:rPr>
                        <a:t>,</a:t>
                      </a:r>
                    </a:p>
                    <a:p>
                      <a:pPr algn="ctr">
                        <a:lnSpc>
                          <a:spcPct val="107000"/>
                        </a:lnSpc>
                      </a:pPr>
                      <a:r>
                        <a:rPr lang="en-US" sz="1200" dirty="0" err="1">
                          <a:effectLst/>
                          <a:latin typeface="Times New Roman" pitchFamily="18" charset="0"/>
                          <a:cs typeface="Times New Roman" pitchFamily="18" charset="0"/>
                        </a:rPr>
                        <a:t>științe</a:t>
                      </a:r>
                      <a:r>
                        <a:rPr lang="en-US" sz="1200" dirty="0">
                          <a:effectLst/>
                          <a:latin typeface="Times New Roman" pitchFamily="18" charset="0"/>
                          <a:cs typeface="Times New Roman" pitchFamily="18" charset="0"/>
                        </a:rPr>
                        <a:t> socio-</a:t>
                      </a:r>
                      <a:r>
                        <a:rPr lang="en-US" sz="1200" dirty="0" err="1">
                          <a:effectLst/>
                          <a:latin typeface="Times New Roman" pitchFamily="18" charset="0"/>
                          <a:cs typeface="Times New Roman" pitchFamily="18" charset="0"/>
                        </a:rPr>
                        <a:t>umane</a:t>
                      </a:r>
                      <a:endParaRPr lang="en-US" sz="1200" dirty="0">
                        <a:effectLst/>
                        <a:latin typeface="Times New Roman" pitchFamily="18" charset="0"/>
                        <a:cs typeface="Times New Roman" pitchFamily="18" charset="0"/>
                      </a:endParaRPr>
                    </a:p>
                    <a:p>
                      <a:pPr algn="ctr">
                        <a:lnSpc>
                          <a:spcPct val="107000"/>
                        </a:lnSpc>
                      </a:pPr>
                      <a:r>
                        <a:rPr lang="en-US" sz="1200" dirty="0">
                          <a:effectLst/>
                          <a:latin typeface="Times New Roman" pitchFamily="18" charset="0"/>
                          <a:cs typeface="Times New Roman" pitchFamily="18" charset="0"/>
                        </a:rPr>
                        <a:t>prof. Dinu </a:t>
                      </a:r>
                      <a:r>
                        <a:rPr lang="en-US" sz="1200" dirty="0" err="1">
                          <a:effectLst/>
                          <a:latin typeface="Times New Roman" pitchFamily="18" charset="0"/>
                          <a:cs typeface="Times New Roman" pitchFamily="18" charset="0"/>
                        </a:rPr>
                        <a:t>Gica</a:t>
                      </a:r>
                      <a:endParaRPr lang="en-US" sz="1200" dirty="0">
                        <a:effectLst/>
                        <a:latin typeface="Times New Roman" pitchFamily="18" charset="0"/>
                        <a:cs typeface="Times New Roman" pitchFamily="18" charset="0"/>
                      </a:endParaRPr>
                    </a:p>
                    <a:p>
                      <a:pPr>
                        <a:lnSpc>
                          <a:spcPct val="107000"/>
                        </a:lnSpc>
                      </a:pPr>
                      <a:r>
                        <a:rPr lang="pt-BR" sz="1200" dirty="0">
                          <a:effectLst/>
                          <a:latin typeface="Times New Roman" pitchFamily="18" charset="0"/>
                          <a:cs typeface="Times New Roman" pitchFamily="18" charset="0"/>
                        </a:rPr>
                        <a:t>BUSUIOC MIHĂIŢA</a:t>
                      </a:r>
                      <a:endParaRPr lang="en-US" sz="1200" dirty="0">
                        <a:effectLst/>
                        <a:latin typeface="Times New Roman" pitchFamily="18" charset="0"/>
                        <a:cs typeface="Times New Roman" pitchFamily="18" charset="0"/>
                      </a:endParaRPr>
                    </a:p>
                    <a:p>
                      <a:pPr algn="ctr">
                        <a:lnSpc>
                          <a:spcPct val="107000"/>
                        </a:lnSpc>
                      </a:pPr>
                      <a:r>
                        <a:rPr lang="ro-RO" sz="1200" dirty="0">
                          <a:effectLst/>
                          <a:latin typeface="Times New Roman" pitchFamily="18" charset="0"/>
                          <a:cs typeface="Times New Roman" pitchFamily="18" charset="0"/>
                        </a:rPr>
                        <a:t>Referent de specialitate</a:t>
                      </a:r>
                      <a:r>
                        <a:rPr lang="en-US" sz="120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BANCA NAŢIONALĂ A ROMÂNIEI</a:t>
                      </a:r>
                      <a:endParaRPr lang="en-US" sz="1200" dirty="0">
                        <a:effectLst/>
                        <a:latin typeface="Times New Roman" pitchFamily="18" charset="0"/>
                        <a:cs typeface="Times New Roman" pitchFamily="18" charset="0"/>
                      </a:endParaRPr>
                    </a:p>
                    <a:p>
                      <a:pPr algn="ctr">
                        <a:lnSpc>
                          <a:spcPct val="107000"/>
                        </a:lnSpc>
                      </a:pPr>
                      <a:r>
                        <a:rPr lang="pt-BR" sz="1200" dirty="0">
                          <a:effectLst/>
                          <a:latin typeface="Times New Roman" pitchFamily="18" charset="0"/>
                          <a:cs typeface="Times New Roman" pitchFamily="18" charset="0"/>
                        </a:rPr>
                        <a:t>Jurist</a:t>
                      </a:r>
                      <a:endParaRPr lang="en-US" sz="1200" dirty="0">
                        <a:effectLst/>
                        <a:latin typeface="Times New Roman" pitchFamily="18" charset="0"/>
                        <a:cs typeface="Times New Roman" pitchFamily="18" charset="0"/>
                      </a:endParaRPr>
                    </a:p>
                    <a:p>
                      <a:pPr algn="ctr">
                        <a:lnSpc>
                          <a:spcPct val="107000"/>
                        </a:lnSpc>
                      </a:pPr>
                      <a:r>
                        <a:rPr lang="pt-BR" sz="1200" dirty="0">
                          <a:effectLst/>
                          <a:latin typeface="Times New Roman" pitchFamily="18" charset="0"/>
                          <a:cs typeface="Times New Roman" pitchFamily="18" charset="0"/>
                        </a:rPr>
                        <a:t>CRISTI DANILEŢ</a:t>
                      </a:r>
                      <a:endParaRPr lang="en-US" sz="1200" dirty="0">
                        <a:effectLst/>
                        <a:latin typeface="Times New Roman" pitchFamily="18" charset="0"/>
                        <a:cs typeface="Times New Roman" pitchFamily="18" charset="0"/>
                      </a:endParaRPr>
                    </a:p>
                    <a:p>
                      <a:pPr algn="ctr">
                        <a:lnSpc>
                          <a:spcPct val="107000"/>
                        </a:lnSpc>
                      </a:pPr>
                      <a:r>
                        <a:rPr lang="pt-BR" sz="1200" dirty="0">
                          <a:effectLst/>
                          <a:latin typeface="Times New Roman" pitchFamily="18" charset="0"/>
                          <a:cs typeface="Times New Roman" pitchFamily="18" charset="0"/>
                        </a:rPr>
                        <a:t>Coordonator program ,,Educaţie juridică’’</a:t>
                      </a:r>
                      <a:endParaRPr lang="en-US" sz="1200" dirty="0">
                        <a:effectLst/>
                        <a:latin typeface="Times New Roman" pitchFamily="18" charset="0"/>
                        <a:cs typeface="Times New Roman" pitchFamily="18" charset="0"/>
                      </a:endParaRPr>
                    </a:p>
                    <a:p>
                      <a:pPr algn="ctr" fontAlgn="base">
                        <a:lnSpc>
                          <a:spcPct val="107000"/>
                        </a:lnSpc>
                        <a:spcBef>
                          <a:spcPts val="2400"/>
                        </a:spcBef>
                      </a:pPr>
                      <a:r>
                        <a:rPr lang="pt-BR" sz="1200" kern="0" dirty="0">
                          <a:effectLst/>
                          <a:latin typeface="Times New Roman" pitchFamily="18" charset="0"/>
                          <a:cs typeface="Times New Roman" pitchFamily="18" charset="0"/>
                        </a:rPr>
                        <a:t>Asociaţia </a:t>
                      </a:r>
                      <a:r>
                        <a:rPr lang="en-US" sz="1200" kern="0" dirty="0" err="1">
                          <a:effectLst/>
                          <a:latin typeface="Times New Roman" pitchFamily="18" charset="0"/>
                          <a:cs typeface="Times New Roman" pitchFamily="18" charset="0"/>
                        </a:rPr>
                        <a:t>Voci</a:t>
                      </a:r>
                      <a:r>
                        <a:rPr lang="en-US" sz="1200" kern="0" dirty="0">
                          <a:effectLst/>
                          <a:latin typeface="Times New Roman" pitchFamily="18" charset="0"/>
                          <a:cs typeface="Times New Roman" pitchFamily="18" charset="0"/>
                        </a:rPr>
                        <a:t> </a:t>
                      </a:r>
                      <a:r>
                        <a:rPr lang="en-US" sz="1200" kern="0" dirty="0" err="1">
                          <a:effectLst/>
                          <a:latin typeface="Times New Roman" pitchFamily="18" charset="0"/>
                          <a:cs typeface="Times New Roman" pitchFamily="18" charset="0"/>
                        </a:rPr>
                        <a:t>pentru</a:t>
                      </a:r>
                      <a:r>
                        <a:rPr lang="en-US" sz="1200" kern="0" dirty="0">
                          <a:effectLst/>
                          <a:latin typeface="Times New Roman" pitchFamily="18" charset="0"/>
                          <a:cs typeface="Times New Roman" pitchFamily="18" charset="0"/>
                        </a:rPr>
                        <a:t> </a:t>
                      </a:r>
                      <a:r>
                        <a:rPr lang="en-US" sz="1200" kern="0" dirty="0" err="1">
                          <a:effectLst/>
                          <a:latin typeface="Times New Roman" pitchFamily="18" charset="0"/>
                          <a:cs typeface="Times New Roman" pitchFamily="18" charset="0"/>
                        </a:rPr>
                        <a:t>Democrație</a:t>
                      </a:r>
                      <a:r>
                        <a:rPr lang="en-US" sz="1200" kern="0" dirty="0">
                          <a:effectLst/>
                          <a:latin typeface="Times New Roman" pitchFamily="18" charset="0"/>
                          <a:cs typeface="Times New Roman" pitchFamily="18" charset="0"/>
                        </a:rPr>
                        <a:t> </a:t>
                      </a:r>
                      <a:r>
                        <a:rPr lang="en-US" sz="1200" kern="0" dirty="0" err="1">
                          <a:effectLst/>
                          <a:latin typeface="Times New Roman" pitchFamily="18" charset="0"/>
                          <a:cs typeface="Times New Roman" pitchFamily="18" charset="0"/>
                        </a:rPr>
                        <a:t>și</a:t>
                      </a:r>
                      <a:r>
                        <a:rPr lang="en-US" sz="1200" kern="0" dirty="0">
                          <a:effectLst/>
                          <a:latin typeface="Times New Roman" pitchFamily="18" charset="0"/>
                          <a:cs typeface="Times New Roman" pitchFamily="18" charset="0"/>
                        </a:rPr>
                        <a:t> </a:t>
                      </a:r>
                      <a:r>
                        <a:rPr lang="en-US" sz="1200" kern="0" dirty="0" err="1">
                          <a:effectLst/>
                          <a:latin typeface="Times New Roman" pitchFamily="18" charset="0"/>
                          <a:cs typeface="Times New Roman" pitchFamily="18" charset="0"/>
                        </a:rPr>
                        <a:t>Justiție</a:t>
                      </a:r>
                      <a:endParaRPr lang="en-US" sz="1200" kern="0" dirty="0">
                        <a:effectLst/>
                        <a:latin typeface="Times New Roman" pitchFamily="18" charset="0"/>
                        <a:cs typeface="Times New Roman" pitchFamily="18" charset="0"/>
                      </a:endParaRPr>
                    </a:p>
                    <a:p>
                      <a:pPr algn="ctr">
                        <a:lnSpc>
                          <a:spcPct val="107000"/>
                        </a:lnSpc>
                      </a:pPr>
                      <a:r>
                        <a:rPr lang="pt-BR" sz="1200" dirty="0">
                          <a:effectLst/>
                          <a:latin typeface="Times New Roman" pitchFamily="18" charset="0"/>
                          <a:cs typeface="Times New Roman" pitchFamily="18" charset="0"/>
                        </a:rPr>
                        <a:t>Jurist</a:t>
                      </a:r>
                      <a:endParaRPr lang="en-US" sz="1200" dirty="0">
                        <a:effectLst/>
                        <a:latin typeface="Times New Roman" pitchFamily="18" charset="0"/>
                        <a:cs typeface="Times New Roman" pitchFamily="18" charset="0"/>
                      </a:endParaRPr>
                    </a:p>
                    <a:p>
                      <a:pPr>
                        <a:lnSpc>
                          <a:spcPct val="107000"/>
                        </a:lnSpc>
                      </a:pPr>
                      <a:r>
                        <a:rPr lang="en-US" sz="1200" dirty="0">
                          <a:effectLst/>
                          <a:latin typeface="Times New Roman" pitchFamily="18" charset="0"/>
                          <a:cs typeface="Times New Roman" pitchFamily="18" charset="0"/>
                        </a:rPr>
                        <a:t>GEANINA CLOP-</a:t>
                      </a:r>
                      <a:r>
                        <a:rPr lang="en-US" sz="1200" dirty="0" err="1">
                          <a:effectLst/>
                          <a:latin typeface="Times New Roman" pitchFamily="18" charset="0"/>
                          <a:cs typeface="Times New Roman" pitchFamily="18" charset="0"/>
                        </a:rPr>
                        <a:t>responsabil</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colaborare</a:t>
                      </a:r>
                      <a:r>
                        <a:rPr lang="en-US" sz="1200" dirty="0">
                          <a:effectLst/>
                          <a:latin typeface="Times New Roman" pitchFamily="18" charset="0"/>
                          <a:cs typeface="Times New Roman" pitchFamily="18" charset="0"/>
                        </a:rPr>
                        <a:t> cu ISJ-urile</a:t>
                      </a:r>
                    </a:p>
                    <a:p>
                      <a:pPr algn="ctr">
                        <a:lnSpc>
                          <a:spcPct val="107000"/>
                        </a:lnSpc>
                      </a:pPr>
                      <a:r>
                        <a:rPr lang="pt-BR" sz="1200" dirty="0">
                          <a:effectLst/>
                          <a:latin typeface="Times New Roman" pitchFamily="18" charset="0"/>
                          <a:cs typeface="Times New Roman" pitchFamily="18" charset="0"/>
                        </a:rPr>
                        <a:t>Asociaţia </a:t>
                      </a:r>
                      <a:r>
                        <a:rPr lang="en-US" sz="1200" dirty="0" err="1">
                          <a:effectLst/>
                          <a:latin typeface="Times New Roman" pitchFamily="18" charset="0"/>
                          <a:cs typeface="Times New Roman" pitchFamily="18" charset="0"/>
                        </a:rPr>
                        <a:t>Voci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pentru</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Democrație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și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Justiție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394336495"/>
                  </a:ext>
                </a:extLst>
              </a:tr>
            </a:tbl>
          </a:graphicData>
        </a:graphic>
      </p:graphicFrame>
    </p:spTree>
    <p:extLst>
      <p:ext uri="{BB962C8B-B14F-4D97-AF65-F5344CB8AC3E}">
        <p14:creationId xmlns:p14="http://schemas.microsoft.com/office/powerpoint/2010/main" val="2789749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119912579"/>
              </p:ext>
            </p:extLst>
          </p:nvPr>
        </p:nvGraphicFramePr>
        <p:xfrm>
          <a:off x="843070" y="2035916"/>
          <a:ext cx="10678370" cy="3718433"/>
        </p:xfrm>
        <a:graphic>
          <a:graphicData uri="http://schemas.openxmlformats.org/drawingml/2006/table">
            <a:tbl>
              <a:tblPr firstRow="1" firstCol="1" bandRow="1">
                <a:tableStyleId>{5C22544A-7EE6-4342-B048-85BDC9FD1C3A}</a:tableStyleId>
              </a:tblPr>
              <a:tblGrid>
                <a:gridCol w="554366"/>
                <a:gridCol w="3352091"/>
                <a:gridCol w="2145012"/>
                <a:gridCol w="2242884"/>
                <a:gridCol w="929777"/>
                <a:gridCol w="1454240"/>
              </a:tblGrid>
              <a:tr h="1073785">
                <a:tc rowSpan="2">
                  <a:txBody>
                    <a:bodyPr/>
                    <a:lstStyle/>
                    <a:p>
                      <a:pPr marL="0" marR="0">
                        <a:lnSpc>
                          <a:spcPct val="107000"/>
                        </a:lnSpc>
                        <a:spcBef>
                          <a:spcPts val="0"/>
                        </a:spcBef>
                        <a:spcAft>
                          <a:spcPts val="0"/>
                        </a:spcAft>
                      </a:pPr>
                      <a:r>
                        <a:rPr lang="en-US" sz="1200" dirty="0" smtClean="0">
                          <a:effectLst/>
                          <a:latin typeface="Times New Roman" pitchFamily="18" charset="0"/>
                          <a:ea typeface="+mn-ea"/>
                          <a:cs typeface="Times New Roman" pitchFamily="18" charset="0"/>
                        </a:rPr>
                        <a:t>4</a:t>
                      </a:r>
                      <a:endParaRPr lang="en-US" sz="1200" dirty="0">
                        <a:effectLst/>
                        <a:latin typeface="Times New Roman" pitchFamily="18" charset="0"/>
                        <a:ea typeface="Times New Roman"/>
                        <a:cs typeface="Times New Roman" pitchFamily="18" charset="0"/>
                      </a:endParaRPr>
                    </a:p>
                  </a:txBody>
                  <a:tcPr marL="68580" marR="68580" marT="0" marB="0" anchor="ctr"/>
                </a:tc>
                <a:tc rowSpan="2">
                  <a:txBody>
                    <a:bodyPr/>
                    <a:lstStyle/>
                    <a:p>
                      <a:pPr marL="0" marR="0" algn="ctr">
                        <a:lnSpc>
                          <a:spcPct val="107000"/>
                        </a:lnSpc>
                        <a:spcBef>
                          <a:spcPts val="0"/>
                        </a:spcBef>
                        <a:spcAft>
                          <a:spcPts val="0"/>
                        </a:spcAft>
                      </a:pPr>
                      <a:r>
                        <a:rPr lang="en-US" sz="1200" dirty="0" err="1">
                          <a:effectLst/>
                          <a:latin typeface="Times New Roman" pitchFamily="18" charset="0"/>
                          <a:cs typeface="Times New Roman" pitchFamily="18" charset="0"/>
                        </a:rPr>
                        <a:t>Pregătirea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profesorilor</a:t>
                      </a:r>
                      <a:r>
                        <a:rPr lang="en-US" sz="1200" dirty="0">
                          <a:effectLst/>
                          <a:latin typeface="Times New Roman" pitchFamily="18" charset="0"/>
                          <a:cs typeface="Times New Roman" pitchFamily="18" charset="0"/>
                        </a:rPr>
                        <a:t> de ISTORIE </a:t>
                      </a:r>
                      <a:r>
                        <a:rPr lang="en-US" sz="1200" dirty="0" err="1">
                          <a:effectLst/>
                          <a:latin typeface="Times New Roman" pitchFamily="18" charset="0"/>
                          <a:cs typeface="Times New Roman" pitchFamily="18" charset="0"/>
                        </a:rPr>
                        <a:t>pentru</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participarea</a:t>
                      </a:r>
                      <a:r>
                        <a:rPr lang="en-US" sz="1200" dirty="0">
                          <a:effectLst/>
                          <a:latin typeface="Times New Roman" pitchFamily="18" charset="0"/>
                          <a:cs typeface="Times New Roman" pitchFamily="18" charset="0"/>
                        </a:rPr>
                        <a:t> la </a:t>
                      </a:r>
                      <a:r>
                        <a:rPr lang="en-US" sz="1200" dirty="0" err="1">
                          <a:effectLst/>
                          <a:latin typeface="Times New Roman" pitchFamily="18" charset="0"/>
                          <a:cs typeface="Times New Roman" pitchFamily="18" charset="0"/>
                        </a:rPr>
                        <a:t>examenul</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bacalaureat</a:t>
                      </a:r>
                      <a:r>
                        <a:rPr lang="en-US" sz="1200" dirty="0">
                          <a:effectLst/>
                          <a:latin typeface="Times New Roman" pitchFamily="18" charset="0"/>
                          <a:cs typeface="Times New Roman" pitchFamily="18" charset="0"/>
                        </a:rPr>
                        <a:t> - </a:t>
                      </a:r>
                      <a:r>
                        <a:rPr lang="en-US" sz="1200" dirty="0" err="1">
                          <a:effectLst/>
                          <a:latin typeface="Times New Roman" pitchFamily="18" charset="0"/>
                          <a:cs typeface="Times New Roman" pitchFamily="18" charset="0"/>
                        </a:rPr>
                        <a:t>aplicarea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corecta</a:t>
                      </a:r>
                      <a:r>
                        <a:rPr lang="en-US" sz="1200" dirty="0">
                          <a:effectLst/>
                          <a:latin typeface="Times New Roman" pitchFamily="18" charset="0"/>
                          <a:cs typeface="Times New Roman" pitchFamily="18" charset="0"/>
                        </a:rPr>
                        <a:t> a </a:t>
                      </a:r>
                      <a:r>
                        <a:rPr lang="en-US" sz="1200" dirty="0" err="1">
                          <a:effectLst/>
                          <a:latin typeface="Times New Roman" pitchFamily="18" charset="0"/>
                          <a:cs typeface="Times New Roman" pitchFamily="18" charset="0"/>
                        </a:rPr>
                        <a:t>baremului</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evaluare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si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notare</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en-US" sz="1200" dirty="0">
                          <a:effectLst/>
                          <a:latin typeface="Times New Roman" pitchFamily="18" charset="0"/>
                          <a:cs typeface="Times New Roman" pitchFamily="18" charset="0"/>
                        </a:rPr>
                        <a:t>Atelier de </a:t>
                      </a:r>
                      <a:r>
                        <a:rPr lang="en-US" sz="1200" dirty="0" err="1">
                          <a:effectLst/>
                          <a:latin typeface="Times New Roman" pitchFamily="18" charset="0"/>
                          <a:cs typeface="Times New Roman" pitchFamily="18" charset="0"/>
                        </a:rPr>
                        <a:t>formare</a:t>
                      </a:r>
                      <a:r>
                        <a:rPr lang="en-US" sz="1200" dirty="0">
                          <a:effectLst/>
                          <a:latin typeface="Times New Roman" pitchFamily="18" charset="0"/>
                          <a:cs typeface="Times New Roman" pitchFamily="18" charset="0"/>
                        </a:rPr>
                        <a:t> a </a:t>
                      </a:r>
                      <a:r>
                        <a:rPr lang="en-US" sz="1200" dirty="0" err="1">
                          <a:effectLst/>
                          <a:latin typeface="Times New Roman" pitchFamily="18" charset="0"/>
                          <a:cs typeface="Times New Roman" pitchFamily="18" charset="0"/>
                        </a:rPr>
                        <a:t>competenţelor</a:t>
                      </a:r>
                      <a:r>
                        <a:rPr lang="en-US" sz="1200" dirty="0">
                          <a:effectLst/>
                          <a:latin typeface="Times New Roman" pitchFamily="18" charset="0"/>
                          <a:cs typeface="Times New Roman" pitchFamily="18" charset="0"/>
                        </a:rPr>
                        <a:t> de evaluator </a:t>
                      </a:r>
                      <a:endParaRPr lang="en-US" sz="1200" dirty="0">
                        <a:effectLst/>
                        <a:latin typeface="Times New Roman" pitchFamily="18" charset="0"/>
                        <a:ea typeface="Times New Roman"/>
                        <a:cs typeface="Times New Roman" pitchFamily="18" charset="0"/>
                      </a:endParaRPr>
                    </a:p>
                  </a:txBody>
                  <a:tcPr marL="68580" marR="68580" marT="0" marB="0" anchor="ctr"/>
                </a:tc>
                <a:tc>
                  <a:txBody>
                    <a:bodyPr/>
                    <a:lstStyle/>
                    <a:p>
                      <a:pPr marL="0" marR="0" algn="ctr">
                        <a:lnSpc>
                          <a:spcPct val="107000"/>
                        </a:lnSpc>
                        <a:spcBef>
                          <a:spcPts val="0"/>
                        </a:spcBef>
                        <a:spcAft>
                          <a:spcPts val="0"/>
                        </a:spcAft>
                      </a:pPr>
                      <a:r>
                        <a:rPr lang="ro-RO" sz="1200" dirty="0">
                          <a:effectLst/>
                          <a:latin typeface="Times New Roman" pitchFamily="18" charset="0"/>
                          <a:cs typeface="Times New Roman" pitchFamily="18" charset="0"/>
                        </a:rPr>
                        <a:t>24.03.2021</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a:effectLst/>
                          <a:latin typeface="Times New Roman" pitchFamily="18" charset="0"/>
                          <a:cs typeface="Times New Roman" pitchFamily="18" charset="0"/>
                        </a:rPr>
                        <a:t>Ora 16,00</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a:effectLst/>
                          <a:latin typeface="Times New Roman" pitchFamily="18" charset="0"/>
                          <a:cs typeface="Times New Roman" pitchFamily="18" charset="0"/>
                        </a:rPr>
                        <a:t>-centrele metodice Slobozia-Feteşti-Ţăndărei</a:t>
                      </a:r>
                      <a:endParaRPr lang="en-US" sz="1200" dirty="0">
                        <a:effectLst/>
                        <a:latin typeface="Times New Roman" pitchFamily="18" charset="0"/>
                        <a:cs typeface="Times New Roman" pitchFamily="18" charset="0"/>
                      </a:endParaRPr>
                    </a:p>
                    <a:p>
                      <a:pPr marL="0" marR="0">
                        <a:lnSpc>
                          <a:spcPct val="107000"/>
                        </a:lnSpc>
                        <a:spcBef>
                          <a:spcPts val="0"/>
                        </a:spcBef>
                        <a:spcAft>
                          <a:spcPts val="0"/>
                        </a:spcAft>
                      </a:pPr>
                      <a:r>
                        <a:rPr lang="en-US" sz="1200" u="sng" dirty="0">
                          <a:effectLst/>
                          <a:latin typeface="Times New Roman" pitchFamily="18" charset="0"/>
                          <a:cs typeface="Times New Roman" pitchFamily="18" charset="0"/>
                          <a:hlinkClick r:id="rId2"/>
                        </a:rPr>
                        <a:t>meet.google.com/</a:t>
                      </a:r>
                      <a:r>
                        <a:rPr lang="en-US" sz="1200" u="sng" dirty="0" err="1">
                          <a:effectLst/>
                          <a:latin typeface="Times New Roman" pitchFamily="18" charset="0"/>
                          <a:cs typeface="Times New Roman" pitchFamily="18" charset="0"/>
                          <a:hlinkClick r:id="rId2"/>
                        </a:rPr>
                        <a:t>cjq-jbnp-eox</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a:effectLst/>
                          <a:latin typeface="Times New Roman" pitchFamily="18" charset="0"/>
                          <a:cs typeface="Times New Roman" pitchFamily="18" charset="0"/>
                        </a:rPr>
                        <a:t> </a:t>
                      </a:r>
                      <a:endParaRPr lang="en-US" sz="1200" dirty="0">
                        <a:effectLst/>
                        <a:latin typeface="Times New Roman" pitchFamily="18" charset="0"/>
                        <a:ea typeface="Times New Roman"/>
                        <a:cs typeface="Times New Roman" pitchFamily="18" charset="0"/>
                      </a:endParaRPr>
                    </a:p>
                  </a:txBody>
                  <a:tcPr marL="68580" marR="68580" marT="0" marB="0"/>
                </a:tc>
                <a:tc rowSpan="2">
                  <a:txBody>
                    <a:bodyPr/>
                    <a:lstStyle/>
                    <a:p>
                      <a:pPr marL="0" marR="0" algn="ctr">
                        <a:lnSpc>
                          <a:spcPct val="107000"/>
                        </a:lnSpc>
                        <a:spcBef>
                          <a:spcPts val="0"/>
                        </a:spcBef>
                        <a:spcAft>
                          <a:spcPts val="0"/>
                        </a:spcAft>
                      </a:pPr>
                      <a:r>
                        <a:rPr lang="ro-RO" sz="1200" dirty="0">
                          <a:effectLst/>
                          <a:latin typeface="Times New Roman" pitchFamily="18" charset="0"/>
                          <a:cs typeface="Times New Roman" pitchFamily="18" charset="0"/>
                        </a:rPr>
                        <a:t>IȘJ IALOMIȚA</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a:effectLst/>
                          <a:latin typeface="Times New Roman" pitchFamily="18" charset="0"/>
                          <a:cs typeface="Times New Roman" pitchFamily="18" charset="0"/>
                        </a:rPr>
                        <a:t>videoconferinţă</a:t>
                      </a:r>
                      <a:endParaRPr lang="en-US" sz="1200" dirty="0">
                        <a:effectLst/>
                        <a:latin typeface="Times New Roman" pitchFamily="18" charset="0"/>
                        <a:cs typeface="Times New Roman" pitchFamily="18" charset="0"/>
                      </a:endParaRPr>
                    </a:p>
                    <a:p>
                      <a:pPr marL="0" marR="0">
                        <a:lnSpc>
                          <a:spcPct val="107000"/>
                        </a:lnSpc>
                        <a:spcBef>
                          <a:spcPts val="0"/>
                        </a:spcBef>
                        <a:spcAft>
                          <a:spcPts val="0"/>
                        </a:spcAft>
                      </a:pPr>
                      <a:r>
                        <a:rPr lang="ro-RO" sz="1200" dirty="0">
                          <a:effectLst/>
                          <a:latin typeface="Times New Roman" pitchFamily="18" charset="0"/>
                          <a:cs typeface="Times New Roman" pitchFamily="18" charset="0"/>
                        </a:rPr>
                        <a:t>Parteneri:</a:t>
                      </a:r>
                      <a:endParaRPr lang="en-US" sz="1200" dirty="0">
                        <a:effectLst/>
                        <a:latin typeface="Times New Roman" pitchFamily="18" charset="0"/>
                        <a:cs typeface="Times New Roman" pitchFamily="18" charset="0"/>
                      </a:endParaRPr>
                    </a:p>
                    <a:p>
                      <a:pPr marL="0" marR="0">
                        <a:lnSpc>
                          <a:spcPct val="107000"/>
                        </a:lnSpc>
                        <a:spcBef>
                          <a:spcPts val="0"/>
                        </a:spcBef>
                        <a:spcAft>
                          <a:spcPts val="0"/>
                        </a:spcAft>
                      </a:pPr>
                      <a:r>
                        <a:rPr lang="ro-RO" sz="1200" dirty="0">
                          <a:effectLst/>
                          <a:latin typeface="Times New Roman" pitchFamily="18" charset="0"/>
                          <a:cs typeface="Times New Roman" pitchFamily="18" charset="0"/>
                        </a:rPr>
                        <a:t>1.Liceul Teoretic ,,Paul Georgescu’’ Ţăndărei</a:t>
                      </a:r>
                      <a:endParaRPr lang="en-US" sz="1200" dirty="0">
                        <a:effectLst/>
                        <a:latin typeface="Times New Roman" pitchFamily="18" charset="0"/>
                        <a:cs typeface="Times New Roman" pitchFamily="18" charset="0"/>
                      </a:endParaRPr>
                    </a:p>
                    <a:p>
                      <a:pPr marL="0" marR="0">
                        <a:lnSpc>
                          <a:spcPct val="107000"/>
                        </a:lnSpc>
                        <a:spcBef>
                          <a:spcPts val="0"/>
                        </a:spcBef>
                        <a:spcAft>
                          <a:spcPts val="0"/>
                        </a:spcAft>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marL="0" marR="0">
                        <a:lnSpc>
                          <a:spcPct val="107000"/>
                        </a:lnSpc>
                        <a:spcBef>
                          <a:spcPts val="0"/>
                        </a:spcBef>
                        <a:spcAft>
                          <a:spcPts val="0"/>
                        </a:spcAft>
                      </a:pPr>
                      <a:r>
                        <a:rPr lang="ro-RO" sz="1200" dirty="0">
                          <a:effectLst/>
                          <a:latin typeface="Times New Roman" pitchFamily="18" charset="0"/>
                          <a:cs typeface="Times New Roman" pitchFamily="18" charset="0"/>
                        </a:rPr>
                        <a:t>2.Liceul Tehnologic ,,Sf. Ecaterina’’ Urziceni</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a:effectLst/>
                          <a:latin typeface="Times New Roman" pitchFamily="18" charset="0"/>
                          <a:cs typeface="Times New Roman" pitchFamily="18" charset="0"/>
                        </a:rPr>
                        <a:t> </a:t>
                      </a:r>
                      <a:endParaRPr lang="en-US" sz="1200" dirty="0">
                        <a:effectLst/>
                        <a:latin typeface="Times New Roman" pitchFamily="18" charset="0"/>
                        <a:ea typeface="Times New Roman"/>
                        <a:cs typeface="Times New Roman" pitchFamily="18" charset="0"/>
                      </a:endParaRPr>
                    </a:p>
                  </a:txBody>
                  <a:tcPr marL="68580" marR="68580" marT="0" marB="0"/>
                </a:tc>
                <a:tc rowSpan="2">
                  <a:txBody>
                    <a:bodyPr/>
                    <a:lstStyle/>
                    <a:p>
                      <a:pPr marL="0" marR="0" algn="ctr">
                        <a:lnSpc>
                          <a:spcPct val="107000"/>
                        </a:lnSpc>
                        <a:spcBef>
                          <a:spcPts val="0"/>
                        </a:spcBef>
                        <a:spcAft>
                          <a:spcPts val="0"/>
                        </a:spcAft>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marL="0" marR="0">
                        <a:lnSpc>
                          <a:spcPct val="107000"/>
                        </a:lnSpc>
                        <a:spcBef>
                          <a:spcPts val="0"/>
                        </a:spcBef>
                        <a:spcAft>
                          <a:spcPts val="0"/>
                        </a:spcAft>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a:effectLst/>
                          <a:latin typeface="Times New Roman" pitchFamily="18" charset="0"/>
                          <a:cs typeface="Times New Roman" pitchFamily="18" charset="0"/>
                        </a:rPr>
                        <a:t> </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smtClean="0">
                          <a:effectLst/>
                          <a:latin typeface="Times New Roman" pitchFamily="18" charset="0"/>
                          <a:cs typeface="Times New Roman" pitchFamily="18" charset="0"/>
                        </a:rPr>
                        <a:t>37</a:t>
                      </a:r>
                      <a:r>
                        <a:rPr lang="en-US" sz="1200" dirty="0" smtClean="0">
                          <a:effectLst/>
                          <a:latin typeface="Times New Roman" pitchFamily="18" charset="0"/>
                          <a:cs typeface="Times New Roman" pitchFamily="18" charset="0"/>
                        </a:rPr>
                        <a:t> cadre </a:t>
                      </a:r>
                      <a:r>
                        <a:rPr lang="en-US" sz="1200" dirty="0" err="1" smtClean="0">
                          <a:effectLst/>
                          <a:latin typeface="Times New Roman" pitchFamily="18" charset="0"/>
                          <a:cs typeface="Times New Roman" pitchFamily="18" charset="0"/>
                        </a:rPr>
                        <a:t>didactice</a:t>
                      </a:r>
                      <a:endParaRPr lang="en-US" sz="1200" dirty="0">
                        <a:effectLst/>
                        <a:latin typeface="Times New Roman" pitchFamily="18" charset="0"/>
                        <a:ea typeface="Times New Roman"/>
                        <a:cs typeface="Times New Roman" pitchFamily="18" charset="0"/>
                      </a:endParaRPr>
                    </a:p>
                  </a:txBody>
                  <a:tcPr marL="68580" marR="68580" marT="0" marB="0"/>
                </a:tc>
                <a:tc>
                  <a:txBody>
                    <a:bodyPr/>
                    <a:lstStyle/>
                    <a:p>
                      <a:pPr marL="0" marR="0" algn="ctr">
                        <a:lnSpc>
                          <a:spcPct val="107000"/>
                        </a:lnSpc>
                        <a:spcBef>
                          <a:spcPts val="0"/>
                        </a:spcBef>
                        <a:spcAft>
                          <a:spcPts val="0"/>
                        </a:spcAft>
                      </a:pPr>
                      <a:r>
                        <a:rPr lang="en-US" sz="1200" dirty="0" smtClean="0">
                          <a:effectLst/>
                          <a:latin typeface="Times New Roman" pitchFamily="18" charset="0"/>
                          <a:ea typeface="Times New Roman"/>
                          <a:cs typeface="Times New Roman" pitchFamily="18" charset="0"/>
                        </a:rPr>
                        <a:t>2 </a:t>
                      </a:r>
                      <a:r>
                        <a:rPr lang="en-US" sz="1200" dirty="0" err="1" smtClean="0">
                          <a:effectLst/>
                          <a:latin typeface="Times New Roman" pitchFamily="18" charset="0"/>
                          <a:ea typeface="Times New Roman"/>
                          <a:cs typeface="Times New Roman" pitchFamily="18" charset="0"/>
                        </a:rPr>
                        <a:t>absolventi</a:t>
                      </a:r>
                      <a:r>
                        <a:rPr lang="en-US" sz="1200" baseline="0" dirty="0" smtClean="0">
                          <a:effectLst/>
                          <a:latin typeface="Times New Roman" pitchFamily="18" charset="0"/>
                          <a:ea typeface="Times New Roman"/>
                          <a:cs typeface="Times New Roman" pitchFamily="18" charset="0"/>
                        </a:rPr>
                        <a:t> </a:t>
                      </a:r>
                    </a:p>
                    <a:p>
                      <a:pPr marL="0" marR="0" algn="ctr">
                        <a:lnSpc>
                          <a:spcPct val="107000"/>
                        </a:lnSpc>
                        <a:spcBef>
                          <a:spcPts val="0"/>
                        </a:spcBef>
                        <a:spcAft>
                          <a:spcPts val="0"/>
                        </a:spcAft>
                      </a:pPr>
                      <a:r>
                        <a:rPr lang="en-US" sz="1200" baseline="0" dirty="0" err="1" smtClean="0">
                          <a:effectLst/>
                          <a:latin typeface="Times New Roman" pitchFamily="18" charset="0"/>
                          <a:ea typeface="Times New Roman"/>
                          <a:cs typeface="Times New Roman" pitchFamily="18" charset="0"/>
                        </a:rPr>
                        <a:t>Corpul</a:t>
                      </a:r>
                      <a:r>
                        <a:rPr lang="en-US" sz="1200" baseline="0" dirty="0" smtClean="0">
                          <a:effectLst/>
                          <a:latin typeface="Times New Roman" pitchFamily="18" charset="0"/>
                          <a:ea typeface="Times New Roman"/>
                          <a:cs typeface="Times New Roman" pitchFamily="18" charset="0"/>
                        </a:rPr>
                        <a:t> </a:t>
                      </a:r>
                      <a:r>
                        <a:rPr lang="en-US" sz="1200" baseline="0" dirty="0" err="1" smtClean="0">
                          <a:effectLst/>
                          <a:latin typeface="Times New Roman" pitchFamily="18" charset="0"/>
                          <a:ea typeface="Times New Roman"/>
                          <a:cs typeface="Times New Roman" pitchFamily="18" charset="0"/>
                        </a:rPr>
                        <a:t>profesorilor</a:t>
                      </a:r>
                      <a:r>
                        <a:rPr lang="en-US" sz="1200" baseline="0" dirty="0" smtClean="0">
                          <a:effectLst/>
                          <a:latin typeface="Times New Roman" pitchFamily="18" charset="0"/>
                          <a:ea typeface="Times New Roman"/>
                          <a:cs typeface="Times New Roman" pitchFamily="18" charset="0"/>
                        </a:rPr>
                        <a:t> </a:t>
                      </a:r>
                      <a:r>
                        <a:rPr lang="en-US" sz="1200" baseline="0" dirty="0" err="1" smtClean="0">
                          <a:effectLst/>
                          <a:latin typeface="Times New Roman" pitchFamily="18" charset="0"/>
                          <a:ea typeface="Times New Roman"/>
                          <a:cs typeface="Times New Roman" pitchFamily="18" charset="0"/>
                        </a:rPr>
                        <a:t>evaluatori</a:t>
                      </a:r>
                      <a:endParaRPr lang="en-US" sz="1200" dirty="0">
                        <a:effectLst/>
                        <a:latin typeface="Times New Roman" pitchFamily="18" charset="0"/>
                        <a:ea typeface="Times New Roman"/>
                        <a:cs typeface="Times New Roman" pitchFamily="18" charset="0"/>
                      </a:endParaRPr>
                    </a:p>
                  </a:txBody>
                  <a:tcPr marL="68580" marR="68580" marT="0" marB="0"/>
                </a:tc>
              </a:tr>
              <a:tr h="753745">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ro-RO" sz="1200" dirty="0">
                          <a:effectLst/>
                          <a:latin typeface="Times New Roman" pitchFamily="18" charset="0"/>
                          <a:cs typeface="Times New Roman" pitchFamily="18" charset="0"/>
                        </a:rPr>
                        <a:t>25.03.2021</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a:effectLst/>
                          <a:latin typeface="Times New Roman" pitchFamily="18" charset="0"/>
                          <a:cs typeface="Times New Roman" pitchFamily="18" charset="0"/>
                        </a:rPr>
                        <a:t>Ora 16,00</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200" dirty="0">
                          <a:effectLst/>
                          <a:latin typeface="Times New Roman" pitchFamily="18" charset="0"/>
                          <a:cs typeface="Times New Roman" pitchFamily="18" charset="0"/>
                        </a:rPr>
                        <a:t>-centrul metodic Urziceni</a:t>
                      </a:r>
                      <a:endParaRPr lang="en-US" sz="1200" dirty="0">
                        <a:effectLst/>
                        <a:latin typeface="Times New Roman" pitchFamily="18" charset="0"/>
                        <a:cs typeface="Times New Roman" pitchFamily="18" charset="0"/>
                      </a:endParaRPr>
                    </a:p>
                    <a:p>
                      <a:pPr marL="0" marR="0" algn="ctr">
                        <a:lnSpc>
                          <a:spcPct val="107000"/>
                        </a:lnSpc>
                        <a:spcBef>
                          <a:spcPts val="0"/>
                        </a:spcBef>
                        <a:spcAft>
                          <a:spcPts val="0"/>
                        </a:spcAft>
                      </a:pPr>
                      <a:r>
                        <a:rPr lang="en-US" sz="1200" u="sng" dirty="0">
                          <a:effectLst/>
                          <a:latin typeface="Times New Roman" pitchFamily="18" charset="0"/>
                          <a:cs typeface="Times New Roman" pitchFamily="18" charset="0"/>
                          <a:hlinkClick r:id="rId3"/>
                        </a:rPr>
                        <a:t>meet.google.com/</a:t>
                      </a:r>
                      <a:r>
                        <a:rPr lang="en-US" sz="1200" u="sng" dirty="0" err="1">
                          <a:effectLst/>
                          <a:latin typeface="Times New Roman" pitchFamily="18" charset="0"/>
                          <a:cs typeface="Times New Roman" pitchFamily="18" charset="0"/>
                          <a:hlinkClick r:id="rId3"/>
                        </a:rPr>
                        <a:t>cev-dvbi-bwt</a:t>
                      </a:r>
                      <a:endParaRPr lang="en-US" sz="1200" dirty="0">
                        <a:effectLst/>
                        <a:latin typeface="Times New Roman" pitchFamily="18" charset="0"/>
                        <a:ea typeface="Times New Roman"/>
                        <a:cs typeface="Times New Roman" pitchFamily="18" charset="0"/>
                      </a:endParaRPr>
                    </a:p>
                  </a:txBody>
                  <a:tcPr marL="68580" marR="68580" marT="0" marB="0"/>
                </a:tc>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en-US" sz="1200" dirty="0" smtClean="0">
                          <a:effectLst/>
                          <a:latin typeface="Times New Roman" pitchFamily="18" charset="0"/>
                          <a:ea typeface="Times New Roman"/>
                          <a:cs typeface="Times New Roman" pitchFamily="18" charset="0"/>
                        </a:rPr>
                        <a:t>1 absolvent</a:t>
                      </a:r>
                    </a:p>
                    <a:p>
                      <a:pPr marL="0" marR="0" indent="0" algn="ctr" defTabSz="914400" rtl="0" eaLnBrk="1" fontAlgn="auto" latinLnBrk="0" hangingPunct="1">
                        <a:lnSpc>
                          <a:spcPct val="107000"/>
                        </a:lnSpc>
                        <a:spcBef>
                          <a:spcPts val="0"/>
                        </a:spcBef>
                        <a:spcAft>
                          <a:spcPts val="0"/>
                        </a:spcAft>
                        <a:buClrTx/>
                        <a:buSzTx/>
                        <a:buFontTx/>
                        <a:buNone/>
                        <a:tabLst/>
                        <a:defRPr/>
                      </a:pPr>
                      <a:r>
                        <a:rPr lang="en-US" sz="1200" baseline="0" dirty="0" err="1" smtClean="0">
                          <a:effectLst/>
                          <a:latin typeface="Times New Roman" pitchFamily="18" charset="0"/>
                          <a:ea typeface="Times New Roman"/>
                          <a:cs typeface="Times New Roman" pitchFamily="18" charset="0"/>
                        </a:rPr>
                        <a:t>Corpul</a:t>
                      </a:r>
                      <a:r>
                        <a:rPr lang="en-US" sz="1200" baseline="0" dirty="0" smtClean="0">
                          <a:effectLst/>
                          <a:latin typeface="Times New Roman" pitchFamily="18" charset="0"/>
                          <a:ea typeface="Times New Roman"/>
                          <a:cs typeface="Times New Roman" pitchFamily="18" charset="0"/>
                        </a:rPr>
                        <a:t> </a:t>
                      </a:r>
                      <a:r>
                        <a:rPr lang="en-US" sz="1200" baseline="0" dirty="0" err="1" smtClean="0">
                          <a:effectLst/>
                          <a:latin typeface="Times New Roman" pitchFamily="18" charset="0"/>
                          <a:ea typeface="Times New Roman"/>
                          <a:cs typeface="Times New Roman" pitchFamily="18" charset="0"/>
                        </a:rPr>
                        <a:t>profesorilor</a:t>
                      </a:r>
                      <a:r>
                        <a:rPr lang="en-US" sz="1200" baseline="0" dirty="0" smtClean="0">
                          <a:effectLst/>
                          <a:latin typeface="Times New Roman" pitchFamily="18" charset="0"/>
                          <a:ea typeface="Times New Roman"/>
                          <a:cs typeface="Times New Roman" pitchFamily="18" charset="0"/>
                        </a:rPr>
                        <a:t> </a:t>
                      </a:r>
                      <a:r>
                        <a:rPr lang="en-US" sz="1200" baseline="0" dirty="0" err="1" smtClean="0">
                          <a:effectLst/>
                          <a:latin typeface="Times New Roman" pitchFamily="18" charset="0"/>
                          <a:ea typeface="Times New Roman"/>
                          <a:cs typeface="Times New Roman" pitchFamily="18" charset="0"/>
                        </a:rPr>
                        <a:t>evaluatori</a:t>
                      </a:r>
                      <a:endParaRPr lang="en-US" sz="1200" dirty="0" smtClean="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endParaRPr lang="en-US" sz="1200" dirty="0">
                        <a:effectLst/>
                        <a:latin typeface="Times New Roman" pitchFamily="18" charset="0"/>
                        <a:ea typeface="Times New Roman"/>
                        <a:cs typeface="Times New Roman" pitchFamily="18" charset="0"/>
                      </a:endParaRPr>
                    </a:p>
                  </a:txBody>
                  <a:tcPr marL="68580" marR="68580" marT="0" marB="0"/>
                </a:tc>
              </a:tr>
              <a:tr h="753745">
                <a:tc>
                  <a:txBody>
                    <a:bodyPr/>
                    <a:lstStyle/>
                    <a:p>
                      <a:pPr marL="0" marR="0">
                        <a:lnSpc>
                          <a:spcPct val="107000"/>
                        </a:lnSpc>
                        <a:spcBef>
                          <a:spcPts val="0"/>
                        </a:spcBef>
                        <a:spcAft>
                          <a:spcPts val="0"/>
                        </a:spcAft>
                      </a:pPr>
                      <a:r>
                        <a:rPr lang="en-US" sz="1200" b="1" dirty="0" smtClean="0">
                          <a:effectLst/>
                          <a:latin typeface="Times New Roman" pitchFamily="18" charset="0"/>
                          <a:ea typeface="Times New Roman"/>
                          <a:cs typeface="Times New Roman" pitchFamily="18" charset="0"/>
                        </a:rPr>
                        <a:t>5</a:t>
                      </a:r>
                      <a:endParaRPr lang="en-US" sz="1200" dirty="0">
                        <a:effectLst/>
                        <a:latin typeface="Times New Roman" pitchFamily="18" charset="0"/>
                        <a:ea typeface="Times New Roman"/>
                        <a:cs typeface="Times New Roman" pitchFamily="18"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222222"/>
                          </a:solidFill>
                          <a:effectLst/>
                          <a:latin typeface="Times New Roman" pitchFamily="18" charset="0"/>
                          <a:ea typeface="Times New Roman"/>
                          <a:cs typeface="Times New Roman" pitchFamily="18" charset="0"/>
                        </a:rPr>
                        <a:t>Pregătirea profesorilor de ŞTIINŢE SOCIO-UMANE pentru participarea la examenul de bacalaureat - aplicarea corecta a baremului de evaluare si notare</a:t>
                      </a:r>
                      <a:endParaRPr lang="en-US" sz="120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en-US" sz="1200" b="1">
                          <a:solidFill>
                            <a:srgbClr val="222222"/>
                          </a:solidFill>
                          <a:effectLst/>
                          <a:latin typeface="Times New Roman" pitchFamily="18" charset="0"/>
                          <a:ea typeface="Times New Roman"/>
                          <a:cs typeface="Times New Roman" pitchFamily="18" charset="0"/>
                        </a:rPr>
                        <a:t>Atelier de formare a competenţelor de evaluator</a:t>
                      </a:r>
                      <a:endParaRPr lang="en-US" sz="1200">
                        <a:effectLst/>
                        <a:latin typeface="Times New Roman" pitchFamily="18" charset="0"/>
                        <a:ea typeface="Times New Roman"/>
                        <a:cs typeface="Times New Roman" pitchFamily="18" charset="0"/>
                      </a:endParaRPr>
                    </a:p>
                  </a:txBody>
                  <a:tcPr marL="68580" marR="68580" marT="0" marB="0" anchor="ctr"/>
                </a:tc>
                <a:tc>
                  <a:txBody>
                    <a:bodyPr/>
                    <a:lstStyle/>
                    <a:p>
                      <a:pPr marL="0" marR="0" algn="ctr">
                        <a:lnSpc>
                          <a:spcPct val="107000"/>
                        </a:lnSpc>
                        <a:spcBef>
                          <a:spcPts val="0"/>
                        </a:spcBef>
                        <a:spcAft>
                          <a:spcPts val="0"/>
                        </a:spcAft>
                      </a:pPr>
                      <a:r>
                        <a:rPr lang="ro-RO" sz="1200">
                          <a:effectLst/>
                          <a:latin typeface="Times New Roman" pitchFamily="18" charset="0"/>
                          <a:ea typeface="Times New Roman"/>
                          <a:cs typeface="Times New Roman" pitchFamily="18" charset="0"/>
                        </a:rPr>
                        <a:t> </a:t>
                      </a:r>
                      <a:endParaRPr lang="en-US" sz="120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a:effectLst/>
                          <a:latin typeface="Times New Roman" pitchFamily="18" charset="0"/>
                          <a:ea typeface="Times New Roman"/>
                          <a:cs typeface="Times New Roman" pitchFamily="18" charset="0"/>
                        </a:rPr>
                        <a:t> </a:t>
                      </a:r>
                      <a:endParaRPr lang="en-US" sz="120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a:effectLst/>
                          <a:latin typeface="Times New Roman" pitchFamily="18" charset="0"/>
                          <a:ea typeface="Times New Roman"/>
                          <a:cs typeface="Times New Roman" pitchFamily="18" charset="0"/>
                        </a:rPr>
                        <a:t>31.03.2021</a:t>
                      </a:r>
                      <a:endParaRPr lang="en-US" sz="120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a:effectLst/>
                          <a:latin typeface="Times New Roman" pitchFamily="18" charset="0"/>
                          <a:ea typeface="Times New Roman"/>
                          <a:cs typeface="Times New Roman" pitchFamily="18" charset="0"/>
                        </a:rPr>
                        <a:t>Ora 16,00</a:t>
                      </a:r>
                      <a:endParaRPr lang="en-US" sz="120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a:effectLst/>
                          <a:latin typeface="Times New Roman" pitchFamily="18" charset="0"/>
                          <a:ea typeface="Times New Roman"/>
                          <a:cs typeface="Times New Roman" pitchFamily="18" charset="0"/>
                        </a:rPr>
                        <a:t>Toate centrele metodice</a:t>
                      </a:r>
                      <a:endParaRPr lang="en-US" sz="120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en-US" sz="1200" b="1" u="sng">
                          <a:solidFill>
                            <a:srgbClr val="1A73E8"/>
                          </a:solidFill>
                          <a:effectLst/>
                          <a:latin typeface="Times New Roman" pitchFamily="18" charset="0"/>
                          <a:ea typeface="Times New Roman"/>
                          <a:cs typeface="Times New Roman" pitchFamily="18" charset="0"/>
                          <a:hlinkClick r:id="rId4"/>
                        </a:rPr>
                        <a:t>meet.google.com/edu-yssy-cbr</a:t>
                      </a:r>
                      <a:endParaRPr lang="en-US" sz="120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a:effectLst/>
                          <a:latin typeface="Times New Roman" pitchFamily="18" charset="0"/>
                          <a:ea typeface="Times New Roman"/>
                          <a:cs typeface="Times New Roman" pitchFamily="18" charset="0"/>
                        </a:rPr>
                        <a:t> </a:t>
                      </a:r>
                      <a:endParaRPr lang="en-US" sz="120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a:effectLst/>
                          <a:latin typeface="Times New Roman" pitchFamily="18" charset="0"/>
                          <a:ea typeface="Times New Roman"/>
                          <a:cs typeface="Times New Roman" pitchFamily="18" charset="0"/>
                        </a:rPr>
                        <a:t> </a:t>
                      </a:r>
                      <a:endParaRPr lang="en-US" sz="1200">
                        <a:effectLst/>
                        <a:latin typeface="Times New Roman" pitchFamily="18" charset="0"/>
                        <a:ea typeface="Times New Roman"/>
                        <a:cs typeface="Times New Roman" pitchFamily="18" charset="0"/>
                      </a:endParaRPr>
                    </a:p>
                  </a:txBody>
                  <a:tcPr marL="68580" marR="68580" marT="0" marB="0"/>
                </a:tc>
                <a:tc>
                  <a:txBody>
                    <a:bodyPr/>
                    <a:lstStyle/>
                    <a:p>
                      <a:pPr marL="0" marR="0" algn="ctr">
                        <a:lnSpc>
                          <a:spcPct val="107000"/>
                        </a:lnSpc>
                        <a:spcBef>
                          <a:spcPts val="0"/>
                        </a:spcBef>
                        <a:spcAft>
                          <a:spcPts val="0"/>
                        </a:spcAft>
                      </a:pPr>
                      <a:r>
                        <a:rPr lang="ro-RO" sz="1200" b="1" dirty="0">
                          <a:effectLst/>
                          <a:latin typeface="Times New Roman" pitchFamily="18" charset="0"/>
                          <a:ea typeface="Times New Roman"/>
                          <a:cs typeface="Times New Roman" pitchFamily="18" charset="0"/>
                        </a:rPr>
                        <a:t>IȘJ IALOMIȚA</a:t>
                      </a:r>
                      <a:endParaRPr lang="en-US" sz="1200" dirty="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b="1" dirty="0">
                          <a:effectLst/>
                          <a:latin typeface="Times New Roman" pitchFamily="18" charset="0"/>
                          <a:ea typeface="Times New Roman"/>
                          <a:cs typeface="Times New Roman" pitchFamily="18" charset="0"/>
                        </a:rPr>
                        <a:t>Videoconferinţă </a:t>
                      </a:r>
                      <a:endParaRPr lang="en-US" sz="1200" dirty="0">
                        <a:effectLst/>
                        <a:latin typeface="Times New Roman" pitchFamily="18" charset="0"/>
                        <a:ea typeface="Times New Roman"/>
                        <a:cs typeface="Times New Roman" pitchFamily="18" charset="0"/>
                      </a:endParaRPr>
                    </a:p>
                    <a:p>
                      <a:pPr marL="0" marR="0">
                        <a:lnSpc>
                          <a:spcPct val="107000"/>
                        </a:lnSpc>
                        <a:spcBef>
                          <a:spcPts val="0"/>
                        </a:spcBef>
                        <a:spcAft>
                          <a:spcPts val="0"/>
                        </a:spcAft>
                      </a:pPr>
                      <a:r>
                        <a:rPr lang="ro-RO" sz="1200" b="1" dirty="0">
                          <a:effectLst/>
                          <a:latin typeface="Times New Roman" pitchFamily="18" charset="0"/>
                          <a:ea typeface="Times New Roman"/>
                          <a:cs typeface="Times New Roman" pitchFamily="18" charset="0"/>
                        </a:rPr>
                        <a:t>Parteneri:</a:t>
                      </a:r>
                      <a:endParaRPr lang="en-US" sz="1200" dirty="0">
                        <a:effectLst/>
                        <a:latin typeface="Times New Roman" pitchFamily="18" charset="0"/>
                        <a:ea typeface="Times New Roman"/>
                        <a:cs typeface="Times New Roman" pitchFamily="18" charset="0"/>
                      </a:endParaRPr>
                    </a:p>
                    <a:p>
                      <a:pPr marL="0" marR="0">
                        <a:lnSpc>
                          <a:spcPct val="107000"/>
                        </a:lnSpc>
                        <a:spcBef>
                          <a:spcPts val="0"/>
                        </a:spcBef>
                        <a:spcAft>
                          <a:spcPts val="0"/>
                        </a:spcAft>
                      </a:pPr>
                      <a:r>
                        <a:rPr lang="ro-RO" sz="1200" dirty="0">
                          <a:effectLst/>
                          <a:latin typeface="Times New Roman" pitchFamily="18" charset="0"/>
                          <a:ea typeface="Times New Roman"/>
                          <a:cs typeface="Times New Roman" pitchFamily="18" charset="0"/>
                        </a:rPr>
                        <a:t>1.Colegiul Naţional ,,Mihai Viteazul’’ Slobozia</a:t>
                      </a:r>
                      <a:endParaRPr lang="en-US" sz="1200" dirty="0">
                        <a:effectLst/>
                        <a:latin typeface="Times New Roman" pitchFamily="18" charset="0"/>
                        <a:ea typeface="Times New Roman"/>
                        <a:cs typeface="Times New Roman" pitchFamily="18" charset="0"/>
                      </a:endParaRPr>
                    </a:p>
                    <a:p>
                      <a:pPr marL="0" marR="0">
                        <a:lnSpc>
                          <a:spcPct val="107000"/>
                        </a:lnSpc>
                        <a:spcBef>
                          <a:spcPts val="0"/>
                        </a:spcBef>
                        <a:spcAft>
                          <a:spcPts val="0"/>
                        </a:spcAft>
                      </a:pPr>
                      <a:r>
                        <a:rPr lang="ro-RO" sz="1200" dirty="0">
                          <a:effectLst/>
                          <a:latin typeface="Times New Roman" pitchFamily="18" charset="0"/>
                          <a:ea typeface="Times New Roman"/>
                          <a:cs typeface="Times New Roman" pitchFamily="18" charset="0"/>
                        </a:rPr>
                        <a:t>2.Liceul Pedagogic ,,Matei Basarab’’ Slobozia</a:t>
                      </a:r>
                      <a:endParaRPr lang="en-US" sz="1200" dirty="0">
                        <a:effectLst/>
                        <a:latin typeface="Times New Roman" pitchFamily="18" charset="0"/>
                        <a:ea typeface="Times New Roman"/>
                        <a:cs typeface="Times New Roman" pitchFamily="18" charset="0"/>
                      </a:endParaRPr>
                    </a:p>
                    <a:p>
                      <a:pPr marL="0" marR="0">
                        <a:lnSpc>
                          <a:spcPct val="107000"/>
                        </a:lnSpc>
                        <a:spcBef>
                          <a:spcPts val="0"/>
                        </a:spcBef>
                        <a:spcAft>
                          <a:spcPts val="0"/>
                        </a:spcAft>
                      </a:pPr>
                      <a:r>
                        <a:rPr lang="ro-RO" sz="1200" dirty="0">
                          <a:effectLst/>
                          <a:latin typeface="Times New Roman" pitchFamily="18" charset="0"/>
                          <a:ea typeface="Times New Roman"/>
                          <a:cs typeface="Times New Roman" pitchFamily="18" charset="0"/>
                        </a:rPr>
                        <a:t>3.Liceul Tehnologic ,,Al.I.Cuza’’ Slobozia      </a:t>
                      </a:r>
                      <a:endParaRPr lang="en-US" sz="1200" dirty="0">
                        <a:effectLst/>
                        <a:latin typeface="Times New Roman" pitchFamily="18" charset="0"/>
                        <a:ea typeface="Times New Roman"/>
                        <a:cs typeface="Times New Roman" pitchFamily="18" charset="0"/>
                      </a:endParaRPr>
                    </a:p>
                  </a:txBody>
                  <a:tcPr marL="68580" marR="68580" marT="0" marB="0"/>
                </a:tc>
                <a:tc>
                  <a:txBody>
                    <a:bodyPr/>
                    <a:lstStyle/>
                    <a:p>
                      <a:pPr marL="0" marR="0" algn="ctr">
                        <a:lnSpc>
                          <a:spcPct val="107000"/>
                        </a:lnSpc>
                        <a:spcBef>
                          <a:spcPts val="0"/>
                        </a:spcBef>
                        <a:spcAft>
                          <a:spcPts val="0"/>
                        </a:spcAft>
                      </a:pPr>
                      <a:r>
                        <a:rPr lang="ro-RO" sz="1200" dirty="0">
                          <a:effectLst/>
                          <a:latin typeface="Times New Roman" pitchFamily="18" charset="0"/>
                          <a:ea typeface="Times New Roman"/>
                          <a:cs typeface="Times New Roman" pitchFamily="18" charset="0"/>
                        </a:rPr>
                        <a:t> </a:t>
                      </a:r>
                      <a:endParaRPr lang="en-US" sz="1200" dirty="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b="1" dirty="0">
                          <a:effectLst/>
                          <a:latin typeface="Times New Roman" pitchFamily="18" charset="0"/>
                          <a:ea typeface="Times New Roman"/>
                          <a:cs typeface="Times New Roman" pitchFamily="18" charset="0"/>
                        </a:rPr>
                        <a:t>18 cadre didactice de</a:t>
                      </a:r>
                      <a:endParaRPr lang="en-US" sz="1200" dirty="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r>
                        <a:rPr lang="ro-RO" sz="1200" b="1" dirty="0">
                          <a:effectLst/>
                          <a:latin typeface="Times New Roman" pitchFamily="18" charset="0"/>
                          <a:ea typeface="Times New Roman"/>
                          <a:cs typeface="Times New Roman" pitchFamily="18" charset="0"/>
                        </a:rPr>
                        <a:t>LICEU</a:t>
                      </a:r>
                      <a:endParaRPr lang="en-US" sz="1200" dirty="0">
                        <a:effectLst/>
                        <a:latin typeface="Times New Roman" pitchFamily="18" charset="0"/>
                        <a:ea typeface="Times New Roman"/>
                        <a:cs typeface="Times New Roman" pitchFamily="18" charset="0"/>
                      </a:endParaRPr>
                    </a:p>
                  </a:txBody>
                  <a:tcPr marL="68580" marR="68580" marT="0" marB="0"/>
                </a:tc>
                <a:tc>
                  <a:txBody>
                    <a:bodyPr/>
                    <a:lstStyle/>
                    <a:p>
                      <a:pPr marL="0" marR="0" algn="ctr">
                        <a:lnSpc>
                          <a:spcPct val="107000"/>
                        </a:lnSpc>
                        <a:spcBef>
                          <a:spcPts val="0"/>
                        </a:spcBef>
                        <a:spcAft>
                          <a:spcPts val="0"/>
                        </a:spcAft>
                      </a:pPr>
                      <a:r>
                        <a:rPr lang="en-US" sz="1200" dirty="0" smtClean="0">
                          <a:effectLst/>
                          <a:latin typeface="Times New Roman" pitchFamily="18" charset="0"/>
                          <a:ea typeface="Times New Roman"/>
                          <a:cs typeface="Times New Roman" pitchFamily="18" charset="0"/>
                        </a:rPr>
                        <a:t>4 </a:t>
                      </a:r>
                      <a:r>
                        <a:rPr lang="en-US" sz="1200" dirty="0" err="1" smtClean="0">
                          <a:effectLst/>
                          <a:latin typeface="Times New Roman" pitchFamily="18" charset="0"/>
                          <a:ea typeface="Times New Roman"/>
                          <a:cs typeface="Times New Roman" pitchFamily="18" charset="0"/>
                        </a:rPr>
                        <a:t>absolventi</a:t>
                      </a:r>
                      <a:r>
                        <a:rPr lang="en-US" sz="1200" baseline="0" dirty="0" smtClean="0">
                          <a:effectLst/>
                          <a:latin typeface="Times New Roman" pitchFamily="18" charset="0"/>
                          <a:ea typeface="Times New Roman"/>
                          <a:cs typeface="Times New Roman" pitchFamily="18" charset="0"/>
                        </a:rPr>
                        <a:t> </a:t>
                      </a:r>
                    </a:p>
                    <a:p>
                      <a:pPr marL="0" marR="0" algn="ctr">
                        <a:lnSpc>
                          <a:spcPct val="107000"/>
                        </a:lnSpc>
                        <a:spcBef>
                          <a:spcPts val="0"/>
                        </a:spcBef>
                        <a:spcAft>
                          <a:spcPts val="0"/>
                        </a:spcAft>
                      </a:pPr>
                      <a:r>
                        <a:rPr lang="en-US" sz="1200" baseline="0" dirty="0" err="1" smtClean="0">
                          <a:effectLst/>
                          <a:latin typeface="Times New Roman" pitchFamily="18" charset="0"/>
                          <a:ea typeface="Times New Roman"/>
                          <a:cs typeface="Times New Roman" pitchFamily="18" charset="0"/>
                        </a:rPr>
                        <a:t>Corpul</a:t>
                      </a:r>
                      <a:r>
                        <a:rPr lang="en-US" sz="1200" baseline="0" dirty="0" smtClean="0">
                          <a:effectLst/>
                          <a:latin typeface="Times New Roman" pitchFamily="18" charset="0"/>
                          <a:ea typeface="Times New Roman"/>
                          <a:cs typeface="Times New Roman" pitchFamily="18" charset="0"/>
                        </a:rPr>
                        <a:t> </a:t>
                      </a:r>
                      <a:r>
                        <a:rPr lang="en-US" sz="1200" baseline="0" dirty="0" err="1" smtClean="0">
                          <a:effectLst/>
                          <a:latin typeface="Times New Roman" pitchFamily="18" charset="0"/>
                          <a:ea typeface="Times New Roman"/>
                          <a:cs typeface="Times New Roman" pitchFamily="18" charset="0"/>
                        </a:rPr>
                        <a:t>profesorilor</a:t>
                      </a:r>
                      <a:r>
                        <a:rPr lang="en-US" sz="1200" baseline="0" dirty="0" smtClean="0">
                          <a:effectLst/>
                          <a:latin typeface="Times New Roman" pitchFamily="18" charset="0"/>
                          <a:ea typeface="Times New Roman"/>
                          <a:cs typeface="Times New Roman" pitchFamily="18" charset="0"/>
                        </a:rPr>
                        <a:t> </a:t>
                      </a:r>
                      <a:r>
                        <a:rPr lang="en-US" sz="1200" baseline="0" dirty="0" err="1" smtClean="0">
                          <a:effectLst/>
                          <a:latin typeface="Times New Roman" pitchFamily="18" charset="0"/>
                          <a:ea typeface="Times New Roman"/>
                          <a:cs typeface="Times New Roman" pitchFamily="18" charset="0"/>
                        </a:rPr>
                        <a:t>evaluatori</a:t>
                      </a:r>
                      <a:endParaRPr lang="en-US" sz="1200" dirty="0" smtClean="0">
                        <a:effectLst/>
                        <a:latin typeface="Times New Roman" pitchFamily="18" charset="0"/>
                        <a:ea typeface="Times New Roman"/>
                        <a:cs typeface="Times New Roman" pitchFamily="18" charset="0"/>
                      </a:endParaRPr>
                    </a:p>
                    <a:p>
                      <a:pPr marL="0" marR="0" algn="ctr">
                        <a:lnSpc>
                          <a:spcPct val="107000"/>
                        </a:lnSpc>
                        <a:spcBef>
                          <a:spcPts val="0"/>
                        </a:spcBef>
                        <a:spcAft>
                          <a:spcPts val="0"/>
                        </a:spcAft>
                      </a:pPr>
                      <a:endParaRPr lang="en-US" sz="1200" dirty="0">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5207774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96009" y="2583540"/>
            <a:ext cx="10515600" cy="1325563"/>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err="1" smtClean="0">
                <a:latin typeface="Times New Roman" pitchFamily="18" charset="0"/>
                <a:cs typeface="Times New Roman" pitchFamily="18" charset="0"/>
              </a:rPr>
              <a:t>Cursuri</a:t>
            </a:r>
            <a:r>
              <a:rPr lang="en-US" dirty="0" smtClean="0">
                <a:latin typeface="Times New Roman" pitchFamily="18" charset="0"/>
                <a:cs typeface="Times New Roman" pitchFamily="18" charset="0"/>
              </a:rPr>
              <a:t> de </a:t>
            </a:r>
            <a:r>
              <a:rPr lang="en-US" dirty="0" err="1" smtClean="0">
                <a:latin typeface="Times New Roman" pitchFamily="18" charset="0"/>
                <a:cs typeface="Times New Roman" pitchFamily="18" charset="0"/>
              </a:rPr>
              <a:t>formare</a:t>
            </a:r>
            <a:r>
              <a:rPr lang="en-US" dirty="0" smtClean="0">
                <a:latin typeface="Times New Roman" pitchFamily="18" charset="0"/>
                <a:cs typeface="Times New Roman" pitchFamily="18" charset="0"/>
              </a:rPr>
              <a:t> 2020-2021</a:t>
            </a:r>
            <a:r>
              <a:rPr lang="en-US" dirty="0" smtClean="0"/>
              <a:t/>
            </a:r>
            <a:br>
              <a:rPr lang="en-US" dirty="0" smtClean="0"/>
            </a:br>
            <a:r>
              <a:rPr lang="en-US" dirty="0" smtClean="0"/>
              <a:t/>
            </a:r>
            <a:br>
              <a:rPr lang="en-US" dirty="0" smtClean="0"/>
            </a:br>
            <a:r>
              <a:rPr lang="en-US" sz="2200" b="1" dirty="0" smtClean="0">
                <a:latin typeface="Times New Roman" pitchFamily="18" charset="0"/>
                <a:cs typeface="Times New Roman" pitchFamily="18" charset="0"/>
              </a:rPr>
              <a:t>1. </a:t>
            </a:r>
            <a:r>
              <a:rPr lang="ro-RO" sz="2200" b="1" dirty="0" smtClean="0">
                <a:latin typeface="Times New Roman" pitchFamily="18" charset="0"/>
                <a:cs typeface="Times New Roman" pitchFamily="18" charset="0"/>
              </a:rPr>
              <a:t>Programul </a:t>
            </a:r>
            <a:r>
              <a:rPr lang="ro-RO" sz="2200" b="1" dirty="0">
                <a:latin typeface="Times New Roman" pitchFamily="18" charset="0"/>
                <a:cs typeface="Times New Roman" pitchFamily="18" charset="0"/>
              </a:rPr>
              <a:t>de formare pentru constituirea Corpului de profesori evaluatori pentru examenele și concursurile naționale (CPEECN), acreditat prin OMEC </a:t>
            </a:r>
            <a:r>
              <a:rPr lang="ro-RO" sz="2200" b="1" dirty="0" smtClean="0">
                <a:latin typeface="Times New Roman" pitchFamily="18" charset="0"/>
                <a:cs typeface="Times New Roman" pitchFamily="18" charset="0"/>
              </a:rPr>
              <a:t>6081/2020</a:t>
            </a:r>
            <a:r>
              <a:rPr lang="en-US" sz="2200" b="1" dirty="0" smtClean="0">
                <a:latin typeface="Times New Roman" pitchFamily="18" charset="0"/>
                <a:cs typeface="Times New Roman" pitchFamily="18" charset="0"/>
              </a:rPr>
              <a:t/>
            </a:r>
            <a:br>
              <a:rPr lang="en-US" sz="2200" b="1" dirty="0" smtClean="0">
                <a:latin typeface="Times New Roman" pitchFamily="18" charset="0"/>
                <a:cs typeface="Times New Roman" pitchFamily="18" charset="0"/>
              </a:rPr>
            </a:br>
            <a:r>
              <a:rPr lang="en-US" sz="2200" b="1" dirty="0">
                <a:latin typeface="Times New Roman" pitchFamily="18" charset="0"/>
                <a:cs typeface="Times New Roman" pitchFamily="18" charset="0"/>
              </a:rPr>
              <a:t/>
            </a:r>
            <a:br>
              <a:rPr lang="en-US" sz="2200" b="1" dirty="0">
                <a:latin typeface="Times New Roman" pitchFamily="18" charset="0"/>
                <a:cs typeface="Times New Roman" pitchFamily="18" charset="0"/>
              </a:rPr>
            </a:br>
            <a:r>
              <a:rPr lang="en-US" sz="2200" b="1" dirty="0" smtClean="0">
                <a:latin typeface="Times New Roman" pitchFamily="18" charset="0"/>
                <a:cs typeface="Times New Roman" pitchFamily="18" charset="0"/>
              </a:rPr>
              <a:t>-</a:t>
            </a:r>
            <a:r>
              <a:rPr lang="en-US" sz="2200" b="1" dirty="0" err="1" smtClean="0">
                <a:latin typeface="Times New Roman" pitchFamily="18" charset="0"/>
                <a:cs typeface="Times New Roman" pitchFamily="18" charset="0"/>
              </a:rPr>
              <a:t>anexa</a:t>
            </a:r>
            <a:r>
              <a:rPr lang="en-US" sz="2200" b="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tabel</a:t>
            </a:r>
            <a:r>
              <a:rPr lang="en-US" sz="2200" b="1" i="1" dirty="0" smtClean="0">
                <a:latin typeface="Times New Roman" pitchFamily="18" charset="0"/>
                <a:cs typeface="Times New Roman" pitchFamily="18" charset="0"/>
              </a:rPr>
              <a:t>;</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2. </a:t>
            </a:r>
            <a:r>
              <a:rPr lang="en-US" sz="2200" b="1" dirty="0" err="1">
                <a:latin typeface="Times New Roman" pitchFamily="18" charset="0"/>
                <a:cs typeface="Times New Roman" pitchFamily="18" charset="0"/>
              </a:rPr>
              <a:t>Proiectul</a:t>
            </a:r>
            <a:r>
              <a:rPr lang="en-US" sz="2200" b="1" dirty="0">
                <a:latin typeface="Times New Roman" pitchFamily="18" charset="0"/>
                <a:cs typeface="Times New Roman" pitchFamily="18" charset="0"/>
              </a:rPr>
              <a:t> </a:t>
            </a:r>
            <a:r>
              <a:rPr lang="en-US" sz="2200" b="1" i="1" dirty="0">
                <a:latin typeface="Times New Roman" pitchFamily="18" charset="0"/>
                <a:cs typeface="Times New Roman" pitchFamily="18" charset="0"/>
              </a:rPr>
              <a:t>CRED – Curriculum relevant, </a:t>
            </a:r>
            <a:r>
              <a:rPr lang="en-US" sz="2200" b="1" i="1" dirty="0" err="1">
                <a:latin typeface="Times New Roman" pitchFamily="18" charset="0"/>
                <a:cs typeface="Times New Roman" pitchFamily="18" charset="0"/>
              </a:rPr>
              <a:t>educație</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deschisă</a:t>
            </a:r>
            <a:r>
              <a:rPr lang="en-US" sz="2200" b="1" i="1" dirty="0">
                <a:latin typeface="Times New Roman" pitchFamily="18" charset="0"/>
                <a:cs typeface="Times New Roman" pitchFamily="18" charset="0"/>
              </a:rPr>
              <a:t> </a:t>
            </a:r>
            <a:r>
              <a:rPr lang="en-US" sz="2200" b="1" i="1" dirty="0" err="1">
                <a:latin typeface="Times New Roman" pitchFamily="18" charset="0"/>
                <a:cs typeface="Times New Roman" pitchFamily="18" charset="0"/>
              </a:rPr>
              <a:t>pentru</a:t>
            </a:r>
            <a:r>
              <a:rPr lang="en-US" sz="2200" b="1" i="1" dirty="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toți</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acreditat</a:t>
            </a:r>
            <a:r>
              <a:rPr lang="en-US" sz="2200" b="1" i="1" dirty="0" smtClean="0">
                <a:latin typeface="Times New Roman" pitchFamily="18" charset="0"/>
                <a:cs typeface="Times New Roman" pitchFamily="18" charset="0"/>
              </a:rPr>
              <a:t> </a:t>
            </a:r>
            <a:r>
              <a:rPr lang="en-US" sz="2200" b="1" i="1" dirty="0" err="1" smtClean="0">
                <a:latin typeface="Times New Roman" pitchFamily="18" charset="0"/>
                <a:cs typeface="Times New Roman" pitchFamily="18" charset="0"/>
              </a:rPr>
              <a:t>prin</a:t>
            </a:r>
            <a:r>
              <a:rPr lang="en-US" sz="2200" b="1" i="1" dirty="0" smtClean="0">
                <a:latin typeface="Times New Roman" pitchFamily="18" charset="0"/>
                <a:cs typeface="Times New Roman" pitchFamily="18" charset="0"/>
              </a:rPr>
              <a:t> </a:t>
            </a:r>
            <a:r>
              <a:rPr lang="ro-RO" sz="2200" b="1" dirty="0">
                <a:latin typeface="Times New Roman" pitchFamily="18" charset="0"/>
                <a:cs typeface="Times New Roman" pitchFamily="18" charset="0"/>
              </a:rPr>
              <a:t>O.M.E.N. nr. </a:t>
            </a:r>
            <a:r>
              <a:rPr lang="en-US" sz="2200" b="1" dirty="0" smtClean="0">
                <a:latin typeface="Times New Roman" pitchFamily="18" charset="0"/>
                <a:cs typeface="Times New Roman" pitchFamily="18" charset="0"/>
              </a:rPr>
              <a:t>4737/09.08.2019</a:t>
            </a:r>
            <a:br>
              <a:rPr lang="en-US" sz="22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2 </a:t>
            </a:r>
            <a:r>
              <a:rPr lang="en-US" sz="2200" b="1" dirty="0" err="1" smtClean="0">
                <a:latin typeface="Times New Roman" pitchFamily="18" charset="0"/>
                <a:cs typeface="Times New Roman" pitchFamily="18" charset="0"/>
              </a:rPr>
              <a:t>grupe</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pentru</a:t>
            </a:r>
            <a:r>
              <a:rPr lang="en-US" sz="2200" b="1" dirty="0" smtClean="0">
                <a:latin typeface="Times New Roman" pitchFamily="18" charset="0"/>
                <a:cs typeface="Times New Roman" pitchFamily="18" charset="0"/>
              </a:rPr>
              <a:t> ISTORIE</a:t>
            </a:r>
            <a:br>
              <a:rPr lang="en-US" sz="22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1 </a:t>
            </a:r>
            <a:r>
              <a:rPr lang="en-US" sz="2200" b="1" dirty="0" err="1" smtClean="0">
                <a:latin typeface="Times New Roman" pitchFamily="18" charset="0"/>
                <a:cs typeface="Times New Roman" pitchFamily="18" charset="0"/>
              </a:rPr>
              <a:t>grupa</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Stiinte</a:t>
            </a:r>
            <a:r>
              <a:rPr lang="en-US" sz="2200" b="1" dirty="0" smtClean="0">
                <a:latin typeface="Times New Roman" pitchFamily="18" charset="0"/>
                <a:cs typeface="Times New Roman" pitchFamily="18" charset="0"/>
              </a:rPr>
              <a:t> socio-</a:t>
            </a:r>
            <a:r>
              <a:rPr lang="en-US" sz="2200" b="1" dirty="0" err="1" smtClean="0">
                <a:latin typeface="Times New Roman" pitchFamily="18" charset="0"/>
                <a:cs typeface="Times New Roman" pitchFamily="18" charset="0"/>
              </a:rPr>
              <a:t>umane</a:t>
            </a:r>
            <a:r>
              <a:rPr lang="en-US" sz="2200" b="1" dirty="0" smtClean="0">
                <a:latin typeface="Times New Roman" pitchFamily="18" charset="0"/>
                <a:cs typeface="Times New Roman" pitchFamily="18" charset="0"/>
              </a:rPr>
              <a:t>;</a:t>
            </a:r>
            <a:br>
              <a:rPr lang="en-US" sz="2200" b="1" dirty="0" smtClean="0">
                <a:latin typeface="Times New Roman" pitchFamily="18" charset="0"/>
                <a:cs typeface="Times New Roman" pitchFamily="18" charset="0"/>
              </a:rPr>
            </a:br>
            <a:r>
              <a:rPr lang="en-US" sz="2200" b="1" dirty="0">
                <a:latin typeface="Times New Roman" pitchFamily="18" charset="0"/>
                <a:cs typeface="Times New Roman" pitchFamily="18" charset="0"/>
              </a:rPr>
              <a:t/>
            </a:r>
            <a:br>
              <a:rPr lang="en-US" sz="2200" b="1" dirty="0">
                <a:latin typeface="Times New Roman" pitchFamily="18" charset="0"/>
                <a:cs typeface="Times New Roman" pitchFamily="18" charset="0"/>
              </a:rPr>
            </a:br>
            <a:r>
              <a:rPr lang="en-US" sz="2200" b="1" dirty="0" smtClean="0">
                <a:latin typeface="Times New Roman" pitchFamily="18" charset="0"/>
                <a:cs typeface="Times New Roman" pitchFamily="18" charset="0"/>
              </a:rPr>
              <a:t>3.  </a:t>
            </a:r>
            <a:r>
              <a:rPr lang="en-US" sz="2200" b="1" dirty="0" err="1" smtClean="0">
                <a:latin typeface="Times New Roman" pitchFamily="18" charset="0"/>
                <a:cs typeface="Times New Roman" pitchFamily="18" charset="0"/>
              </a:rPr>
              <a:t>cursuri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prin</a:t>
            </a:r>
            <a:r>
              <a:rPr lang="en-US" sz="2200" b="1" dirty="0" smtClean="0">
                <a:latin typeface="Times New Roman" pitchFamily="18" charset="0"/>
                <a:cs typeface="Times New Roman" pitchFamily="18" charset="0"/>
              </a:rPr>
              <a:t> C.C.D </a:t>
            </a:r>
            <a:r>
              <a:rPr lang="en-US" sz="2200" b="1" dirty="0" err="1" smtClean="0">
                <a:latin typeface="Times New Roman" pitchFamily="18" charset="0"/>
                <a:cs typeface="Times New Roman" pitchFamily="18" charset="0"/>
              </a:rPr>
              <a:t>Ialomita-prezentare</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oferta</a:t>
            </a:r>
            <a:r>
              <a:rPr lang="en-US" sz="2200" b="1" dirty="0" smtClean="0">
                <a:latin typeface="Times New Roman" pitchFamily="18" charset="0"/>
                <a:cs typeface="Times New Roman" pitchFamily="18" charset="0"/>
              </a:rPr>
              <a:t> 2021-2022</a:t>
            </a:r>
            <a:r>
              <a:rPr lang="en-US" sz="1800" dirty="0"/>
              <a:t/>
            </a:r>
            <a:br>
              <a:rPr lang="en-US" sz="1800" dirty="0"/>
            </a:br>
            <a:r>
              <a:rPr lang="en-US" sz="2000" dirty="0"/>
              <a:t/>
            </a:r>
            <a:br>
              <a:rPr lang="en-US" sz="2000" dirty="0"/>
            </a:br>
            <a:r>
              <a:rPr lang="ro-RO" sz="2200" b="1" dirty="0" smtClean="0">
                <a:latin typeface="Times New Roman" pitchFamily="18" charset="0"/>
                <a:cs typeface="Times New Roman" pitchFamily="18" charset="0"/>
              </a:rPr>
              <a:t> </a:t>
            </a:r>
            <a:endParaRPr lang="en-US" sz="2200" b="1" dirty="0">
              <a:latin typeface="Times New Roman" pitchFamily="18" charset="0"/>
              <a:cs typeface="Times New Roman" pitchFamily="18" charset="0"/>
            </a:endParaRPr>
          </a:p>
        </p:txBody>
      </p:sp>
    </p:spTree>
    <p:extLst>
      <p:ext uri="{BB962C8B-B14F-4D97-AF65-F5344CB8AC3E}">
        <p14:creationId xmlns:p14="http://schemas.microsoft.com/office/powerpoint/2010/main" val="605587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31390950"/>
              </p:ext>
            </p:extLst>
          </p:nvPr>
        </p:nvGraphicFramePr>
        <p:xfrm>
          <a:off x="898498" y="1906726"/>
          <a:ext cx="10527525" cy="4125008"/>
        </p:xfrm>
        <a:graphic>
          <a:graphicData uri="http://schemas.openxmlformats.org/drawingml/2006/table">
            <a:tbl>
              <a:tblPr>
                <a:tableStyleId>{5C22544A-7EE6-4342-B048-85BDC9FD1C3A}</a:tableStyleId>
              </a:tblPr>
              <a:tblGrid>
                <a:gridCol w="791313"/>
                <a:gridCol w="2302813"/>
                <a:gridCol w="770207"/>
                <a:gridCol w="1304014"/>
                <a:gridCol w="3729162"/>
                <a:gridCol w="1630016"/>
              </a:tblGrid>
              <a:tr h="336491">
                <a:tc>
                  <a:txBody>
                    <a:bodyPr/>
                    <a:lstStyle/>
                    <a:p>
                      <a:pPr algn="ctr" fontAlgn="ctr"/>
                      <a:r>
                        <a:rPr lang="en-US" sz="1200" b="1" u="none" strike="noStrike" dirty="0" err="1">
                          <a:effectLst/>
                          <a:latin typeface="Arial Black" pitchFamily="34" charset="0"/>
                        </a:rPr>
                        <a:t>Județ</a:t>
                      </a:r>
                      <a:endParaRPr lang="en-US" sz="1200" b="1" i="0" u="none" strike="noStrike" dirty="0">
                        <a:solidFill>
                          <a:srgbClr val="000000"/>
                        </a:solidFill>
                        <a:effectLst/>
                        <a:latin typeface="Arial Black" pitchFamily="34" charset="0"/>
                      </a:endParaRPr>
                    </a:p>
                  </a:txBody>
                  <a:tcPr marL="3780" marR="3780" marT="3780" marB="0" anchor="ctr"/>
                </a:tc>
                <a:tc>
                  <a:txBody>
                    <a:bodyPr/>
                    <a:lstStyle/>
                    <a:p>
                      <a:pPr algn="ctr" fontAlgn="ctr"/>
                      <a:r>
                        <a:rPr lang="en-US" sz="1200" b="1" i="0" u="none" strike="noStrike" dirty="0" err="1" smtClean="0">
                          <a:solidFill>
                            <a:srgbClr val="000000"/>
                          </a:solidFill>
                          <a:effectLst/>
                          <a:latin typeface="Arial Black" pitchFamily="34" charset="0"/>
                        </a:rPr>
                        <a:t>Numar</a:t>
                      </a:r>
                      <a:r>
                        <a:rPr lang="en-US" sz="1200" b="1" i="0" u="none" strike="noStrike" dirty="0" smtClean="0">
                          <a:solidFill>
                            <a:srgbClr val="000000"/>
                          </a:solidFill>
                          <a:effectLst/>
                          <a:latin typeface="Arial Black" pitchFamily="34" charset="0"/>
                        </a:rPr>
                        <a:t> cadre</a:t>
                      </a:r>
                      <a:r>
                        <a:rPr lang="en-US" sz="1200" b="1" i="0" u="none" strike="noStrike" baseline="0" dirty="0" smtClean="0">
                          <a:solidFill>
                            <a:srgbClr val="000000"/>
                          </a:solidFill>
                          <a:effectLst/>
                          <a:latin typeface="Arial Black" pitchFamily="34" charset="0"/>
                        </a:rPr>
                        <a:t> </a:t>
                      </a:r>
                      <a:r>
                        <a:rPr lang="en-US" sz="1200" b="1" i="0" u="none" strike="noStrike" baseline="0" dirty="0" err="1" smtClean="0">
                          <a:solidFill>
                            <a:srgbClr val="000000"/>
                          </a:solidFill>
                          <a:effectLst/>
                          <a:latin typeface="Arial Black" pitchFamily="34" charset="0"/>
                        </a:rPr>
                        <a:t>didactice</a:t>
                      </a:r>
                      <a:endParaRPr lang="en-US" sz="1200" b="1" i="0" u="none" strike="noStrike" dirty="0">
                        <a:solidFill>
                          <a:srgbClr val="000000"/>
                        </a:solidFill>
                        <a:effectLst/>
                        <a:latin typeface="Arial Black" pitchFamily="34" charset="0"/>
                      </a:endParaRPr>
                    </a:p>
                  </a:txBody>
                  <a:tcPr marL="3780" marR="3780" marT="3780" marB="0" anchor="ctr"/>
                </a:tc>
                <a:tc>
                  <a:txBody>
                    <a:bodyPr/>
                    <a:lstStyle/>
                    <a:p>
                      <a:pPr algn="ctr" fontAlgn="ctr"/>
                      <a:r>
                        <a:rPr lang="en-US" sz="1200" b="1" u="none" strike="noStrike" dirty="0" err="1">
                          <a:effectLst/>
                          <a:latin typeface="Arial Black" pitchFamily="34" charset="0"/>
                        </a:rPr>
                        <a:t>Funcţia</a:t>
                      </a:r>
                      <a:endParaRPr lang="en-US" sz="1200" b="1" i="0" u="none" strike="noStrike" dirty="0">
                        <a:solidFill>
                          <a:srgbClr val="000000"/>
                        </a:solidFill>
                        <a:effectLst/>
                        <a:latin typeface="Arial Black" pitchFamily="34" charset="0"/>
                      </a:endParaRPr>
                    </a:p>
                  </a:txBody>
                  <a:tcPr marL="3780" marR="3780" marT="3780" marB="0" anchor="ctr"/>
                </a:tc>
                <a:tc>
                  <a:txBody>
                    <a:bodyPr/>
                    <a:lstStyle/>
                    <a:p>
                      <a:pPr algn="ctr" fontAlgn="ctr"/>
                      <a:r>
                        <a:rPr lang="en-US" sz="1200" b="1" u="none" strike="noStrike" dirty="0" err="1">
                          <a:effectLst/>
                          <a:latin typeface="Arial Black" pitchFamily="34" charset="0"/>
                        </a:rPr>
                        <a:t>Specialitatea</a:t>
                      </a:r>
                      <a:endParaRPr lang="en-US" sz="1200" b="1" i="0" u="none" strike="noStrike" dirty="0">
                        <a:solidFill>
                          <a:srgbClr val="000000"/>
                        </a:solidFill>
                        <a:effectLst/>
                        <a:latin typeface="Arial Black" pitchFamily="34" charset="0"/>
                      </a:endParaRPr>
                    </a:p>
                  </a:txBody>
                  <a:tcPr marL="3780" marR="3780" marT="3780" marB="0" anchor="ctr"/>
                </a:tc>
                <a:tc>
                  <a:txBody>
                    <a:bodyPr/>
                    <a:lstStyle/>
                    <a:p>
                      <a:pPr algn="ctr" fontAlgn="ctr"/>
                      <a:r>
                        <a:rPr lang="vi-VN" sz="1200" b="1" u="none" strike="noStrike" dirty="0">
                          <a:effectLst/>
                          <a:latin typeface="+mn-lt"/>
                        </a:rPr>
                        <a:t>Denumire unitate de învățământ</a:t>
                      </a:r>
                      <a:endParaRPr lang="vi-VN" sz="1200" b="1" i="0" u="none" strike="noStrike" dirty="0">
                        <a:solidFill>
                          <a:srgbClr val="000000"/>
                        </a:solidFill>
                        <a:effectLst/>
                        <a:latin typeface="+mn-lt"/>
                      </a:endParaRPr>
                    </a:p>
                  </a:txBody>
                  <a:tcPr marL="3780" marR="3780" marT="3780" marB="0" anchor="ctr"/>
                </a:tc>
                <a:tc>
                  <a:txBody>
                    <a:bodyPr/>
                    <a:lstStyle/>
                    <a:p>
                      <a:pPr algn="ctr" fontAlgn="ctr"/>
                      <a:r>
                        <a:rPr lang="en-US" sz="1200" b="1" u="none" strike="noStrike" dirty="0" err="1">
                          <a:effectLst/>
                          <a:latin typeface="Arial Black" pitchFamily="34" charset="0"/>
                        </a:rPr>
                        <a:t>Localitate</a:t>
                      </a:r>
                      <a:endParaRPr lang="en-US" sz="1200" b="1" i="0" u="none" strike="noStrike" dirty="0">
                        <a:solidFill>
                          <a:srgbClr val="000000"/>
                        </a:solidFill>
                        <a:effectLst/>
                        <a:latin typeface="Arial Black" pitchFamily="34" charset="0"/>
                      </a:endParaRPr>
                    </a:p>
                  </a:txBody>
                  <a:tcPr marL="3780" marR="3780" marT="3780" marB="0" anchor="ctr"/>
                </a:tc>
              </a:tr>
              <a:tr h="174957">
                <a:tc>
                  <a:txBody>
                    <a:bodyPr/>
                    <a:lstStyle/>
                    <a:p>
                      <a:pPr algn="ctr" fontAlgn="ctr"/>
                      <a:endParaRPr lang="en-US" sz="1200" b="0" i="0" u="none" strike="noStrike" dirty="0">
                        <a:solidFill>
                          <a:srgbClr val="000000"/>
                        </a:solidFill>
                        <a:effectLst/>
                        <a:latin typeface="+mn-lt"/>
                      </a:endParaRPr>
                    </a:p>
                  </a:txBody>
                  <a:tcPr marL="3780" marR="3780" marT="3780" marB="0" anchor="ctr"/>
                </a:tc>
                <a:tc>
                  <a:txBody>
                    <a:bodyPr/>
                    <a:lstStyle/>
                    <a:p>
                      <a:pPr algn="l" fontAlgn="ctr"/>
                      <a:endParaRPr lang="en-US" sz="1200" b="0" i="0" u="none" strike="noStrike" dirty="0">
                        <a:solidFill>
                          <a:srgbClr val="000000"/>
                        </a:solidFill>
                        <a:effectLst/>
                        <a:latin typeface="+mn-lt"/>
                      </a:endParaRPr>
                    </a:p>
                  </a:txBody>
                  <a:tcPr marL="3780" marR="3780" marT="3780" marB="0" anchor="ctr"/>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t"/>
                      <a:r>
                        <a:rPr lang="en-US" sz="1200" u="none" strike="noStrike" dirty="0" err="1">
                          <a:effectLst/>
                          <a:latin typeface="+mn-lt"/>
                        </a:rPr>
                        <a:t>Istorie</a:t>
                      </a:r>
                      <a:endParaRPr lang="en-US" sz="1200" b="0" i="0" u="none" strike="noStrike" dirty="0">
                        <a:solidFill>
                          <a:srgbClr val="000000"/>
                        </a:solidFill>
                        <a:effectLst/>
                        <a:latin typeface="+mn-lt"/>
                      </a:endParaRPr>
                    </a:p>
                  </a:txBody>
                  <a:tcPr marL="3780" marR="3780" marT="3780" marB="0"/>
                </a:tc>
                <a:tc>
                  <a:txBody>
                    <a:bodyPr/>
                    <a:lstStyle/>
                    <a:p>
                      <a:pPr algn="l" fontAlgn="ctr"/>
                      <a:r>
                        <a:rPr lang="en-US" sz="1200" u="none" strike="noStrike" dirty="0" smtClean="0">
                          <a:effectLst/>
                          <a:latin typeface="+mn-lt"/>
                        </a:rPr>
                        <a:t>LICEUL TEORETIC CAROL I </a:t>
                      </a:r>
                      <a:endParaRPr lang="en-US" sz="1200" b="0" i="0" u="none" strike="noStrike" dirty="0">
                        <a:solidFill>
                          <a:srgbClr val="000000"/>
                        </a:solidFill>
                        <a:effectLst/>
                        <a:latin typeface="+mn-lt"/>
                      </a:endParaRPr>
                    </a:p>
                  </a:txBody>
                  <a:tcPr marL="3780" marR="3780" marT="3780" marB="0" anchor="ctr"/>
                </a:tc>
                <a:tc>
                  <a:txBody>
                    <a:bodyPr/>
                    <a:lstStyle/>
                    <a:p>
                      <a:pPr algn="l" fontAlgn="ctr"/>
                      <a:r>
                        <a:rPr lang="en-US" sz="1200" u="none" strike="noStrike" dirty="0" smtClean="0">
                          <a:effectLst/>
                          <a:latin typeface="+mn-lt"/>
                        </a:rPr>
                        <a:t>FETEȘTI</a:t>
                      </a:r>
                      <a:endParaRPr lang="en-US" sz="1200" b="0" i="0" u="none" strike="noStrike" dirty="0">
                        <a:solidFill>
                          <a:srgbClr val="000000"/>
                        </a:solidFill>
                        <a:effectLst/>
                        <a:latin typeface="+mn-lt"/>
                      </a:endParaRPr>
                    </a:p>
                  </a:txBody>
                  <a:tcPr marL="3780" marR="3780" marT="3780" marB="0" anchor="ctr"/>
                </a:tc>
              </a:tr>
              <a:tr h="345690">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l" fontAlgn="b"/>
                      <a:endParaRPr lang="en-US" sz="1200" b="0" i="0" u="none" strike="noStrike" dirty="0">
                        <a:solidFill>
                          <a:srgbClr val="000000"/>
                        </a:solidFill>
                        <a:effectLst/>
                        <a:latin typeface="+mn-lt"/>
                      </a:endParaRPr>
                    </a:p>
                  </a:txBody>
                  <a:tcPr marL="3780" marR="3780" marT="3780" marB="0" anchor="b"/>
                </a:tc>
                <a:tc>
                  <a:txBody>
                    <a:bodyPr/>
                    <a:lstStyle/>
                    <a:p>
                      <a:pPr algn="l" fontAlgn="t"/>
                      <a:r>
                        <a:rPr lang="en-US" sz="1200" u="none" strike="noStrike">
                          <a:effectLst/>
                          <a:latin typeface="+mn-lt"/>
                        </a:rPr>
                        <a:t>profesor</a:t>
                      </a:r>
                      <a:endParaRPr lang="en-US" sz="1200" b="0" i="0" u="none" strike="noStrike">
                        <a:solidFill>
                          <a:srgbClr val="000000"/>
                        </a:solidFill>
                        <a:effectLst/>
                        <a:latin typeface="+mn-lt"/>
                      </a:endParaRPr>
                    </a:p>
                  </a:txBody>
                  <a:tcPr marL="3780" marR="3780" marT="3780" marB="0"/>
                </a:tc>
                <a:tc>
                  <a:txBody>
                    <a:bodyPr/>
                    <a:lstStyle/>
                    <a:p>
                      <a:pPr algn="l" fontAlgn="b"/>
                      <a:r>
                        <a:rPr lang="vi-VN" sz="1200" u="none" strike="noStrike" dirty="0">
                          <a:effectLst/>
                          <a:latin typeface="Calibri" pitchFamily="34" charset="0"/>
                          <a:cs typeface="Calibri" pitchFamily="34" charset="0"/>
                        </a:rPr>
                        <a:t>Economic Administrativ Poștă</a:t>
                      </a:r>
                      <a:endParaRPr lang="vi-VN" sz="1200" b="0" i="0" u="none" strike="noStrike" dirty="0">
                        <a:solidFill>
                          <a:srgbClr val="000000"/>
                        </a:solidFill>
                        <a:effectLst/>
                        <a:latin typeface="Calibri" pitchFamily="34" charset="0"/>
                        <a:cs typeface="Calibri" pitchFamily="34" charset="0"/>
                      </a:endParaRPr>
                    </a:p>
                  </a:txBody>
                  <a:tcPr marL="3780" marR="3780" marT="3780" marB="0" anchor="b"/>
                </a:tc>
                <a:tc>
                  <a:txBody>
                    <a:bodyPr/>
                    <a:lstStyle/>
                    <a:p>
                      <a:pPr algn="l" fontAlgn="b"/>
                      <a:r>
                        <a:rPr lang="en-US" sz="1200" u="none" strike="noStrike" dirty="0" smtClean="0">
                          <a:effectLst/>
                          <a:latin typeface="+mn-lt"/>
                        </a:rPr>
                        <a:t>LICEUL TENNOLOGIC DE INDUSTRIE ALIMENTARĂ  </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FETEŞTI,</a:t>
                      </a:r>
                      <a:endParaRPr lang="en-US" sz="1200" b="0" i="0" u="none" strike="noStrike" dirty="0">
                        <a:solidFill>
                          <a:srgbClr val="000000"/>
                        </a:solidFill>
                        <a:effectLst/>
                        <a:latin typeface="+mn-lt"/>
                      </a:endParaRPr>
                    </a:p>
                  </a:txBody>
                  <a:tcPr marL="3780" marR="3780" marT="3780" marB="0" anchor="b"/>
                </a:tc>
              </a:tr>
              <a:tr h="142566">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l" fontAlgn="b"/>
                      <a:endParaRPr lang="en-US" sz="1200" b="0" i="0" u="none" strike="noStrike" dirty="0">
                        <a:solidFill>
                          <a:srgbClr val="000000"/>
                        </a:solidFill>
                        <a:effectLst/>
                        <a:latin typeface="+mn-lt"/>
                      </a:endParaRPr>
                    </a:p>
                  </a:txBody>
                  <a:tcPr marL="3780" marR="3780" marT="3780" marB="0" anchor="b"/>
                </a:tc>
                <a:tc>
                  <a:txBody>
                    <a:bodyPr/>
                    <a:lstStyle/>
                    <a:p>
                      <a:pPr algn="l" fontAlgn="t"/>
                      <a:r>
                        <a:rPr lang="en-US" sz="1200" u="none" strike="noStrike">
                          <a:effectLst/>
                          <a:latin typeface="+mn-lt"/>
                        </a:rPr>
                        <a:t>profesor</a:t>
                      </a:r>
                      <a:endParaRPr lang="en-US" sz="1200" b="0" i="0" u="none" strike="noStrike">
                        <a:solidFill>
                          <a:srgbClr val="000000"/>
                        </a:solidFill>
                        <a:effectLst/>
                        <a:latin typeface="+mn-lt"/>
                      </a:endParaRPr>
                    </a:p>
                  </a:txBody>
                  <a:tcPr marL="3780" marR="3780" marT="3780" marB="0"/>
                </a:tc>
                <a:tc>
                  <a:txBody>
                    <a:bodyPr/>
                    <a:lstStyle/>
                    <a:p>
                      <a:pPr algn="l" fontAlgn="b"/>
                      <a:r>
                        <a:rPr lang="en-US" sz="1200" u="none" strike="noStrike">
                          <a:effectLst/>
                          <a:latin typeface="+mn-lt"/>
                        </a:rPr>
                        <a:t>Istorie</a:t>
                      </a:r>
                      <a:endParaRPr lang="en-US" sz="1200" b="0" i="0" u="none" strike="noStrike">
                        <a:solidFill>
                          <a:srgbClr val="000000"/>
                        </a:solidFill>
                        <a:effectLst/>
                        <a:latin typeface="+mn-lt"/>
                      </a:endParaRPr>
                    </a:p>
                  </a:txBody>
                  <a:tcPr marL="3780" marR="3780" marT="3780" marB="0" anchor="b"/>
                </a:tc>
                <a:tc>
                  <a:txBody>
                    <a:bodyPr/>
                    <a:lstStyle/>
                    <a:p>
                      <a:pPr algn="l" fontAlgn="b"/>
                      <a:r>
                        <a:rPr lang="it-IT" sz="1200" u="none" strike="noStrike" dirty="0" smtClean="0">
                          <a:effectLst/>
                          <a:latin typeface="+mn-lt"/>
                        </a:rPr>
                        <a:t>SCOALA GIMNAIALA " CONSTANTIN STEFAN" ALBESTI</a:t>
                      </a:r>
                      <a:endParaRPr lang="it-IT"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ALBESTI</a:t>
                      </a:r>
                      <a:endParaRPr lang="en-US" sz="1200" b="0" i="0" u="none" strike="noStrike" dirty="0">
                        <a:solidFill>
                          <a:srgbClr val="000000"/>
                        </a:solidFill>
                        <a:effectLst/>
                        <a:latin typeface="+mn-lt"/>
                      </a:endParaRPr>
                    </a:p>
                  </a:txBody>
                  <a:tcPr marL="3780" marR="3780" marT="3780" marB="0" anchor="b"/>
                </a:tc>
              </a:tr>
              <a:tr h="170591">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ctr" fontAlgn="b"/>
                      <a:r>
                        <a:rPr lang="en-US" sz="1400" b="1" i="0" u="none" strike="noStrike" dirty="0" smtClean="0">
                          <a:solidFill>
                            <a:srgbClr val="000000"/>
                          </a:solidFill>
                          <a:effectLst/>
                          <a:latin typeface="+mn-lt"/>
                        </a:rPr>
                        <a:t>2 </a:t>
                      </a:r>
                      <a:r>
                        <a:rPr lang="en-US" sz="1400" b="1" i="0" u="none" strike="noStrike" dirty="0" err="1" smtClean="0">
                          <a:solidFill>
                            <a:srgbClr val="000000"/>
                          </a:solidFill>
                          <a:effectLst/>
                          <a:latin typeface="+mn-lt"/>
                        </a:rPr>
                        <a:t>formatori</a:t>
                      </a:r>
                      <a:r>
                        <a:rPr lang="en-US" sz="1400" b="1" i="0" u="none" strike="noStrike" dirty="0" smtClean="0">
                          <a:solidFill>
                            <a:srgbClr val="000000"/>
                          </a:solidFill>
                          <a:effectLst/>
                          <a:latin typeface="+mn-lt"/>
                        </a:rPr>
                        <a:t> CNPEE</a:t>
                      </a:r>
                      <a:endParaRPr lang="en-US" sz="1400" b="1" i="0" u="none" strike="noStrike" dirty="0">
                        <a:solidFill>
                          <a:srgbClr val="000000"/>
                        </a:solidFill>
                        <a:effectLst/>
                        <a:latin typeface="+mn-lt"/>
                      </a:endParaRPr>
                    </a:p>
                  </a:txBody>
                  <a:tcPr marL="3780" marR="3780" marT="3780" marB="0" anchor="b"/>
                </a:tc>
                <a:tc>
                  <a:txBody>
                    <a:bodyPr/>
                    <a:lstStyle/>
                    <a:p>
                      <a:pPr algn="l" fontAlgn="t"/>
                      <a:r>
                        <a:rPr lang="en-US" sz="1200" u="none" strike="noStrike">
                          <a:effectLst/>
                          <a:latin typeface="+mn-lt"/>
                        </a:rPr>
                        <a:t>profesor</a:t>
                      </a:r>
                      <a:endParaRPr lang="en-US" sz="1200" b="0" i="0" u="none" strike="noStrike">
                        <a:solidFill>
                          <a:srgbClr val="000000"/>
                        </a:solidFill>
                        <a:effectLst/>
                        <a:latin typeface="+mn-lt"/>
                      </a:endParaRPr>
                    </a:p>
                  </a:txBody>
                  <a:tcPr marL="3780" marR="3780" marT="3780" marB="0"/>
                </a:tc>
                <a:tc>
                  <a:txBody>
                    <a:bodyPr/>
                    <a:lstStyle/>
                    <a:p>
                      <a:pPr algn="l" fontAlgn="b"/>
                      <a:r>
                        <a:rPr lang="en-US" sz="1200" u="none" strike="noStrike">
                          <a:effectLst/>
                          <a:latin typeface="+mn-lt"/>
                        </a:rPr>
                        <a:t>Istorie</a:t>
                      </a:r>
                      <a:endParaRPr lang="en-US" sz="1200" b="0" i="0" u="none" strike="noStrike">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COLEGIUL NAȚIONAL "MIHAI VITEAZUL"</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b"/>
                </a:tc>
              </a:tr>
              <a:tr h="232096">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ctr" fontAlgn="b"/>
                      <a:endParaRPr lang="en-US" sz="1400" b="1" i="0" u="none" strike="noStrike" dirty="0">
                        <a:solidFill>
                          <a:srgbClr val="000000"/>
                        </a:solidFill>
                        <a:effectLst/>
                        <a:latin typeface="+mn-lt"/>
                      </a:endParaRPr>
                    </a:p>
                  </a:txBody>
                  <a:tcPr marL="3780" marR="3780" marT="3780" marB="0" anchor="b"/>
                </a:tc>
                <a:tc>
                  <a:txBody>
                    <a:bodyPr/>
                    <a:lstStyle/>
                    <a:p>
                      <a:pPr algn="l" fontAlgn="t"/>
                      <a:r>
                        <a:rPr lang="en-US" sz="1200" u="none" strike="noStrike">
                          <a:effectLst/>
                          <a:latin typeface="+mn-lt"/>
                        </a:rPr>
                        <a:t>profesor</a:t>
                      </a:r>
                      <a:endParaRPr lang="en-US" sz="1200" b="0" i="0" u="none" strike="noStrike">
                        <a:solidFill>
                          <a:srgbClr val="000000"/>
                        </a:solidFill>
                        <a:effectLst/>
                        <a:latin typeface="+mn-lt"/>
                      </a:endParaRPr>
                    </a:p>
                  </a:txBody>
                  <a:tcPr marL="3780" marR="3780" marT="3780" marB="0"/>
                </a:tc>
                <a:tc>
                  <a:txBody>
                    <a:bodyPr/>
                    <a:lstStyle/>
                    <a:p>
                      <a:pPr algn="l" fontAlgn="b"/>
                      <a:r>
                        <a:rPr lang="en-US" sz="1200" u="none" strike="noStrike">
                          <a:effectLst/>
                          <a:latin typeface="+mn-lt"/>
                        </a:rPr>
                        <a:t>Istorie</a:t>
                      </a:r>
                      <a:endParaRPr lang="en-US" sz="1200" b="0" i="0" u="none" strike="noStrike">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LICEUL TEORETIC „CAROL I” </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FETEȘTI</a:t>
                      </a:r>
                      <a:endParaRPr lang="en-US" sz="1200" b="0" i="0" u="none" strike="noStrike" dirty="0">
                        <a:solidFill>
                          <a:srgbClr val="000000"/>
                        </a:solidFill>
                        <a:effectLst/>
                        <a:latin typeface="+mn-lt"/>
                      </a:endParaRPr>
                    </a:p>
                  </a:txBody>
                  <a:tcPr marL="3780" marR="3780" marT="3780" marB="0" anchor="b"/>
                </a:tc>
              </a:tr>
              <a:tr h="203126">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ctr" fontAlgn="b"/>
                      <a:r>
                        <a:rPr lang="en-US" sz="1400" b="1" i="0" u="none" strike="noStrike" dirty="0" smtClean="0">
                          <a:solidFill>
                            <a:srgbClr val="000000"/>
                          </a:solidFill>
                          <a:effectLst/>
                          <a:latin typeface="+mn-lt"/>
                        </a:rPr>
                        <a:t>6 </a:t>
                      </a:r>
                      <a:r>
                        <a:rPr lang="en-US" sz="1400" b="1" i="0" u="none" strike="noStrike" dirty="0" err="1" smtClean="0">
                          <a:solidFill>
                            <a:srgbClr val="000000"/>
                          </a:solidFill>
                          <a:effectLst/>
                          <a:latin typeface="+mn-lt"/>
                        </a:rPr>
                        <a:t>absolventi</a:t>
                      </a:r>
                      <a:r>
                        <a:rPr lang="en-US" sz="1400" b="1" i="0" u="none" strike="noStrike" baseline="0" dirty="0" smtClean="0">
                          <a:solidFill>
                            <a:srgbClr val="000000"/>
                          </a:solidFill>
                          <a:effectLst/>
                          <a:latin typeface="+mn-lt"/>
                        </a:rPr>
                        <a:t>  ISTORIE</a:t>
                      </a:r>
                      <a:endParaRPr lang="en-US" sz="1400" b="1" i="0" u="none" strike="noStrike" dirty="0">
                        <a:solidFill>
                          <a:srgbClr val="000000"/>
                        </a:solidFill>
                        <a:effectLst/>
                        <a:latin typeface="+mn-lt"/>
                      </a:endParaRPr>
                    </a:p>
                  </a:txBody>
                  <a:tcPr marL="3780" marR="3780" marT="3780" marB="0" anchor="b"/>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b"/>
                      <a:r>
                        <a:rPr lang="en-US" sz="1200" u="none" strike="noStrike">
                          <a:effectLst/>
                          <a:latin typeface="+mn-lt"/>
                        </a:rPr>
                        <a:t>Istorie</a:t>
                      </a:r>
                      <a:endParaRPr lang="en-US" sz="1200" b="0" i="0" u="none" strike="noStrike">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LICEUL PEDAGOGIC" MATEI BASARAB"</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b"/>
                </a:tc>
              </a:tr>
              <a:tr h="133080">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err="1" smtClean="0">
                          <a:effectLst/>
                          <a:latin typeface="+mn-lt"/>
                        </a:rPr>
                        <a:t>Ialomița</a:t>
                      </a:r>
                      <a:endParaRPr lang="en-US" sz="1200" b="0" i="0" u="none" strike="noStrike" dirty="0" smtClean="0">
                        <a:solidFill>
                          <a:srgbClr val="000000"/>
                        </a:solidFill>
                        <a:effectLst/>
                        <a:latin typeface="+mn-lt"/>
                      </a:endParaRPr>
                    </a:p>
                  </a:txBody>
                  <a:tcPr marL="3780" marR="3780" marT="3780" marB="0" anchor="b"/>
                </a:tc>
                <a:tc>
                  <a:txBody>
                    <a:bodyPr/>
                    <a:lstStyle/>
                    <a:p>
                      <a:pPr algn="ctr" fontAlgn="b"/>
                      <a:endParaRPr lang="en-US" sz="1400" b="1" i="0" u="none" strike="noStrike" dirty="0">
                        <a:solidFill>
                          <a:srgbClr val="000000"/>
                        </a:solidFill>
                        <a:effectLst/>
                        <a:latin typeface="+mn-lt"/>
                      </a:endParaRPr>
                    </a:p>
                  </a:txBody>
                  <a:tcPr marL="3780" marR="3780" marT="3780" marB="0" anchor="b"/>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b"/>
                      <a:r>
                        <a:rPr lang="en-US" sz="1200" u="none" strike="noStrike">
                          <a:effectLst/>
                          <a:latin typeface="+mn-lt"/>
                        </a:rPr>
                        <a:t>Istorie</a:t>
                      </a:r>
                      <a:endParaRPr lang="en-US" sz="1200" b="0" i="0" u="none" strike="noStrike">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LICEUL TEHNOLOGIC" SFÂNTA ECATERINA”</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URZICENI</a:t>
                      </a:r>
                      <a:endParaRPr lang="en-US" sz="1200" b="0" i="0" u="none" strike="noStrike" dirty="0">
                        <a:solidFill>
                          <a:srgbClr val="000000"/>
                        </a:solidFill>
                        <a:effectLst/>
                        <a:latin typeface="+mn-lt"/>
                      </a:endParaRPr>
                    </a:p>
                  </a:txBody>
                  <a:tcPr marL="3780" marR="3780" marT="3780" marB="0" anchor="b"/>
                </a:tc>
              </a:tr>
              <a:tr h="107718">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ctr" fontAlgn="b"/>
                      <a:r>
                        <a:rPr lang="en-US" sz="1400" b="1" i="0" u="none" strike="noStrike" dirty="0" smtClean="0">
                          <a:solidFill>
                            <a:srgbClr val="000000"/>
                          </a:solidFill>
                          <a:effectLst/>
                          <a:latin typeface="+mn-lt"/>
                        </a:rPr>
                        <a:t>6 </a:t>
                      </a:r>
                      <a:r>
                        <a:rPr lang="en-US" sz="1400" b="1" i="0" u="none" strike="noStrike" dirty="0" err="1" smtClean="0">
                          <a:solidFill>
                            <a:srgbClr val="000000"/>
                          </a:solidFill>
                          <a:effectLst/>
                          <a:latin typeface="+mn-lt"/>
                        </a:rPr>
                        <a:t>absolventi</a:t>
                      </a:r>
                      <a:r>
                        <a:rPr lang="en-US" sz="1400" b="1" i="0" u="none" strike="noStrike" baseline="0" dirty="0" smtClean="0">
                          <a:solidFill>
                            <a:srgbClr val="000000"/>
                          </a:solidFill>
                          <a:effectLst/>
                          <a:latin typeface="+mn-lt"/>
                        </a:rPr>
                        <a:t> STIINTE SOCIO-UMANE</a:t>
                      </a:r>
                      <a:endParaRPr lang="en-US" sz="1400" b="1" i="0" u="none" strike="noStrike" dirty="0">
                        <a:solidFill>
                          <a:srgbClr val="000000"/>
                        </a:solidFill>
                        <a:effectLst/>
                        <a:latin typeface="+mn-lt"/>
                      </a:endParaRPr>
                    </a:p>
                  </a:txBody>
                  <a:tcPr marL="3780" marR="3780" marT="3780" marB="0" anchor="b"/>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b"/>
                      <a:r>
                        <a:rPr lang="en-US" sz="1200" u="none" strike="noStrike">
                          <a:effectLst/>
                          <a:latin typeface="+mn-lt"/>
                        </a:rPr>
                        <a:t>Istorie</a:t>
                      </a:r>
                      <a:endParaRPr lang="en-US" sz="1200" b="0" i="0" u="none" strike="noStrike">
                        <a:solidFill>
                          <a:srgbClr val="000000"/>
                        </a:solidFill>
                        <a:effectLst/>
                        <a:latin typeface="+mn-lt"/>
                      </a:endParaRPr>
                    </a:p>
                  </a:txBody>
                  <a:tcPr marL="3780" marR="3780" marT="3780" marB="0" anchor="b"/>
                </a:tc>
                <a:tc>
                  <a:txBody>
                    <a:bodyPr/>
                    <a:lstStyle/>
                    <a:p>
                      <a:pPr algn="l" fontAlgn="b"/>
                      <a:r>
                        <a:rPr lang="it-IT" sz="1200" u="none" strike="noStrike" dirty="0" smtClean="0">
                          <a:effectLst/>
                          <a:latin typeface="+mn-lt"/>
                        </a:rPr>
                        <a:t>LICEUL TEHNOLOGIC AL. I. CUZA</a:t>
                      </a:r>
                      <a:endParaRPr lang="it-IT"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b"/>
                </a:tc>
              </a:tr>
              <a:tr h="174957">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l" fontAlgn="b"/>
                      <a:endParaRPr lang="en-US" sz="1200" b="0" i="0" u="none" strike="noStrike">
                        <a:solidFill>
                          <a:srgbClr val="000000"/>
                        </a:solidFill>
                        <a:effectLst/>
                        <a:latin typeface="+mn-lt"/>
                      </a:endParaRPr>
                    </a:p>
                  </a:txBody>
                  <a:tcPr marL="3780" marR="3780" marT="3780" marB="0" anchor="b"/>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b"/>
                      <a:r>
                        <a:rPr lang="en-US" sz="1200" u="none" strike="noStrike">
                          <a:effectLst/>
                          <a:latin typeface="+mn-lt"/>
                        </a:rPr>
                        <a:t>Psihologie</a:t>
                      </a:r>
                      <a:endParaRPr lang="en-US" sz="1200" b="0" i="0" u="none" strike="noStrike">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LICEUL PEDAGOGIC "MATEI BASARAB" </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b"/>
                </a:tc>
              </a:tr>
              <a:tr h="232096">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l" fontAlgn="b"/>
                      <a:endParaRPr lang="en-US" sz="1200" b="0" i="0" u="none" strike="noStrike" dirty="0">
                        <a:solidFill>
                          <a:srgbClr val="000000"/>
                        </a:solidFill>
                        <a:effectLst/>
                        <a:latin typeface="+mn-lt"/>
                      </a:endParaRPr>
                    </a:p>
                  </a:txBody>
                  <a:tcPr marL="3780" marR="3780" marT="3780" marB="0" anchor="b"/>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b"/>
                      <a:r>
                        <a:rPr lang="en-US" sz="1200" u="none" strike="noStrike">
                          <a:effectLst/>
                          <a:latin typeface="+mn-lt"/>
                        </a:rPr>
                        <a:t>Psihologie</a:t>
                      </a:r>
                      <a:endParaRPr lang="en-US" sz="1200" b="0" i="0" u="none" strike="noStrike">
                        <a:solidFill>
                          <a:srgbClr val="000000"/>
                        </a:solidFill>
                        <a:effectLst/>
                        <a:latin typeface="+mn-lt"/>
                      </a:endParaRPr>
                    </a:p>
                  </a:txBody>
                  <a:tcPr marL="3780" marR="3780" marT="3780" marB="0" anchor="b"/>
                </a:tc>
                <a:tc>
                  <a:txBody>
                    <a:bodyPr/>
                    <a:lstStyle/>
                    <a:p>
                      <a:pPr algn="l" fontAlgn="b"/>
                      <a:r>
                        <a:rPr lang="it-IT" sz="1200" u="none" strike="noStrike" dirty="0" smtClean="0">
                          <a:effectLst/>
                          <a:latin typeface="+mn-lt"/>
                        </a:rPr>
                        <a:t>LICEUL PEDAGOGIC „MATEI BASARAB„ SLOBOZIA</a:t>
                      </a:r>
                      <a:endParaRPr lang="it-IT"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b"/>
                </a:tc>
              </a:tr>
              <a:tr h="289233">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l" fontAlgn="b"/>
                      <a:endParaRPr lang="en-US" sz="1200" b="0" i="0" u="none" strike="noStrike" dirty="0">
                        <a:solidFill>
                          <a:srgbClr val="000000"/>
                        </a:solidFill>
                        <a:effectLst/>
                        <a:latin typeface="+mn-lt"/>
                      </a:endParaRPr>
                    </a:p>
                  </a:txBody>
                  <a:tcPr marL="3780" marR="3780" marT="3780" marB="0" anchor="b"/>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b"/>
                      <a:r>
                        <a:rPr lang="en-US" sz="1200" u="none" strike="noStrike">
                          <a:effectLst/>
                          <a:latin typeface="+mn-lt"/>
                        </a:rPr>
                        <a:t>Psihologie</a:t>
                      </a:r>
                      <a:endParaRPr lang="en-US" sz="1200" b="0" i="0" u="none" strike="noStrike">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COLEGIUL NAȚIONAL MIHAI VITEAZUL</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b"/>
                </a:tc>
              </a:tr>
              <a:tr h="503015">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l" fontAlgn="b"/>
                      <a:endParaRPr lang="en-US" sz="1200" b="0" i="0" u="none" strike="noStrike" dirty="0">
                        <a:solidFill>
                          <a:srgbClr val="000000"/>
                        </a:solidFill>
                        <a:effectLst/>
                        <a:latin typeface="+mn-lt"/>
                      </a:endParaRPr>
                    </a:p>
                  </a:txBody>
                  <a:tcPr marL="3780" marR="3780" marT="3780" marB="0" anchor="b"/>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b"/>
                      <a:r>
                        <a:rPr lang="en-US" sz="1200" u="none" strike="noStrike" dirty="0" err="1">
                          <a:effectLst/>
                          <a:latin typeface="+mn-lt"/>
                        </a:rPr>
                        <a:t>Sociologie</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vi-VN" sz="1200" u="none" strike="noStrike" dirty="0" smtClean="0">
                          <a:effectLst/>
                          <a:latin typeface="Calibri" pitchFamily="34" charset="0"/>
                          <a:cs typeface="Calibri" pitchFamily="34" charset="0"/>
                        </a:rPr>
                        <a:t>ȘCOALA GIMNAZIALĂ NR. 3 SLOBOZIA, LICEUL TEHNOLOGIC MIHAI EMINESCU SLOBOZIA</a:t>
                      </a:r>
                      <a:endParaRPr lang="vi-VN" sz="1200" b="0" i="0" u="none" strike="noStrike" dirty="0">
                        <a:solidFill>
                          <a:srgbClr val="000000"/>
                        </a:solidFill>
                        <a:effectLst/>
                        <a:latin typeface="Calibri" pitchFamily="34" charset="0"/>
                        <a:cs typeface="Calibri" pitchFamily="34" charset="0"/>
                      </a:endParaRPr>
                    </a:p>
                  </a:txBody>
                  <a:tcPr marL="3780" marR="3780" marT="3780" marB="0" anchor="b"/>
                </a:tc>
                <a:tc>
                  <a:txBody>
                    <a:bodyPr/>
                    <a:lstStyle/>
                    <a:p>
                      <a:pPr algn="l" fontAlgn="b"/>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b"/>
                </a:tc>
              </a:tr>
              <a:tr h="231404">
                <a:tc>
                  <a:txBody>
                    <a:bodyPr/>
                    <a:lstStyle/>
                    <a:p>
                      <a:pPr algn="ctr" fontAlgn="b"/>
                      <a:endParaRPr lang="en-US" sz="1200" b="0" i="0" u="none" strike="noStrike" dirty="0">
                        <a:solidFill>
                          <a:srgbClr val="000000"/>
                        </a:solidFill>
                        <a:effectLst/>
                        <a:latin typeface="+mn-lt"/>
                      </a:endParaRPr>
                    </a:p>
                  </a:txBody>
                  <a:tcPr marL="3780" marR="3780" marT="3780" marB="0" anchor="b"/>
                </a:tc>
                <a:tc>
                  <a:txBody>
                    <a:bodyPr/>
                    <a:lstStyle/>
                    <a:p>
                      <a:pPr algn="l" fontAlgn="b"/>
                      <a:endParaRPr lang="en-US" sz="1200" b="0" i="0" u="none" strike="noStrike" dirty="0">
                        <a:solidFill>
                          <a:srgbClr val="000000"/>
                        </a:solidFill>
                        <a:effectLst/>
                        <a:latin typeface="+mn-lt"/>
                      </a:endParaRPr>
                    </a:p>
                  </a:txBody>
                  <a:tcPr marL="3780" marR="3780" marT="3780" marB="0" anchor="b"/>
                </a:tc>
                <a:tc>
                  <a:txBody>
                    <a:bodyPr/>
                    <a:lstStyle/>
                    <a:p>
                      <a:pPr algn="l" fontAlgn="t"/>
                      <a:r>
                        <a:rPr lang="en-US" sz="1200" u="none" strike="noStrike">
                          <a:effectLst/>
                          <a:latin typeface="+mn-lt"/>
                        </a:rPr>
                        <a:t>profesor</a:t>
                      </a:r>
                      <a:endParaRPr lang="en-US" sz="1200" b="0" i="0" u="none" strike="noStrike">
                        <a:solidFill>
                          <a:srgbClr val="000000"/>
                        </a:solidFill>
                        <a:effectLst/>
                        <a:latin typeface="+mn-lt"/>
                      </a:endParaRPr>
                    </a:p>
                  </a:txBody>
                  <a:tcPr marL="3780" marR="3780" marT="3780" marB="0"/>
                </a:tc>
                <a:tc>
                  <a:txBody>
                    <a:bodyPr/>
                    <a:lstStyle/>
                    <a:p>
                      <a:pPr algn="l" fontAlgn="b"/>
                      <a:r>
                        <a:rPr lang="en-US" sz="1200" u="none" strike="noStrike" dirty="0" err="1">
                          <a:effectLst/>
                          <a:latin typeface="+mn-lt"/>
                        </a:rPr>
                        <a:t>Sociologie</a:t>
                      </a:r>
                      <a:endParaRPr lang="en-US" sz="1200" b="0" i="0" u="none" strike="noStrike" dirty="0">
                        <a:solidFill>
                          <a:srgbClr val="000000"/>
                        </a:solidFill>
                        <a:effectLst/>
                        <a:latin typeface="+mn-lt"/>
                      </a:endParaRPr>
                    </a:p>
                  </a:txBody>
                  <a:tcPr marL="3780" marR="3780" marT="3780" marB="0" anchor="b"/>
                </a:tc>
                <a:tc>
                  <a:txBody>
                    <a:bodyPr/>
                    <a:lstStyle/>
                    <a:p>
                      <a:pPr algn="l" fontAlgn="b"/>
                      <a:r>
                        <a:rPr lang="it-IT" sz="1200" u="none" strike="noStrike" dirty="0" smtClean="0">
                          <a:effectLst/>
                          <a:latin typeface="Calibri" pitchFamily="34" charset="0"/>
                          <a:cs typeface="Calibri" pitchFamily="34" charset="0"/>
                        </a:rPr>
                        <a:t>COLEGIUL NAȚIONAL "MIHAI VITEAZUL" SLOBOZIA</a:t>
                      </a:r>
                      <a:endParaRPr lang="it-IT" sz="1200" b="0" i="0" u="none" strike="noStrike" dirty="0">
                        <a:solidFill>
                          <a:srgbClr val="000000"/>
                        </a:solidFill>
                        <a:effectLst/>
                        <a:latin typeface="Calibri" pitchFamily="34" charset="0"/>
                        <a:cs typeface="Calibri" pitchFamily="34" charset="0"/>
                      </a:endParaRPr>
                    </a:p>
                  </a:txBody>
                  <a:tcPr marL="3780" marR="3780" marT="3780" marB="0" anchor="b"/>
                </a:tc>
                <a:tc>
                  <a:txBody>
                    <a:bodyPr/>
                    <a:lstStyle/>
                    <a:p>
                      <a:pPr algn="l" fontAlgn="b"/>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b"/>
                </a:tc>
              </a:tr>
              <a:tr h="289233">
                <a:tc>
                  <a:txBody>
                    <a:bodyPr/>
                    <a:lstStyle/>
                    <a:p>
                      <a:pPr algn="ctr" fontAlgn="ctr"/>
                      <a:endParaRPr lang="en-US" sz="1200" b="0" i="0" u="none" strike="noStrike" dirty="0">
                        <a:solidFill>
                          <a:srgbClr val="000000"/>
                        </a:solidFill>
                        <a:effectLst/>
                        <a:latin typeface="+mn-lt"/>
                      </a:endParaRPr>
                    </a:p>
                  </a:txBody>
                  <a:tcPr marL="3780" marR="3780" marT="3780" marB="0" anchor="ctr"/>
                </a:tc>
                <a:tc>
                  <a:txBody>
                    <a:bodyPr/>
                    <a:lstStyle/>
                    <a:p>
                      <a:pPr algn="l" fontAlgn="ctr"/>
                      <a:endParaRPr lang="en-US" sz="1200" b="0" i="0" u="none" strike="noStrike" dirty="0">
                        <a:solidFill>
                          <a:srgbClr val="000000"/>
                        </a:solidFill>
                        <a:effectLst/>
                        <a:latin typeface="+mn-lt"/>
                      </a:endParaRPr>
                    </a:p>
                  </a:txBody>
                  <a:tcPr marL="3780" marR="3780" marT="3780" marB="0" anchor="ctr"/>
                </a:tc>
                <a:tc>
                  <a:txBody>
                    <a:bodyPr/>
                    <a:lstStyle/>
                    <a:p>
                      <a:pPr algn="l" fontAlgn="t"/>
                      <a:r>
                        <a:rPr lang="en-US" sz="1200" u="none" strike="noStrike" dirty="0" err="1">
                          <a:effectLst/>
                          <a:latin typeface="+mn-lt"/>
                        </a:rPr>
                        <a:t>profesor</a:t>
                      </a:r>
                      <a:endParaRPr lang="en-US" sz="1200" b="0" i="0" u="none" strike="noStrike" dirty="0">
                        <a:solidFill>
                          <a:srgbClr val="000000"/>
                        </a:solidFill>
                        <a:effectLst/>
                        <a:latin typeface="+mn-lt"/>
                      </a:endParaRPr>
                    </a:p>
                  </a:txBody>
                  <a:tcPr marL="3780" marR="3780" marT="3780" marB="0"/>
                </a:tc>
                <a:tc>
                  <a:txBody>
                    <a:bodyPr/>
                    <a:lstStyle/>
                    <a:p>
                      <a:pPr algn="l" fontAlgn="t"/>
                      <a:r>
                        <a:rPr lang="en-US" sz="1200" u="none" strike="noStrike" dirty="0" err="1">
                          <a:effectLst/>
                          <a:latin typeface="+mn-lt"/>
                        </a:rPr>
                        <a:t>Istorie</a:t>
                      </a:r>
                      <a:endParaRPr lang="en-US" sz="1200" b="0" i="0" u="none" strike="noStrike" dirty="0">
                        <a:solidFill>
                          <a:srgbClr val="000000"/>
                        </a:solidFill>
                        <a:effectLst/>
                        <a:latin typeface="+mn-lt"/>
                      </a:endParaRPr>
                    </a:p>
                  </a:txBody>
                  <a:tcPr marL="3780" marR="3780" marT="3780" marB="0"/>
                </a:tc>
                <a:tc>
                  <a:txBody>
                    <a:bodyPr/>
                    <a:lstStyle/>
                    <a:p>
                      <a:pPr algn="l" fontAlgn="t"/>
                      <a:r>
                        <a:rPr lang="vi-VN" sz="1200" u="none" strike="noStrike" dirty="0" smtClean="0">
                          <a:effectLst/>
                          <a:latin typeface="Calibri" pitchFamily="34" charset="0"/>
                          <a:cs typeface="Calibri" pitchFamily="34" charset="0"/>
                        </a:rPr>
                        <a:t>ȘCOALA GIMNAZIALĂ NR 3</a:t>
                      </a:r>
                      <a:endParaRPr lang="vi-VN" sz="1200" b="0" i="0" u="none" strike="noStrike" dirty="0">
                        <a:solidFill>
                          <a:srgbClr val="000000"/>
                        </a:solidFill>
                        <a:effectLst/>
                        <a:latin typeface="Calibri" pitchFamily="34" charset="0"/>
                        <a:cs typeface="Calibri" pitchFamily="34" charset="0"/>
                      </a:endParaRPr>
                    </a:p>
                  </a:txBody>
                  <a:tcPr marL="3780" marR="3780" marT="3780" marB="0"/>
                </a:tc>
                <a:tc>
                  <a:txBody>
                    <a:bodyPr/>
                    <a:lstStyle/>
                    <a:p>
                      <a:pPr algn="l" fontAlgn="ctr"/>
                      <a:r>
                        <a:rPr lang="en-US" sz="1200" u="none" strike="noStrike" dirty="0" smtClean="0">
                          <a:effectLst/>
                          <a:latin typeface="+mn-lt"/>
                        </a:rPr>
                        <a:t>SLOBOZIA</a:t>
                      </a:r>
                      <a:endParaRPr lang="en-US" sz="1200" b="0" i="0" u="none" strike="noStrike" dirty="0">
                        <a:solidFill>
                          <a:srgbClr val="000000"/>
                        </a:solidFill>
                        <a:effectLst/>
                        <a:latin typeface="+mn-lt"/>
                      </a:endParaRPr>
                    </a:p>
                  </a:txBody>
                  <a:tcPr marL="3780" marR="3780" marT="3780" marB="0" anchor="ctr"/>
                </a:tc>
              </a:tr>
            </a:tbl>
          </a:graphicData>
        </a:graphic>
      </p:graphicFrame>
    </p:spTree>
    <p:extLst>
      <p:ext uri="{BB962C8B-B14F-4D97-AF65-F5344CB8AC3E}">
        <p14:creationId xmlns:p14="http://schemas.microsoft.com/office/powerpoint/2010/main" val="3917215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544" y="2973153"/>
            <a:ext cx="10515600" cy="1325563"/>
          </a:xfrm>
        </p:spPr>
        <p:txBody>
          <a:bodyPr>
            <a:normAutofit fontScale="90000"/>
          </a:bodyPr>
          <a:lstStyle/>
          <a:p>
            <a:pPr algn="ctr"/>
            <a:r>
              <a:rPr lang="en-US" sz="5400" b="1" dirty="0" err="1" smtClean="0">
                <a:solidFill>
                  <a:srgbClr val="C00000"/>
                </a:solidFill>
                <a:latin typeface="+mn-lt"/>
              </a:rPr>
              <a:t>Organizarea</a:t>
            </a:r>
            <a:r>
              <a:rPr lang="en-US" sz="5400" b="1" dirty="0" smtClean="0">
                <a:solidFill>
                  <a:srgbClr val="C00000"/>
                </a:solidFill>
                <a:latin typeface="+mn-lt"/>
              </a:rPr>
              <a:t> </a:t>
            </a:r>
            <a:r>
              <a:rPr lang="en-US" sz="5400" b="1" dirty="0" err="1" smtClean="0">
                <a:solidFill>
                  <a:srgbClr val="C00000"/>
                </a:solidFill>
                <a:latin typeface="+mn-lt"/>
              </a:rPr>
              <a:t>activitatilor</a:t>
            </a:r>
            <a:r>
              <a:rPr lang="en-US" sz="5400" b="1" dirty="0" smtClean="0">
                <a:solidFill>
                  <a:srgbClr val="C00000"/>
                </a:solidFill>
                <a:latin typeface="+mn-lt"/>
              </a:rPr>
              <a:t> la </a:t>
            </a:r>
            <a:r>
              <a:rPr lang="en-US" sz="5400" b="1" dirty="0" err="1" smtClean="0">
                <a:solidFill>
                  <a:srgbClr val="C00000"/>
                </a:solidFill>
                <a:latin typeface="+mn-lt"/>
              </a:rPr>
              <a:t>nivelul</a:t>
            </a:r>
            <a:r>
              <a:rPr lang="en-US" sz="5400" b="1" dirty="0" smtClean="0">
                <a:solidFill>
                  <a:srgbClr val="C00000"/>
                </a:solidFill>
                <a:latin typeface="+mn-lt"/>
              </a:rPr>
              <a:t> </a:t>
            </a:r>
            <a:r>
              <a:rPr lang="en-US" sz="5400" b="1" dirty="0" err="1" smtClean="0">
                <a:solidFill>
                  <a:srgbClr val="C00000"/>
                </a:solidFill>
                <a:latin typeface="+mn-lt"/>
              </a:rPr>
              <a:t>disciplinelor</a:t>
            </a:r>
            <a:r>
              <a:rPr lang="en-US" sz="5400" b="1" dirty="0" smtClean="0">
                <a:solidFill>
                  <a:srgbClr val="C00000"/>
                </a:solidFill>
                <a:latin typeface="+mn-lt"/>
              </a:rPr>
              <a:t>: </a:t>
            </a:r>
            <a:r>
              <a:rPr lang="en-US" sz="5400" b="1" dirty="0" err="1" smtClean="0">
                <a:solidFill>
                  <a:srgbClr val="C00000"/>
                </a:solidFill>
                <a:latin typeface="+mn-lt"/>
              </a:rPr>
              <a:t>istorie</a:t>
            </a:r>
            <a:r>
              <a:rPr lang="en-US" sz="5400" b="1" dirty="0" smtClean="0">
                <a:solidFill>
                  <a:srgbClr val="C00000"/>
                </a:solidFill>
                <a:latin typeface="+mn-lt"/>
              </a:rPr>
              <a:t>, </a:t>
            </a:r>
            <a:r>
              <a:rPr lang="en-US" sz="5400" b="1" dirty="0" err="1" smtClean="0">
                <a:solidFill>
                  <a:srgbClr val="C00000"/>
                </a:solidFill>
                <a:latin typeface="+mn-lt"/>
              </a:rPr>
              <a:t>stiinte</a:t>
            </a:r>
            <a:r>
              <a:rPr lang="en-US" sz="5400" b="1" dirty="0" smtClean="0">
                <a:solidFill>
                  <a:srgbClr val="C00000"/>
                </a:solidFill>
                <a:latin typeface="+mn-lt"/>
              </a:rPr>
              <a:t> socio-</a:t>
            </a:r>
            <a:r>
              <a:rPr lang="en-US" sz="5400" b="1" dirty="0" err="1" smtClean="0">
                <a:solidFill>
                  <a:srgbClr val="C00000"/>
                </a:solidFill>
                <a:latin typeface="+mn-lt"/>
              </a:rPr>
              <a:t>umane</a:t>
            </a:r>
            <a:endParaRPr lang="en-US" sz="5400" b="1" dirty="0">
              <a:solidFill>
                <a:srgbClr val="C00000"/>
              </a:solidFill>
              <a:latin typeface="+mn-lt"/>
            </a:endParaRPr>
          </a:p>
        </p:txBody>
      </p:sp>
    </p:spTree>
    <p:extLst>
      <p:ext uri="{BB962C8B-B14F-4D97-AF65-F5344CB8AC3E}">
        <p14:creationId xmlns:p14="http://schemas.microsoft.com/office/powerpoint/2010/main" val="196793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741" y="3156032"/>
            <a:ext cx="10765404" cy="1325563"/>
          </a:xfrm>
        </p:spPr>
        <p:txBody>
          <a:bodyPr>
            <a:normAutofit fontScale="90000"/>
          </a:bodyPr>
          <a:lstStyle/>
          <a:p>
            <a:pPr algn="ct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RESURSE  </a:t>
            </a:r>
            <a:r>
              <a:rPr lang="en-US" b="1" dirty="0">
                <a:solidFill>
                  <a:srgbClr val="C00000"/>
                </a:solidFill>
                <a:latin typeface="Times New Roman" pitchFamily="18" charset="0"/>
                <a:cs typeface="Times New Roman" pitchFamily="18" charset="0"/>
              </a:rPr>
              <a:t>EDUCAȚIONALE</a:t>
            </a:r>
            <a:r>
              <a:rPr lang="en-US" dirty="0">
                <a:solidFill>
                  <a:srgbClr val="C00000"/>
                </a:solidFill>
                <a:latin typeface="Times New Roman" pitchFamily="18" charset="0"/>
                <a:cs typeface="Times New Roman" pitchFamily="18" charset="0"/>
              </a:rPr>
              <a:t>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Create de </a:t>
            </a:r>
            <a:r>
              <a:rPr lang="en-US" dirty="0" err="1" smtClean="0">
                <a:latin typeface="Times New Roman" pitchFamily="18" charset="0"/>
                <a:cs typeface="Times New Roman" pitchFamily="18" charset="0"/>
              </a:rPr>
              <a:t>profesori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aprobate</a:t>
            </a:r>
            <a:r>
              <a:rPr lang="en-US" dirty="0" smtClean="0">
                <a:latin typeface="Times New Roman" pitchFamily="18" charset="0"/>
                <a:cs typeface="Times New Roman" pitchFamily="18" charset="0"/>
              </a:rPr>
              <a:t> in </a:t>
            </a:r>
            <a:r>
              <a:rPr lang="en-US" dirty="0" err="1" smtClean="0">
                <a:latin typeface="Times New Roman" pitchFamily="18" charset="0"/>
                <a:cs typeface="Times New Roman" pitchFamily="18" charset="0"/>
              </a:rPr>
              <a:t>Consiliul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consultativ</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pentru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disciplinele</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1.ISTORIE – 34</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2.STIINTE SOCIO-UMANE – 15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079029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9B26B7-DDFA-486F-A47C-52F04E047D6D}"/>
              </a:ext>
            </a:extLst>
          </p:cNvPr>
          <p:cNvSpPr>
            <a:spLocks noGrp="1"/>
          </p:cNvSpPr>
          <p:nvPr>
            <p:ph type="title"/>
          </p:nvPr>
        </p:nvSpPr>
        <p:spPr>
          <a:xfrm>
            <a:off x="1156252" y="1504812"/>
            <a:ext cx="10515600" cy="1325563"/>
          </a:xfrm>
        </p:spPr>
        <p:txBody>
          <a:bodyPr/>
          <a:lstStyle/>
          <a:p>
            <a:r>
              <a:rPr lang="ro-RO" sz="1800" b="1" dirty="0">
                <a:solidFill>
                  <a:srgbClr val="000000"/>
                </a:solidFill>
                <a:effectLst/>
                <a:latin typeface="Times New Roman" panose="02020603050405020304" pitchFamily="18" charset="0"/>
                <a:ea typeface="Times New Roman" panose="02020603050405020304" pitchFamily="18" charset="0"/>
              </a:rPr>
              <a:t>CENTRALIZATOR NEVOIA DE PROGRAME DE REMEDIERE LA DISCIPLINELE ISTORIE, ŞTIINŢE SOCIO-UMANE:</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graphicFrame>
        <p:nvGraphicFramePr>
          <p:cNvPr id="3" name="Table 2">
            <a:extLst>
              <a:ext uri="{FF2B5EF4-FFF2-40B4-BE49-F238E27FC236}">
                <a16:creationId xmlns:a16="http://schemas.microsoft.com/office/drawing/2014/main" xmlns="" id="{B95FCD68-2DC1-42CB-B8DE-3A8DA57A0738}"/>
              </a:ext>
            </a:extLst>
          </p:cNvPr>
          <p:cNvGraphicFramePr>
            <a:graphicFrameLocks noGrp="1"/>
          </p:cNvGraphicFramePr>
          <p:nvPr>
            <p:extLst>
              <p:ext uri="{D42A27DB-BD31-4B8C-83A1-F6EECF244321}">
                <p14:modId xmlns:p14="http://schemas.microsoft.com/office/powerpoint/2010/main" val="174998135"/>
              </p:ext>
            </p:extLst>
          </p:nvPr>
        </p:nvGraphicFramePr>
        <p:xfrm>
          <a:off x="1285460" y="2425148"/>
          <a:ext cx="9750290" cy="3391980"/>
        </p:xfrm>
        <a:graphic>
          <a:graphicData uri="http://schemas.openxmlformats.org/drawingml/2006/table">
            <a:tbl>
              <a:tblPr firstRow="1" firstCol="1" bandRow="1">
                <a:tableStyleId>{5C22544A-7EE6-4342-B048-85BDC9FD1C3A}</a:tableStyleId>
              </a:tblPr>
              <a:tblGrid>
                <a:gridCol w="1817827">
                  <a:extLst>
                    <a:ext uri="{9D8B030D-6E8A-4147-A177-3AD203B41FA5}">
                      <a16:colId xmlns:a16="http://schemas.microsoft.com/office/drawing/2014/main" xmlns="" val="3144392544"/>
                    </a:ext>
                  </a:extLst>
                </a:gridCol>
                <a:gridCol w="1997590">
                  <a:extLst>
                    <a:ext uri="{9D8B030D-6E8A-4147-A177-3AD203B41FA5}">
                      <a16:colId xmlns:a16="http://schemas.microsoft.com/office/drawing/2014/main" xmlns="" val="3041827867"/>
                    </a:ext>
                  </a:extLst>
                </a:gridCol>
                <a:gridCol w="668557">
                  <a:extLst>
                    <a:ext uri="{9D8B030D-6E8A-4147-A177-3AD203B41FA5}">
                      <a16:colId xmlns:a16="http://schemas.microsoft.com/office/drawing/2014/main" xmlns="" val="1532861682"/>
                    </a:ext>
                  </a:extLst>
                </a:gridCol>
                <a:gridCol w="668557">
                  <a:extLst>
                    <a:ext uri="{9D8B030D-6E8A-4147-A177-3AD203B41FA5}">
                      <a16:colId xmlns:a16="http://schemas.microsoft.com/office/drawing/2014/main" xmlns="" val="1434019204"/>
                    </a:ext>
                  </a:extLst>
                </a:gridCol>
                <a:gridCol w="668557">
                  <a:extLst>
                    <a:ext uri="{9D8B030D-6E8A-4147-A177-3AD203B41FA5}">
                      <a16:colId xmlns:a16="http://schemas.microsoft.com/office/drawing/2014/main" xmlns="" val="4077401473"/>
                    </a:ext>
                  </a:extLst>
                </a:gridCol>
                <a:gridCol w="668557">
                  <a:extLst>
                    <a:ext uri="{9D8B030D-6E8A-4147-A177-3AD203B41FA5}">
                      <a16:colId xmlns:a16="http://schemas.microsoft.com/office/drawing/2014/main" xmlns="" val="1623820209"/>
                    </a:ext>
                  </a:extLst>
                </a:gridCol>
                <a:gridCol w="668557">
                  <a:extLst>
                    <a:ext uri="{9D8B030D-6E8A-4147-A177-3AD203B41FA5}">
                      <a16:colId xmlns:a16="http://schemas.microsoft.com/office/drawing/2014/main" xmlns="" val="1878077457"/>
                    </a:ext>
                  </a:extLst>
                </a:gridCol>
                <a:gridCol w="668557">
                  <a:extLst>
                    <a:ext uri="{9D8B030D-6E8A-4147-A177-3AD203B41FA5}">
                      <a16:colId xmlns:a16="http://schemas.microsoft.com/office/drawing/2014/main" xmlns="" val="3106700885"/>
                    </a:ext>
                  </a:extLst>
                </a:gridCol>
                <a:gridCol w="955369">
                  <a:extLst>
                    <a:ext uri="{9D8B030D-6E8A-4147-A177-3AD203B41FA5}">
                      <a16:colId xmlns:a16="http://schemas.microsoft.com/office/drawing/2014/main" xmlns="" val="1760824868"/>
                    </a:ext>
                  </a:extLst>
                </a:gridCol>
                <a:gridCol w="968162">
                  <a:extLst>
                    <a:ext uri="{9D8B030D-6E8A-4147-A177-3AD203B41FA5}">
                      <a16:colId xmlns:a16="http://schemas.microsoft.com/office/drawing/2014/main" xmlns="" val="1875411269"/>
                    </a:ext>
                  </a:extLst>
                </a:gridCol>
              </a:tblGrid>
              <a:tr h="1645414">
                <a:tc>
                  <a:txBody>
                    <a:bodyPr/>
                    <a:lstStyle/>
                    <a:p>
                      <a:pPr>
                        <a:lnSpc>
                          <a:spcPct val="107000"/>
                        </a:lnSpc>
                      </a:pPr>
                      <a:r>
                        <a:rPr lang="en-US" sz="1600" b="1" dirty="0" err="1">
                          <a:effectLst/>
                          <a:latin typeface="Times New Roman" pitchFamily="18" charset="0"/>
                          <a:cs typeface="Times New Roman" pitchFamily="18" charset="0"/>
                        </a:rPr>
                        <a:t>Disciplina</a:t>
                      </a:r>
                      <a:r>
                        <a:rPr lang="en-US" sz="1600" b="1" dirty="0">
                          <a:effectLst/>
                          <a:latin typeface="Times New Roman" pitchFamily="18" charset="0"/>
                          <a:cs typeface="Times New Roman" pitchFamily="18" charset="0"/>
                        </a:rPr>
                        <a:t>/</a:t>
                      </a:r>
                      <a:r>
                        <a:rPr lang="en-US" sz="1600" b="1" dirty="0" err="1">
                          <a:effectLst/>
                          <a:latin typeface="Times New Roman" pitchFamily="18" charset="0"/>
                          <a:cs typeface="Times New Roman" pitchFamily="18" charset="0"/>
                        </a:rPr>
                        <a:t>disciplinele</a:t>
                      </a:r>
                      <a:r>
                        <a:rPr lang="en-US" sz="1600" b="1" dirty="0">
                          <a:effectLst/>
                          <a:latin typeface="Times New Roman" pitchFamily="18" charset="0"/>
                          <a:cs typeface="Times New Roman" pitchFamily="18" charset="0"/>
                        </a:rPr>
                        <a:t> predate </a:t>
                      </a:r>
                      <a:r>
                        <a:rPr lang="en-US" sz="1600" b="1" dirty="0" err="1">
                          <a:effectLst/>
                          <a:latin typeface="Times New Roman" pitchFamily="18" charset="0"/>
                          <a:cs typeface="Times New Roman" pitchFamily="18" charset="0"/>
                        </a:rPr>
                        <a:t>în</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anul</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şcolar</a:t>
                      </a:r>
                      <a:r>
                        <a:rPr lang="en-US" sz="1600" b="1" dirty="0">
                          <a:effectLst/>
                          <a:latin typeface="Times New Roman" pitchFamily="18" charset="0"/>
                          <a:cs typeface="Times New Roman" pitchFamily="18" charset="0"/>
                        </a:rPr>
                        <a:t> 2020-2021</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dirty="0">
                          <a:effectLst/>
                          <a:latin typeface="Times New Roman" pitchFamily="18" charset="0"/>
                          <a:cs typeface="Times New Roman" pitchFamily="18" charset="0"/>
                        </a:rPr>
                        <a:t> In </a:t>
                      </a:r>
                      <a:r>
                        <a:rPr lang="en-US" sz="1600" b="1" dirty="0" err="1">
                          <a:effectLst/>
                          <a:latin typeface="Times New Roman" pitchFamily="18" charset="0"/>
                          <a:cs typeface="Times New Roman" pitchFamily="18" charset="0"/>
                        </a:rPr>
                        <a:t>semestrul</a:t>
                      </a:r>
                      <a:r>
                        <a:rPr lang="en-US" sz="1600" b="1" dirty="0">
                          <a:effectLst/>
                          <a:latin typeface="Times New Roman" pitchFamily="18" charset="0"/>
                          <a:cs typeface="Times New Roman" pitchFamily="18" charset="0"/>
                        </a:rPr>
                        <a:t> al II-lea  </a:t>
                      </a:r>
                      <a:r>
                        <a:rPr lang="en-US" sz="1600" b="1" dirty="0" err="1">
                          <a:effectLst/>
                          <a:latin typeface="Times New Roman" pitchFamily="18" charset="0"/>
                          <a:cs typeface="Times New Roman" pitchFamily="18" charset="0"/>
                        </a:rPr>
                        <a:t>nevoia</a:t>
                      </a:r>
                      <a:r>
                        <a:rPr lang="en-US" sz="1600" b="1" dirty="0">
                          <a:effectLst/>
                          <a:latin typeface="Times New Roman" pitchFamily="18" charset="0"/>
                          <a:cs typeface="Times New Roman" pitchFamily="18" charset="0"/>
                        </a:rPr>
                        <a:t> de </a:t>
                      </a:r>
                      <a:r>
                        <a:rPr lang="en-US" sz="1600" b="1" dirty="0" err="1">
                          <a:effectLst/>
                          <a:latin typeface="Times New Roman" pitchFamily="18" charset="0"/>
                          <a:cs typeface="Times New Roman" pitchFamily="18" charset="0"/>
                        </a:rPr>
                        <a:t>organizare</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şi</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desfăşurare</a:t>
                      </a:r>
                      <a:r>
                        <a:rPr lang="en-US" sz="1600" b="1" dirty="0">
                          <a:effectLst/>
                          <a:latin typeface="Times New Roman" pitchFamily="18" charset="0"/>
                          <a:cs typeface="Times New Roman" pitchFamily="18" charset="0"/>
                        </a:rPr>
                        <a:t> program </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a:effectLst/>
                          <a:latin typeface="Times New Roman" pitchFamily="18" charset="0"/>
                          <a:cs typeface="Times New Roman" pitchFamily="18" charset="0"/>
                        </a:rPr>
                        <a:t>clasa a V-a nr. total de elevi </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a:effectLst/>
                          <a:latin typeface="Times New Roman" pitchFamily="18" charset="0"/>
                          <a:cs typeface="Times New Roman" pitchFamily="18" charset="0"/>
                        </a:rPr>
                        <a:t>clasa a VI-a nr. total de elevi </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a:effectLst/>
                          <a:latin typeface="Times New Roman" pitchFamily="18" charset="0"/>
                          <a:cs typeface="Times New Roman" pitchFamily="18" charset="0"/>
                        </a:rPr>
                        <a:t>clasa a VII-a nr. total de elevi </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a:effectLst/>
                          <a:latin typeface="Times New Roman" pitchFamily="18" charset="0"/>
                          <a:cs typeface="Times New Roman" pitchFamily="18" charset="0"/>
                        </a:rPr>
                        <a:t>clasa a VIII-a nr. total de elevi </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a:effectLst/>
                          <a:latin typeface="Times New Roman" pitchFamily="18" charset="0"/>
                          <a:cs typeface="Times New Roman" pitchFamily="18" charset="0"/>
                        </a:rPr>
                        <a:t>clasa a IX-a nr. total de elevi </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a:effectLst/>
                          <a:latin typeface="Times New Roman" pitchFamily="18" charset="0"/>
                          <a:cs typeface="Times New Roman" pitchFamily="18" charset="0"/>
                        </a:rPr>
                        <a:t>clasa a X-a nr. total de elevi </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a:effectLst/>
                          <a:latin typeface="Times New Roman" pitchFamily="18" charset="0"/>
                          <a:cs typeface="Times New Roman" pitchFamily="18" charset="0"/>
                        </a:rPr>
                        <a:t>clasa a XI-a nr. total de elevi </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600" b="1">
                          <a:effectLst/>
                          <a:latin typeface="Times New Roman" pitchFamily="18" charset="0"/>
                          <a:cs typeface="Times New Roman" pitchFamily="18" charset="0"/>
                        </a:rPr>
                        <a:t>clasa a XII-a nr. total de elevi </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576521713"/>
                  </a:ext>
                </a:extLst>
              </a:tr>
              <a:tr h="1415838">
                <a:tc>
                  <a:txBody>
                    <a:bodyPr/>
                    <a:lstStyle/>
                    <a:p>
                      <a:pPr marL="457200" indent="-457200">
                        <a:lnSpc>
                          <a:spcPct val="107000"/>
                        </a:lnSpc>
                      </a:pPr>
                      <a:r>
                        <a:rPr lang="en-US" sz="1600" b="1">
                          <a:effectLst/>
                          <a:latin typeface="Times New Roman" pitchFamily="18" charset="0"/>
                          <a:cs typeface="Times New Roman" pitchFamily="18" charset="0"/>
                        </a:rPr>
                        <a:t>ISTORIE, </a:t>
                      </a:r>
                    </a:p>
                    <a:p>
                      <a:pPr marL="457200" indent="-457200">
                        <a:lnSpc>
                          <a:spcPct val="107000"/>
                        </a:lnSpc>
                      </a:pPr>
                      <a:r>
                        <a:rPr lang="en-US" sz="1600" b="1">
                          <a:effectLst/>
                          <a:latin typeface="Times New Roman" pitchFamily="18" charset="0"/>
                          <a:cs typeface="Times New Roman" pitchFamily="18" charset="0"/>
                        </a:rPr>
                        <a:t>ŞTIINŢE SOCIO-UMANE</a:t>
                      </a:r>
                    </a:p>
                    <a:p>
                      <a:pPr marL="457200" indent="-457200">
                        <a:lnSpc>
                          <a:spcPct val="107000"/>
                        </a:lnSpc>
                      </a:pPr>
                      <a:r>
                        <a:rPr lang="en-US" sz="1600" b="1">
                          <a:effectLst/>
                          <a:latin typeface="Times New Roman" pitchFamily="18" charset="0"/>
                          <a:cs typeface="Times New Roman" pitchFamily="18" charset="0"/>
                        </a:rPr>
                        <a:t> </a:t>
                      </a:r>
                    </a:p>
                    <a:p>
                      <a:pPr marL="457200" indent="-457200">
                        <a:lnSpc>
                          <a:spcPct val="107000"/>
                        </a:lnSpc>
                      </a:pPr>
                      <a:r>
                        <a:rPr lang="en-US" sz="1600" b="1">
                          <a:effectLst/>
                          <a:latin typeface="Times New Roman" pitchFamily="18" charset="0"/>
                          <a:cs typeface="Times New Roman" pitchFamily="18" charset="0"/>
                        </a:rPr>
                        <a:t>36 DE CADRE DIDACTICE</a:t>
                      </a:r>
                      <a:endParaRPr lang="en-US"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600" b="1" dirty="0">
                          <a:effectLst/>
                          <a:latin typeface="Times New Roman" pitchFamily="18" charset="0"/>
                          <a:cs typeface="Times New Roman" pitchFamily="18" charset="0"/>
                        </a:rPr>
                        <a:t>REMEDIERE</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07000"/>
                        </a:lnSpc>
                      </a:pPr>
                      <a:r>
                        <a:rPr lang="en-US" sz="1600" b="1" dirty="0">
                          <a:effectLst/>
                          <a:latin typeface="Times New Roman" pitchFamily="18" charset="0"/>
                          <a:cs typeface="Times New Roman" pitchFamily="18" charset="0"/>
                        </a:rPr>
                        <a:t>241</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07000"/>
                        </a:lnSpc>
                      </a:pPr>
                      <a:r>
                        <a:rPr lang="en-US" sz="1600" b="1" dirty="0">
                          <a:effectLst/>
                          <a:latin typeface="Times New Roman" pitchFamily="18" charset="0"/>
                          <a:cs typeface="Times New Roman" pitchFamily="18" charset="0"/>
                        </a:rPr>
                        <a:t>173</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07000"/>
                        </a:lnSpc>
                      </a:pPr>
                      <a:r>
                        <a:rPr lang="en-US" sz="1600" b="1" dirty="0">
                          <a:effectLst/>
                          <a:latin typeface="Times New Roman" pitchFamily="18" charset="0"/>
                          <a:cs typeface="Times New Roman" pitchFamily="18" charset="0"/>
                        </a:rPr>
                        <a:t>170</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07000"/>
                        </a:lnSpc>
                      </a:pPr>
                      <a:r>
                        <a:rPr lang="en-US" sz="1600" b="1" dirty="0">
                          <a:effectLst/>
                          <a:latin typeface="Times New Roman" pitchFamily="18" charset="0"/>
                          <a:cs typeface="Times New Roman" pitchFamily="18" charset="0"/>
                        </a:rPr>
                        <a:t>150</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07000"/>
                        </a:lnSpc>
                      </a:pPr>
                      <a:r>
                        <a:rPr lang="en-US" sz="1600" b="1" dirty="0">
                          <a:effectLst/>
                          <a:latin typeface="Times New Roman" pitchFamily="18" charset="0"/>
                          <a:cs typeface="Times New Roman" pitchFamily="18" charset="0"/>
                        </a:rPr>
                        <a:t>261</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07000"/>
                        </a:lnSpc>
                      </a:pPr>
                      <a:r>
                        <a:rPr lang="en-US" sz="1600" b="1" dirty="0">
                          <a:effectLst/>
                          <a:latin typeface="Times New Roman" pitchFamily="18" charset="0"/>
                          <a:cs typeface="Times New Roman" pitchFamily="18" charset="0"/>
                        </a:rPr>
                        <a:t>206</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07000"/>
                        </a:lnSpc>
                      </a:pPr>
                      <a:r>
                        <a:rPr lang="en-US" sz="1600" b="1" dirty="0">
                          <a:effectLst/>
                          <a:latin typeface="Times New Roman" pitchFamily="18" charset="0"/>
                          <a:cs typeface="Times New Roman" pitchFamily="18" charset="0"/>
                        </a:rPr>
                        <a:t>214</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r">
                        <a:lnSpc>
                          <a:spcPct val="107000"/>
                        </a:lnSpc>
                      </a:pPr>
                      <a:r>
                        <a:rPr lang="en-US" sz="1600" b="1" dirty="0">
                          <a:effectLst/>
                          <a:latin typeface="Times New Roman" pitchFamily="18" charset="0"/>
                          <a:cs typeface="Times New Roman" pitchFamily="18" charset="0"/>
                        </a:rPr>
                        <a:t>258</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753968000"/>
                  </a:ext>
                </a:extLst>
              </a:tr>
            </a:tbl>
          </a:graphicData>
        </a:graphic>
      </p:graphicFrame>
      <p:sp>
        <p:nvSpPr>
          <p:cNvPr id="4" name="Rectangle 1">
            <a:extLst>
              <a:ext uri="{FF2B5EF4-FFF2-40B4-BE49-F238E27FC236}">
                <a16:creationId xmlns:a16="http://schemas.microsoft.com/office/drawing/2014/main" xmlns="" id="{14888C50-EC8A-4779-A2BD-3AE2A4480921}"/>
              </a:ext>
            </a:extLst>
          </p:cNvPr>
          <p:cNvSpPr>
            <a:spLocks noChangeArrowheads="1"/>
          </p:cNvSpPr>
          <p:nvPr/>
        </p:nvSpPr>
        <p:spPr bwMode="auto">
          <a:xfrm>
            <a:off x="1216865" y="2830375"/>
            <a:ext cx="1292677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330942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551C8C-B848-4A72-84C3-CAEA575B3D3D}"/>
              </a:ext>
            </a:extLst>
          </p:cNvPr>
          <p:cNvSpPr>
            <a:spLocks noGrp="1"/>
          </p:cNvSpPr>
          <p:nvPr>
            <p:ph type="title"/>
          </p:nvPr>
        </p:nvSpPr>
        <p:spPr>
          <a:xfrm>
            <a:off x="1196008" y="1359038"/>
            <a:ext cx="10515600" cy="1325563"/>
          </a:xfrm>
        </p:spPr>
        <p:txBody>
          <a:bodyPr/>
          <a:lstStyle/>
          <a:p>
            <a:r>
              <a:rPr lang="ro-RO" sz="1800" b="1" dirty="0">
                <a:solidFill>
                  <a:srgbClr val="000000"/>
                </a:solidFill>
                <a:effectLst/>
                <a:latin typeface="Times New Roman" panose="02020603050405020304" pitchFamily="18" charset="0"/>
                <a:ea typeface="Times New Roman" panose="02020603050405020304" pitchFamily="18" charset="0"/>
              </a:rPr>
              <a:t>Analiza programelor de remediere</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graphicFrame>
        <p:nvGraphicFramePr>
          <p:cNvPr id="4" name="Table 3">
            <a:extLst>
              <a:ext uri="{FF2B5EF4-FFF2-40B4-BE49-F238E27FC236}">
                <a16:creationId xmlns:a16="http://schemas.microsoft.com/office/drawing/2014/main" xmlns="" id="{86018BB7-5BA5-464A-B4C2-BE45FAC434F3}"/>
              </a:ext>
            </a:extLst>
          </p:cNvPr>
          <p:cNvGraphicFramePr>
            <a:graphicFrameLocks noGrp="1"/>
          </p:cNvGraphicFramePr>
          <p:nvPr>
            <p:extLst>
              <p:ext uri="{D42A27DB-BD31-4B8C-83A1-F6EECF244321}">
                <p14:modId xmlns:p14="http://schemas.microsoft.com/office/powerpoint/2010/main" val="1816317865"/>
              </p:ext>
            </p:extLst>
          </p:nvPr>
        </p:nvGraphicFramePr>
        <p:xfrm>
          <a:off x="1196008" y="2021819"/>
          <a:ext cx="9676130" cy="1761363"/>
        </p:xfrm>
        <a:graphic>
          <a:graphicData uri="http://schemas.openxmlformats.org/drawingml/2006/table">
            <a:tbl>
              <a:tblPr firstRow="1" firstCol="1" bandRow="1">
                <a:tableStyleId>{5C22544A-7EE6-4342-B048-85BDC9FD1C3A}</a:tableStyleId>
              </a:tblPr>
              <a:tblGrid>
                <a:gridCol w="2171700">
                  <a:extLst>
                    <a:ext uri="{9D8B030D-6E8A-4147-A177-3AD203B41FA5}">
                      <a16:colId xmlns:a16="http://schemas.microsoft.com/office/drawing/2014/main" xmlns="" val="1753133077"/>
                    </a:ext>
                  </a:extLst>
                </a:gridCol>
                <a:gridCol w="1200150">
                  <a:extLst>
                    <a:ext uri="{9D8B030D-6E8A-4147-A177-3AD203B41FA5}">
                      <a16:colId xmlns:a16="http://schemas.microsoft.com/office/drawing/2014/main" xmlns="" val="1442226808"/>
                    </a:ext>
                  </a:extLst>
                </a:gridCol>
                <a:gridCol w="1200150">
                  <a:extLst>
                    <a:ext uri="{9D8B030D-6E8A-4147-A177-3AD203B41FA5}">
                      <a16:colId xmlns:a16="http://schemas.microsoft.com/office/drawing/2014/main" xmlns="" val="910977595"/>
                    </a:ext>
                  </a:extLst>
                </a:gridCol>
                <a:gridCol w="1402080">
                  <a:extLst>
                    <a:ext uri="{9D8B030D-6E8A-4147-A177-3AD203B41FA5}">
                      <a16:colId xmlns:a16="http://schemas.microsoft.com/office/drawing/2014/main" xmlns="" val="4239769700"/>
                    </a:ext>
                  </a:extLst>
                </a:gridCol>
                <a:gridCol w="1308735">
                  <a:extLst>
                    <a:ext uri="{9D8B030D-6E8A-4147-A177-3AD203B41FA5}">
                      <a16:colId xmlns:a16="http://schemas.microsoft.com/office/drawing/2014/main" xmlns="" val="4040307330"/>
                    </a:ext>
                  </a:extLst>
                </a:gridCol>
                <a:gridCol w="1341755">
                  <a:extLst>
                    <a:ext uri="{9D8B030D-6E8A-4147-A177-3AD203B41FA5}">
                      <a16:colId xmlns:a16="http://schemas.microsoft.com/office/drawing/2014/main" xmlns="" val="1062779255"/>
                    </a:ext>
                  </a:extLst>
                </a:gridCol>
                <a:gridCol w="1051560">
                  <a:extLst>
                    <a:ext uri="{9D8B030D-6E8A-4147-A177-3AD203B41FA5}">
                      <a16:colId xmlns:a16="http://schemas.microsoft.com/office/drawing/2014/main" xmlns="" val="3683418594"/>
                    </a:ext>
                  </a:extLst>
                </a:gridCol>
              </a:tblGrid>
              <a:tr h="1691005">
                <a:tc>
                  <a:txBody>
                    <a:bodyPr/>
                    <a:lstStyle/>
                    <a:p>
                      <a:pPr>
                        <a:lnSpc>
                          <a:spcPct val="107000"/>
                        </a:lnSpc>
                      </a:pPr>
                      <a:r>
                        <a:rPr lang="en-US" sz="1200">
                          <a:effectLst/>
                        </a:rPr>
                        <a:t>În cazul desfășurării acestui program, ce măsuri de recuperare/ remediere credeți că pot fi aplicate?</a:t>
                      </a:r>
                    </a:p>
                    <a:p>
                      <a:pPr>
                        <a:lnSpc>
                          <a:spcPct val="107000"/>
                        </a:lnSpc>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200">
                          <a:effectLst/>
                        </a:rPr>
                        <a:t> Enumerați activitățile care pot fi aplicate, la nivelul unității dvs școlare, în combaterea absenteismului</a:t>
                      </a:r>
                    </a:p>
                    <a:p>
                      <a:pPr>
                        <a:lnSpc>
                          <a:spcPct val="107000"/>
                        </a:lnSpc>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200">
                          <a:effectLst/>
                        </a:rPr>
                        <a:t>Enumerati modalitățile de prevenire a abandonului școlar</a:t>
                      </a:r>
                    </a:p>
                    <a:p>
                      <a:pPr>
                        <a:lnSpc>
                          <a:spcPct val="107000"/>
                        </a:lnSpc>
                      </a:pPr>
                      <a:r>
                        <a:rPr lang="en-US" sz="1200">
                          <a:effectLst/>
                        </a:rPr>
                        <a:t> </a:t>
                      </a:r>
                    </a:p>
                    <a:p>
                      <a:pPr>
                        <a:lnSpc>
                          <a:spcPct val="107000"/>
                        </a:lnSpc>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200">
                          <a:effectLst/>
                        </a:rPr>
                        <a:t>Precizaţi metodele de monitorizare a programului de recuperare și remediere ce s-ar putea desfășura în școala dvs.</a:t>
                      </a:r>
                    </a:p>
                    <a:p>
                      <a:pPr>
                        <a:lnSpc>
                          <a:spcPct val="107000"/>
                        </a:lnSpc>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200">
                          <a:effectLst/>
                        </a:rPr>
                        <a:t>Numiți dificultățile pe care le-ar întâmpina diriginții în desfășurarea programului de recuperare și remediere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200">
                          <a:effectLst/>
                        </a:rPr>
                        <a:t>Sugerați care ar fi rezultatele preconizate de dvs apărute în urma desfășurării unui astfel de program de recuperare și/sau de remediere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07000"/>
                        </a:lnSpc>
                      </a:pPr>
                      <a:r>
                        <a:rPr lang="en-US" sz="1200" dirty="0">
                          <a:effectLst/>
                        </a:rPr>
                        <a:t>Ce </a:t>
                      </a:r>
                      <a:r>
                        <a:rPr lang="en-US" sz="1200" dirty="0" err="1">
                          <a:effectLst/>
                        </a:rPr>
                        <a:t>ati</a:t>
                      </a:r>
                      <a:r>
                        <a:rPr lang="en-US" sz="1200" dirty="0">
                          <a:effectLst/>
                        </a:rPr>
                        <a:t> </a:t>
                      </a:r>
                      <a:r>
                        <a:rPr lang="en-US" sz="1200" dirty="0" err="1">
                          <a:effectLst/>
                        </a:rPr>
                        <a:t>dori</a:t>
                      </a:r>
                      <a:r>
                        <a:rPr lang="en-US" sz="1200" dirty="0">
                          <a:effectLst/>
                        </a:rPr>
                        <a:t> </a:t>
                      </a:r>
                      <a:r>
                        <a:rPr lang="en-US" sz="1200" dirty="0" err="1">
                          <a:effectLst/>
                        </a:rPr>
                        <a:t>sã</a:t>
                      </a:r>
                      <a:r>
                        <a:rPr lang="en-US" sz="1200" dirty="0">
                          <a:effectLst/>
                        </a:rPr>
                        <a:t> </a:t>
                      </a:r>
                      <a:r>
                        <a:rPr lang="en-US" sz="1200" dirty="0" err="1">
                          <a:effectLst/>
                        </a:rPr>
                        <a:t>îşi</a:t>
                      </a:r>
                      <a:r>
                        <a:rPr lang="en-US" sz="1200" dirty="0">
                          <a:effectLst/>
                        </a:rPr>
                        <a:t> </a:t>
                      </a:r>
                      <a:r>
                        <a:rPr lang="en-US" sz="1200" dirty="0" err="1">
                          <a:effectLst/>
                        </a:rPr>
                        <a:t>însuşeascã</a:t>
                      </a:r>
                      <a:r>
                        <a:rPr lang="en-US" sz="1200" dirty="0">
                          <a:effectLst/>
                        </a:rPr>
                        <a:t> </a:t>
                      </a:r>
                      <a:r>
                        <a:rPr lang="en-US" sz="1200" dirty="0" err="1">
                          <a:effectLst/>
                        </a:rPr>
                        <a:t>elevul</a:t>
                      </a:r>
                      <a:r>
                        <a:rPr lang="en-US" sz="1200" dirty="0">
                          <a:effectLst/>
                        </a:rPr>
                        <a:t> </a:t>
                      </a:r>
                      <a:r>
                        <a:rPr lang="en-US" sz="1200" dirty="0" err="1">
                          <a:effectLst/>
                        </a:rPr>
                        <a:t>în</a:t>
                      </a:r>
                      <a:r>
                        <a:rPr lang="en-US" sz="1200" dirty="0">
                          <a:effectLst/>
                        </a:rPr>
                        <a:t> </a:t>
                      </a:r>
                      <a:r>
                        <a:rPr lang="en-US" sz="1200" dirty="0" err="1">
                          <a:effectLst/>
                        </a:rPr>
                        <a:t>urma</a:t>
                      </a:r>
                      <a:r>
                        <a:rPr lang="en-US" sz="1200" dirty="0">
                          <a:effectLst/>
                        </a:rPr>
                        <a:t> </a:t>
                      </a:r>
                      <a:r>
                        <a:rPr lang="en-US" sz="1200" dirty="0" err="1">
                          <a:effectLst/>
                        </a:rPr>
                        <a:t>parcurgerii</a:t>
                      </a:r>
                      <a:r>
                        <a:rPr lang="en-US" sz="1200" dirty="0">
                          <a:effectLst/>
                        </a:rPr>
                        <a:t> </a:t>
                      </a:r>
                      <a:r>
                        <a:rPr lang="en-US" sz="1200" dirty="0" err="1">
                          <a:effectLst/>
                        </a:rPr>
                        <a:t>unui</a:t>
                      </a:r>
                      <a:r>
                        <a:rPr lang="en-US" sz="1200" dirty="0">
                          <a:effectLst/>
                        </a:rPr>
                        <a:t> </a:t>
                      </a:r>
                      <a:r>
                        <a:rPr lang="en-US" sz="1200" dirty="0" err="1">
                          <a:effectLst/>
                        </a:rPr>
                        <a:t>astfel</a:t>
                      </a:r>
                      <a:r>
                        <a:rPr lang="en-US" sz="1200" dirty="0">
                          <a:effectLst/>
                        </a:rPr>
                        <a:t> de program?</a:t>
                      </a:r>
                    </a:p>
                    <a:p>
                      <a:pPr>
                        <a:lnSpc>
                          <a:spcPct val="107000"/>
                        </a:lnSpc>
                      </a:pPr>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715267058"/>
                  </a:ext>
                </a:extLst>
              </a:tr>
            </a:tbl>
          </a:graphicData>
        </a:graphic>
      </p:graphicFrame>
      <p:sp>
        <p:nvSpPr>
          <p:cNvPr id="6" name="TextBox 5">
            <a:extLst>
              <a:ext uri="{FF2B5EF4-FFF2-40B4-BE49-F238E27FC236}">
                <a16:creationId xmlns:a16="http://schemas.microsoft.com/office/drawing/2014/main" xmlns="" id="{E5250CF2-2942-4A7F-8946-7981D0AD6315}"/>
              </a:ext>
            </a:extLst>
          </p:cNvPr>
          <p:cNvSpPr txBox="1"/>
          <p:nvPr/>
        </p:nvSpPr>
        <p:spPr>
          <a:xfrm>
            <a:off x="1196008" y="3773594"/>
            <a:ext cx="2103783" cy="2308324"/>
          </a:xfrm>
          <a:prstGeom prst="rect">
            <a:avLst/>
          </a:prstGeom>
          <a:noFill/>
        </p:spPr>
        <p:txBody>
          <a:bodyPr wrap="square">
            <a:spAutoFit/>
          </a:bodyPr>
          <a:lstStyle/>
          <a:p>
            <a:r>
              <a:rPr lang="en-US" sz="1200" dirty="0">
                <a:solidFill>
                  <a:srgbClr val="000000"/>
                </a:solidFill>
                <a:effectLst/>
                <a:latin typeface="Times New Roman" panose="02020603050405020304" pitchFamily="18" charset="0"/>
                <a:ea typeface="Times New Roman" panose="02020603050405020304" pitchFamily="18" charset="0"/>
              </a:rPr>
              <a:t>-</a:t>
            </a:r>
            <a:r>
              <a:rPr lang="en-US" sz="1200" dirty="0" err="1">
                <a:solidFill>
                  <a:srgbClr val="000000"/>
                </a:solidFill>
                <a:effectLst/>
                <a:latin typeface="Times New Roman" panose="02020603050405020304" pitchFamily="18" charset="0"/>
                <a:ea typeface="Times New Roman" panose="02020603050405020304" pitchFamily="18" charset="0"/>
              </a:rPr>
              <a:t>activitati</a:t>
            </a:r>
            <a:r>
              <a:rPr lang="en-US" sz="1200" dirty="0">
                <a:solidFill>
                  <a:srgbClr val="000000"/>
                </a:solidFill>
                <a:effectLst/>
                <a:latin typeface="Times New Roman" panose="02020603050405020304" pitchFamily="18" charset="0"/>
                <a:ea typeface="Times New Roman" panose="02020603050405020304" pitchFamily="18" charset="0"/>
              </a:rPr>
              <a:t> practice/</a:t>
            </a:r>
            <a:r>
              <a:rPr lang="en-US" sz="1200" dirty="0" err="1">
                <a:solidFill>
                  <a:srgbClr val="000000"/>
                </a:solidFill>
                <a:effectLst/>
                <a:latin typeface="Times New Roman" panose="02020603050405020304" pitchFamily="18" charset="0"/>
                <a:ea typeface="Times New Roman" panose="02020603050405020304" pitchFamily="18" charset="0"/>
              </a:rPr>
              <a:t>proiecte</a:t>
            </a:r>
            <a:r>
              <a:rPr lang="en-US" sz="1200" dirty="0">
                <a:solidFill>
                  <a:srgbClr val="000000"/>
                </a:solidFill>
                <a:effectLst/>
                <a:latin typeface="Times New Roman" panose="02020603050405020304" pitchFamily="18" charset="0"/>
                <a:ea typeface="Times New Roman" panose="02020603050405020304" pitchFamily="18" charset="0"/>
              </a:rPr>
              <a:t>/</a:t>
            </a:r>
            <a:r>
              <a:rPr lang="en-US" sz="1200" dirty="0" err="1">
                <a:solidFill>
                  <a:srgbClr val="000000"/>
                </a:solidFill>
                <a:effectLst/>
                <a:latin typeface="Times New Roman" panose="02020603050405020304" pitchFamily="18" charset="0"/>
                <a:ea typeface="Times New Roman" panose="02020603050405020304" pitchFamily="18" charset="0"/>
              </a:rPr>
              <a:t>studiu</a:t>
            </a:r>
            <a:r>
              <a:rPr lang="en-US" sz="1200" dirty="0">
                <a:solidFill>
                  <a:srgbClr val="000000"/>
                </a:solidFill>
                <a:effectLst/>
                <a:latin typeface="Times New Roman" panose="02020603050405020304" pitchFamily="18" charset="0"/>
                <a:ea typeface="Times New Roman" panose="02020603050405020304" pitchFamily="18" charset="0"/>
              </a:rPr>
              <a:t> individual</a:t>
            </a:r>
            <a:endParaRPr lang="en-US" sz="1200" dirty="0">
              <a:effectLst/>
              <a:latin typeface="Times New Roman" panose="02020603050405020304" pitchFamily="18" charset="0"/>
              <a:ea typeface="Times New Roman" panose="02020603050405020304" pitchFamily="18" charset="0"/>
            </a:endParaRPr>
          </a:p>
          <a:p>
            <a:r>
              <a:rPr lang="en-US" sz="1200" dirty="0" err="1">
                <a:solidFill>
                  <a:srgbClr val="000000"/>
                </a:solidFill>
                <a:effectLst/>
                <a:latin typeface="Times New Roman" panose="02020603050405020304" pitchFamily="18" charset="0"/>
                <a:ea typeface="Times New Roman" panose="02020603050405020304" pitchFamily="18" charset="0"/>
              </a:rPr>
              <a:t>consolidari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evaluari</a:t>
            </a:r>
            <a:endParaRPr lang="en-US" sz="1200" dirty="0">
              <a:effectLst/>
              <a:latin typeface="Times New Roman" panose="02020603050405020304" pitchFamily="18" charset="0"/>
              <a:ea typeface="Times New Roman" panose="02020603050405020304" pitchFamily="18" charset="0"/>
            </a:endParaRPr>
          </a:p>
          <a:p>
            <a:r>
              <a:rPr lang="en-US" sz="1200" dirty="0">
                <a:solidFill>
                  <a:srgbClr val="000000"/>
                </a:solidFill>
                <a:effectLst/>
                <a:latin typeface="Times New Roman" panose="02020603050405020304" pitchFamily="18" charset="0"/>
                <a:ea typeface="Times New Roman" panose="02020603050405020304" pitchFamily="18" charset="0"/>
              </a:rPr>
              <a:t>ore de curs, </a:t>
            </a:r>
            <a:r>
              <a:rPr lang="en-US" sz="1200" dirty="0" err="1">
                <a:solidFill>
                  <a:srgbClr val="000000"/>
                </a:solidFill>
                <a:effectLst/>
                <a:latin typeface="Times New Roman" panose="02020603050405020304" pitchFamily="18" charset="0"/>
                <a:ea typeface="Times New Roman" panose="02020603050405020304" pitchFamily="18" charset="0"/>
              </a:rPr>
              <a:t>completate</a:t>
            </a:r>
            <a:r>
              <a:rPr lang="en-US" sz="1200" dirty="0">
                <a:solidFill>
                  <a:srgbClr val="000000"/>
                </a:solidFill>
                <a:effectLst/>
                <a:latin typeface="Times New Roman" panose="02020603050405020304" pitchFamily="18" charset="0"/>
                <a:ea typeface="Times New Roman" panose="02020603050405020304" pitchFamily="18" charset="0"/>
              </a:rPr>
              <a:t> de </a:t>
            </a:r>
            <a:r>
              <a:rPr lang="en-US" sz="1200" dirty="0" err="1">
                <a:solidFill>
                  <a:srgbClr val="000000"/>
                </a:solidFill>
                <a:effectLst/>
                <a:latin typeface="Times New Roman" panose="02020603050405020304" pitchFamily="18" charset="0"/>
                <a:ea typeface="Times New Roman" panose="02020603050405020304" pitchFamily="18" charset="0"/>
              </a:rPr>
              <a:t>activitati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individuale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acasa</a:t>
            </a:r>
            <a:endParaRPr lang="en-US" sz="1200" dirty="0">
              <a:effectLst/>
              <a:latin typeface="Times New Roman" panose="02020603050405020304" pitchFamily="18" charset="0"/>
              <a:ea typeface="Times New Roman" panose="02020603050405020304" pitchFamily="18" charset="0"/>
            </a:endParaRPr>
          </a:p>
          <a:p>
            <a:r>
              <a:rPr lang="en-US" sz="1200" dirty="0" err="1">
                <a:solidFill>
                  <a:srgbClr val="000000"/>
                </a:solidFill>
                <a:effectLst/>
                <a:latin typeface="Times New Roman" panose="02020603050405020304" pitchFamily="18" charset="0"/>
                <a:ea typeface="Times New Roman" panose="02020603050405020304" pitchFamily="18" charset="0"/>
              </a:rPr>
              <a:t>identificarea</a:t>
            </a:r>
            <a:r>
              <a:rPr lang="en-US" sz="1200" dirty="0">
                <a:solidFill>
                  <a:srgbClr val="000000"/>
                </a:solidFill>
                <a:effectLst/>
                <a:latin typeface="Times New Roman" panose="02020603050405020304" pitchFamily="18" charset="0"/>
                <a:ea typeface="Times New Roman" panose="02020603050405020304" pitchFamily="18" charset="0"/>
              </a:rPr>
              <a:t> in </a:t>
            </a:r>
            <a:r>
              <a:rPr lang="en-US" sz="1200" dirty="0" err="1">
                <a:solidFill>
                  <a:srgbClr val="000000"/>
                </a:solidFill>
                <a:effectLst/>
                <a:latin typeface="Times New Roman" panose="02020603050405020304" pitchFamily="18" charset="0"/>
                <a:ea typeface="Times New Roman" panose="02020603050405020304" pitchFamily="18" charset="0"/>
              </a:rPr>
              <a:t>planificarea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calendaristica</a:t>
            </a:r>
            <a:r>
              <a:rPr lang="en-US" sz="1200" dirty="0">
                <a:solidFill>
                  <a:srgbClr val="000000"/>
                </a:solidFill>
                <a:effectLst/>
                <a:latin typeface="Times New Roman" panose="02020603050405020304" pitchFamily="18" charset="0"/>
                <a:ea typeface="Times New Roman" panose="02020603050405020304" pitchFamily="18" charset="0"/>
              </a:rPr>
              <a:t> a </a:t>
            </a:r>
            <a:r>
              <a:rPr lang="en-US" sz="1200" dirty="0" err="1">
                <a:solidFill>
                  <a:srgbClr val="000000"/>
                </a:solidFill>
                <a:effectLst/>
                <a:latin typeface="Times New Roman" panose="02020603050405020304" pitchFamily="18" charset="0"/>
                <a:ea typeface="Times New Roman" panose="02020603050405020304" pitchFamily="18" charset="0"/>
              </a:rPr>
              <a:t>ceea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ce</a:t>
            </a:r>
            <a:r>
              <a:rPr lang="en-US" sz="1200" dirty="0">
                <a:solidFill>
                  <a:srgbClr val="000000"/>
                </a:solidFill>
                <a:effectLst/>
                <a:latin typeface="Times New Roman" panose="02020603050405020304" pitchFamily="18" charset="0"/>
                <a:ea typeface="Times New Roman" panose="02020603050405020304" pitchFamily="18" charset="0"/>
              </a:rPr>
              <a:t> nu a </a:t>
            </a:r>
            <a:r>
              <a:rPr lang="en-US" sz="1200" dirty="0" err="1">
                <a:solidFill>
                  <a:srgbClr val="000000"/>
                </a:solidFill>
                <a:effectLst/>
                <a:latin typeface="Times New Roman" panose="02020603050405020304" pitchFamily="18" charset="0"/>
                <a:ea typeface="Times New Roman" panose="02020603050405020304" pitchFamily="18" charset="0"/>
              </a:rPr>
              <a:t>fost</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realizat</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prin</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invatare</a:t>
            </a:r>
            <a:r>
              <a:rPr lang="en-US" sz="1200" dirty="0">
                <a:solidFill>
                  <a:srgbClr val="000000"/>
                </a:solidFill>
                <a:effectLst/>
                <a:latin typeface="Times New Roman" panose="02020603050405020304" pitchFamily="18" charset="0"/>
                <a:ea typeface="Times New Roman" panose="02020603050405020304" pitchFamily="18" charset="0"/>
              </a:rPr>
              <a:t> fata in fata, </a:t>
            </a:r>
            <a:r>
              <a:rPr lang="en-US" sz="1200" dirty="0" err="1">
                <a:solidFill>
                  <a:srgbClr val="000000"/>
                </a:solidFill>
                <a:effectLst/>
                <a:latin typeface="Times New Roman" panose="02020603050405020304" pitchFamily="18" charset="0"/>
                <a:ea typeface="Times New Roman" panose="02020603050405020304" pitchFamily="18" charset="0"/>
              </a:rPr>
              <a:t>evaluarea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gradului</a:t>
            </a:r>
            <a:r>
              <a:rPr lang="en-US" sz="1200" dirty="0">
                <a:solidFill>
                  <a:srgbClr val="000000"/>
                </a:solidFill>
                <a:effectLst/>
                <a:latin typeface="Times New Roman" panose="02020603050405020304" pitchFamily="18" charset="0"/>
                <a:ea typeface="Times New Roman" panose="02020603050405020304" pitchFamily="18" charset="0"/>
              </a:rPr>
              <a:t> de </a:t>
            </a:r>
            <a:r>
              <a:rPr lang="en-US" sz="1200" dirty="0" err="1">
                <a:solidFill>
                  <a:srgbClr val="000000"/>
                </a:solidFill>
                <a:effectLst/>
                <a:latin typeface="Times New Roman" panose="02020603050405020304" pitchFamily="18" charset="0"/>
                <a:ea typeface="Times New Roman" panose="02020603050405020304" pitchFamily="18" charset="0"/>
              </a:rPr>
              <a:t>achizitie</a:t>
            </a:r>
            <a:r>
              <a:rPr lang="en-US" sz="1200" dirty="0">
                <a:solidFill>
                  <a:srgbClr val="000000"/>
                </a:solidFill>
                <a:effectLst/>
                <a:latin typeface="Times New Roman" panose="02020603050405020304" pitchFamily="18" charset="0"/>
                <a:ea typeface="Times New Roman" panose="02020603050405020304" pitchFamily="18" charset="0"/>
              </a:rPr>
              <a:t> a </a:t>
            </a:r>
            <a:r>
              <a:rPr lang="en-US" sz="1200" dirty="0" err="1">
                <a:solidFill>
                  <a:srgbClr val="000000"/>
                </a:solidFill>
                <a:effectLst/>
                <a:latin typeface="Times New Roman" panose="02020603050405020304" pitchFamily="18" charset="0"/>
                <a:ea typeface="Times New Roman" panose="02020603050405020304" pitchFamily="18" charset="0"/>
              </a:rPr>
              <a:t>competentelor</a:t>
            </a:r>
            <a:r>
              <a:rPr lang="en-US" sz="1200" dirty="0">
                <a:solidFill>
                  <a:srgbClr val="000000"/>
                </a:solidFill>
                <a:effectLst/>
                <a:latin typeface="Times New Roman" panose="02020603050405020304" pitchFamily="18" charset="0"/>
                <a:ea typeface="Times New Roman" panose="02020603050405020304" pitchFamily="18" charset="0"/>
              </a:rPr>
              <a:t> din </a:t>
            </a:r>
            <a:r>
              <a:rPr lang="en-US" sz="1200" dirty="0" err="1">
                <a:solidFill>
                  <a:srgbClr val="000000"/>
                </a:solidFill>
                <a:effectLst/>
                <a:latin typeface="Times New Roman" panose="02020603050405020304" pitchFamily="18" charset="0"/>
                <a:ea typeface="Times New Roman" panose="02020603050405020304" pitchFamily="18" charset="0"/>
              </a:rPr>
              <a:t>sem</a:t>
            </a:r>
            <a:r>
              <a:rPr lang="en-US" sz="1200" dirty="0">
                <a:solidFill>
                  <a:srgbClr val="000000"/>
                </a:solidFill>
                <a:effectLst/>
                <a:latin typeface="Times New Roman" panose="02020603050405020304" pitchFamily="18" charset="0"/>
                <a:ea typeface="Times New Roman" panose="02020603050405020304" pitchFamily="18" charset="0"/>
              </a:rPr>
              <a:t> I</a:t>
            </a:r>
            <a:endParaRPr lang="en-US" sz="12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xmlns="" id="{532FEB1E-7995-4132-BDA8-AE926DF99558}"/>
              </a:ext>
            </a:extLst>
          </p:cNvPr>
          <p:cNvSpPr txBox="1"/>
          <p:nvPr/>
        </p:nvSpPr>
        <p:spPr>
          <a:xfrm>
            <a:off x="3299791" y="3773594"/>
            <a:ext cx="1219200" cy="2492990"/>
          </a:xfrm>
          <a:prstGeom prst="rect">
            <a:avLst/>
          </a:prstGeom>
          <a:noFill/>
        </p:spPr>
        <p:txBody>
          <a:bodyPr wrap="square">
            <a:spAutoFit/>
          </a:bodyPr>
          <a:lstStyle/>
          <a:p>
            <a:r>
              <a:rPr lang="en-US" sz="1200" dirty="0" err="1">
                <a:solidFill>
                  <a:srgbClr val="000000"/>
                </a:solidFill>
                <a:effectLst/>
                <a:latin typeface="Times New Roman" panose="02020603050405020304" pitchFamily="18" charset="0"/>
                <a:ea typeface="Times New Roman" panose="02020603050405020304" pitchFamily="18" charset="0"/>
              </a:rPr>
              <a:t>sedinte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comune</a:t>
            </a:r>
            <a:r>
              <a:rPr lang="en-US" sz="1200" dirty="0">
                <a:solidFill>
                  <a:srgbClr val="000000"/>
                </a:solidFill>
                <a:effectLst/>
                <a:latin typeface="Times New Roman" panose="02020603050405020304" pitchFamily="18" charset="0"/>
                <a:ea typeface="Times New Roman" panose="02020603050405020304" pitchFamily="18" charset="0"/>
              </a:rPr>
              <a:t> cu </a:t>
            </a:r>
            <a:r>
              <a:rPr lang="en-US" sz="1200" dirty="0" err="1">
                <a:solidFill>
                  <a:srgbClr val="000000"/>
                </a:solidFill>
                <a:effectLst/>
                <a:latin typeface="Times New Roman" panose="02020603050405020304" pitchFamily="18" charset="0"/>
                <a:ea typeface="Times New Roman" panose="02020603050405020304" pitchFamily="18" charset="0"/>
              </a:rPr>
              <a:t>parintii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elevii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implicarea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activa</a:t>
            </a:r>
            <a:r>
              <a:rPr lang="en-US" sz="1200" dirty="0">
                <a:solidFill>
                  <a:srgbClr val="000000"/>
                </a:solidFill>
                <a:effectLst/>
                <a:latin typeface="Times New Roman" panose="02020603050405020304" pitchFamily="18" charset="0"/>
                <a:ea typeface="Times New Roman" panose="02020603050405020304" pitchFamily="18" charset="0"/>
              </a:rPr>
              <a:t> a </a:t>
            </a:r>
            <a:r>
              <a:rPr lang="en-US" sz="1200" dirty="0" err="1">
                <a:solidFill>
                  <a:srgbClr val="000000"/>
                </a:solidFill>
                <a:effectLst/>
                <a:latin typeface="Times New Roman" panose="02020603050405020304" pitchFamily="18" charset="0"/>
                <a:ea typeface="Times New Roman" panose="02020603050405020304" pitchFamily="18" charset="0"/>
              </a:rPr>
              <a:t>dirigintilor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profesorilor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deopotriva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activități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remediile</a:t>
            </a:r>
            <a:r>
              <a:rPr lang="en-US" sz="1200" dirty="0">
                <a:solidFill>
                  <a:srgbClr val="000000"/>
                </a:solidFill>
                <a:effectLst/>
                <a:latin typeface="Times New Roman" panose="02020603050405020304" pitchFamily="18" charset="0"/>
                <a:ea typeface="Times New Roman" panose="02020603050405020304" pitchFamily="18" charset="0"/>
              </a:rPr>
              <a:t>, program after </a:t>
            </a:r>
            <a:r>
              <a:rPr lang="en-US" sz="1200" dirty="0" err="1">
                <a:solidFill>
                  <a:srgbClr val="000000"/>
                </a:solidFill>
                <a:effectLst/>
                <a:latin typeface="Times New Roman" panose="02020603050405020304" pitchFamily="18" charset="0"/>
                <a:ea typeface="Times New Roman" panose="02020603050405020304" pitchFamily="18" charset="0"/>
              </a:rPr>
              <a:t>scholl</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campanie</a:t>
            </a:r>
            <a:r>
              <a:rPr lang="en-US" sz="1200" dirty="0">
                <a:solidFill>
                  <a:srgbClr val="000000"/>
                </a:solidFill>
                <a:effectLst/>
                <a:latin typeface="Times New Roman" panose="02020603050405020304" pitchFamily="18" charset="0"/>
                <a:ea typeface="Times New Roman" panose="02020603050405020304" pitchFamily="18" charset="0"/>
              </a:rPr>
              <a:t> de </a:t>
            </a:r>
            <a:r>
              <a:rPr lang="en-US" sz="1200" dirty="0" err="1">
                <a:solidFill>
                  <a:srgbClr val="000000"/>
                </a:solidFill>
                <a:effectLst/>
                <a:latin typeface="Times New Roman" panose="02020603050405020304" pitchFamily="18" charset="0"/>
                <a:ea typeface="Times New Roman" panose="02020603050405020304" pitchFamily="18" charset="0"/>
              </a:rPr>
              <a:t>voluntariat</a:t>
            </a:r>
            <a:endParaRPr lang="en-US" dirty="0"/>
          </a:p>
        </p:txBody>
      </p:sp>
      <p:sp>
        <p:nvSpPr>
          <p:cNvPr id="10" name="TextBox 9">
            <a:extLst>
              <a:ext uri="{FF2B5EF4-FFF2-40B4-BE49-F238E27FC236}">
                <a16:creationId xmlns:a16="http://schemas.microsoft.com/office/drawing/2014/main" xmlns="" id="{FCDE4893-F1F1-4C32-865D-F7F50C0B9518}"/>
              </a:ext>
            </a:extLst>
          </p:cNvPr>
          <p:cNvSpPr txBox="1"/>
          <p:nvPr/>
        </p:nvSpPr>
        <p:spPr>
          <a:xfrm>
            <a:off x="4595194" y="3773594"/>
            <a:ext cx="1219200" cy="2677656"/>
          </a:xfrm>
          <a:prstGeom prst="rect">
            <a:avLst/>
          </a:prstGeom>
          <a:noFill/>
        </p:spPr>
        <p:txBody>
          <a:bodyPr wrap="square">
            <a:spAutoFit/>
          </a:bodyPr>
          <a:lstStyle/>
          <a:p>
            <a:r>
              <a:rPr lang="en-US" sz="1200" dirty="0" err="1">
                <a:solidFill>
                  <a:srgbClr val="000000"/>
                </a:solidFill>
                <a:effectLst/>
                <a:latin typeface="Times New Roman" panose="02020603050405020304" pitchFamily="18" charset="0"/>
                <a:ea typeface="Times New Roman" panose="02020603050405020304" pitchFamily="18" charset="0"/>
              </a:rPr>
              <a:t>implicarea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autoritatilor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responsabilizarea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parintilor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sprijinirea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copiilor</a:t>
            </a:r>
            <a:r>
              <a:rPr lang="en-US" sz="1200" dirty="0">
                <a:solidFill>
                  <a:srgbClr val="000000"/>
                </a:solidFill>
                <a:effectLst/>
                <a:latin typeface="Times New Roman" panose="02020603050405020304" pitchFamily="18" charset="0"/>
                <a:ea typeface="Times New Roman" panose="02020603050405020304" pitchFamily="18" charset="0"/>
              </a:rPr>
              <a:t> din </a:t>
            </a:r>
            <a:r>
              <a:rPr lang="en-US" sz="1200" dirty="0" err="1">
                <a:solidFill>
                  <a:srgbClr val="000000"/>
                </a:solidFill>
                <a:effectLst/>
                <a:latin typeface="Times New Roman" panose="02020603050405020304" pitchFamily="18" charset="0"/>
                <a:ea typeface="Times New Roman" panose="02020603050405020304" pitchFamily="18" charset="0"/>
              </a:rPr>
              <a:t>familii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dezorganizate</a:t>
            </a:r>
            <a:endParaRPr lang="en-US" sz="1200" dirty="0">
              <a:effectLst/>
              <a:latin typeface="Times New Roman" panose="02020603050405020304" pitchFamily="18" charset="0"/>
              <a:ea typeface="Times New Roman" panose="02020603050405020304" pitchFamily="18" charset="0"/>
            </a:endParaRPr>
          </a:p>
          <a:p>
            <a:r>
              <a:rPr lang="en-US" sz="1200" dirty="0" err="1">
                <a:solidFill>
                  <a:srgbClr val="000000"/>
                </a:solidFill>
                <a:effectLst/>
                <a:latin typeface="Times New Roman" panose="02020603050405020304" pitchFamily="18" charset="0"/>
                <a:ea typeface="Times New Roman" panose="02020603050405020304" pitchFamily="18" charset="0"/>
              </a:rPr>
              <a:t>atragerea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elevilor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în</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activități</a:t>
            </a:r>
            <a:r>
              <a:rPr lang="en-US" sz="1200" dirty="0">
                <a:solidFill>
                  <a:srgbClr val="000000"/>
                </a:solidFill>
                <a:effectLst/>
                <a:latin typeface="Times New Roman" panose="02020603050405020304" pitchFamily="18" charset="0"/>
                <a:ea typeface="Times New Roman" panose="02020603050405020304" pitchFamily="18" charset="0"/>
              </a:rPr>
              <a:t> cu </a:t>
            </a:r>
            <a:r>
              <a:rPr lang="en-US" sz="1200" dirty="0" err="1">
                <a:solidFill>
                  <a:srgbClr val="000000"/>
                </a:solidFill>
                <a:effectLst/>
                <a:latin typeface="Times New Roman" panose="02020603050405020304" pitchFamily="18" charset="0"/>
                <a:ea typeface="Times New Roman" panose="02020603050405020304" pitchFamily="18" charset="0"/>
              </a:rPr>
              <a:t>rol</a:t>
            </a:r>
            <a:r>
              <a:rPr lang="en-US" sz="1200" dirty="0">
                <a:solidFill>
                  <a:srgbClr val="000000"/>
                </a:solidFill>
                <a:effectLst/>
                <a:latin typeface="Times New Roman" panose="02020603050405020304" pitchFamily="18" charset="0"/>
                <a:ea typeface="Times New Roman" panose="02020603050405020304" pitchFamily="18" charset="0"/>
              </a:rPr>
              <a:t> civic, </a:t>
            </a:r>
            <a:r>
              <a:rPr lang="en-US" sz="1200" dirty="0" err="1">
                <a:solidFill>
                  <a:srgbClr val="000000"/>
                </a:solidFill>
                <a:effectLst/>
                <a:latin typeface="Times New Roman" panose="02020603050405020304" pitchFamily="18" charset="0"/>
                <a:ea typeface="Times New Roman" panose="02020603050405020304" pitchFamily="18" charset="0"/>
              </a:rPr>
              <a:t>mai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putin</a:t>
            </a:r>
            <a:r>
              <a:rPr lang="en-US" sz="1200" dirty="0">
                <a:solidFill>
                  <a:srgbClr val="000000"/>
                </a:solidFill>
                <a:effectLst/>
                <a:latin typeface="Times New Roman" panose="02020603050405020304" pitchFamily="18" charset="0"/>
                <a:ea typeface="Times New Roman" panose="02020603050405020304" pitchFamily="18" charset="0"/>
              </a:rPr>
              <a:t> pe </a:t>
            </a:r>
            <a:r>
              <a:rPr lang="en-US" sz="1200" dirty="0" err="1">
                <a:solidFill>
                  <a:srgbClr val="000000"/>
                </a:solidFill>
                <a:effectLst/>
                <a:latin typeface="Times New Roman" panose="02020603050405020304" pitchFamily="18" charset="0"/>
                <a:ea typeface="Times New Roman" panose="02020603050405020304" pitchFamily="18" charset="0"/>
              </a:rPr>
              <a:t>noțiuni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teoretice</a:t>
            </a:r>
            <a:endParaRPr lang="en-US" sz="1200"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xmlns="" id="{8E6A8F96-0C44-436B-BE0D-9A4FBA73A5F4}"/>
              </a:ext>
            </a:extLst>
          </p:cNvPr>
          <p:cNvSpPr txBox="1"/>
          <p:nvPr/>
        </p:nvSpPr>
        <p:spPr>
          <a:xfrm>
            <a:off x="5768008" y="3770318"/>
            <a:ext cx="1219200" cy="2677656"/>
          </a:xfrm>
          <a:prstGeom prst="rect">
            <a:avLst/>
          </a:prstGeom>
          <a:noFill/>
        </p:spPr>
        <p:txBody>
          <a:bodyPr wrap="square">
            <a:spAutoFit/>
          </a:bodyPr>
          <a:lstStyle/>
          <a:p>
            <a:r>
              <a:rPr lang="en-US" sz="1200" dirty="0" err="1">
                <a:solidFill>
                  <a:srgbClr val="000000"/>
                </a:solidFill>
                <a:effectLst/>
                <a:latin typeface="Times New Roman" panose="02020603050405020304" pitchFamily="18" charset="0"/>
                <a:ea typeface="Times New Roman" panose="02020603050405020304" pitchFamily="18" charset="0"/>
              </a:rPr>
              <a:t>implicarea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unor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instituții</a:t>
            </a:r>
            <a:r>
              <a:rPr lang="en-US" sz="1200" dirty="0">
                <a:solidFill>
                  <a:srgbClr val="000000"/>
                </a:solidFill>
                <a:effectLst/>
                <a:latin typeface="Times New Roman" panose="02020603050405020304" pitchFamily="18" charset="0"/>
                <a:ea typeface="Times New Roman" panose="02020603050405020304" pitchFamily="18" charset="0"/>
              </a:rPr>
              <a:t> locale (</a:t>
            </a:r>
            <a:r>
              <a:rPr lang="en-US" sz="1200" dirty="0" err="1">
                <a:solidFill>
                  <a:srgbClr val="000000"/>
                </a:solidFill>
                <a:effectLst/>
                <a:latin typeface="Times New Roman" panose="02020603050405020304" pitchFamily="18" charset="0"/>
                <a:ea typeface="Times New Roman" panose="02020603050405020304" pitchFamily="18" charset="0"/>
              </a:rPr>
              <a:t>primărie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biserica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asistență</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socială</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și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ong</a:t>
            </a:r>
            <a:r>
              <a:rPr lang="en-US" sz="1200" dirty="0">
                <a:solidFill>
                  <a:srgbClr val="000000"/>
                </a:solidFill>
                <a:effectLst/>
                <a:latin typeface="Times New Roman" panose="02020603050405020304" pitchFamily="18" charset="0"/>
                <a:ea typeface="Times New Roman" panose="02020603050405020304" pitchFamily="18" charset="0"/>
              </a:rPr>
              <a:t> - </a:t>
            </a:r>
            <a:r>
              <a:rPr lang="en-US" sz="1200" dirty="0" err="1">
                <a:solidFill>
                  <a:srgbClr val="000000"/>
                </a:solidFill>
                <a:effectLst/>
                <a:latin typeface="Times New Roman" panose="02020603050405020304" pitchFamily="18" charset="0"/>
                <a:ea typeface="Times New Roman" panose="02020603050405020304" pitchFamily="18" charset="0"/>
              </a:rPr>
              <a:t>uri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salvați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copiii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crucea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roșie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ș.a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în</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activitatea</a:t>
            </a:r>
            <a:r>
              <a:rPr lang="en-US" sz="1200" dirty="0">
                <a:solidFill>
                  <a:srgbClr val="000000"/>
                </a:solidFill>
                <a:effectLst/>
                <a:latin typeface="Times New Roman" panose="02020603050405020304" pitchFamily="18" charset="0"/>
                <a:ea typeface="Times New Roman" panose="02020603050405020304" pitchFamily="18" charset="0"/>
              </a:rPr>
              <a:t> de </a:t>
            </a:r>
            <a:r>
              <a:rPr lang="en-US" sz="1200" dirty="0" err="1">
                <a:solidFill>
                  <a:srgbClr val="000000"/>
                </a:solidFill>
                <a:effectLst/>
                <a:latin typeface="Times New Roman" panose="02020603050405020304" pitchFamily="18" charset="0"/>
                <a:ea typeface="Times New Roman" panose="02020603050405020304" pitchFamily="18" charset="0"/>
              </a:rPr>
              <a:t>monitorizare</a:t>
            </a:r>
            <a:r>
              <a:rPr lang="en-US" sz="1200" dirty="0">
                <a:solidFill>
                  <a:srgbClr val="000000"/>
                </a:solidFill>
                <a:effectLst/>
                <a:latin typeface="Times New Roman" panose="02020603050405020304" pitchFamily="18" charset="0"/>
                <a:ea typeface="Times New Roman" panose="02020603050405020304" pitchFamily="18" charset="0"/>
              </a:rPr>
              <a:t> a </a:t>
            </a:r>
            <a:r>
              <a:rPr lang="en-US" sz="1200" dirty="0" err="1">
                <a:solidFill>
                  <a:srgbClr val="000000"/>
                </a:solidFill>
                <a:effectLst/>
                <a:latin typeface="Times New Roman" panose="02020603050405020304" pitchFamily="18" charset="0"/>
                <a:ea typeface="Times New Roman" panose="02020603050405020304" pitchFamily="18" charset="0"/>
              </a:rPr>
              <a:t>elevilor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aflați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în</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situație</a:t>
            </a:r>
            <a:r>
              <a:rPr lang="en-US" sz="1200" dirty="0">
                <a:solidFill>
                  <a:srgbClr val="000000"/>
                </a:solidFill>
                <a:effectLst/>
                <a:latin typeface="Times New Roman" panose="02020603050405020304" pitchFamily="18" charset="0"/>
                <a:ea typeface="Times New Roman" panose="02020603050405020304" pitchFamily="18" charset="0"/>
              </a:rPr>
              <a:t> de abandon </a:t>
            </a:r>
            <a:r>
              <a:rPr lang="en-US" sz="1200" dirty="0" err="1">
                <a:solidFill>
                  <a:srgbClr val="000000"/>
                </a:solidFill>
                <a:effectLst/>
                <a:latin typeface="Times New Roman" panose="02020603050405020304" pitchFamily="18" charset="0"/>
                <a:ea typeface="Times New Roman" panose="02020603050405020304" pitchFamily="18" charset="0"/>
              </a:rPr>
              <a:t>școlar</a:t>
            </a:r>
            <a:endParaRPr lang="en-US" sz="12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xmlns="" id="{B77C2FA0-1438-4990-8C0C-ACBF768A59F2}"/>
              </a:ext>
            </a:extLst>
          </p:cNvPr>
          <p:cNvSpPr txBox="1"/>
          <p:nvPr/>
        </p:nvSpPr>
        <p:spPr>
          <a:xfrm>
            <a:off x="7212497" y="3724797"/>
            <a:ext cx="1219200" cy="2677656"/>
          </a:xfrm>
          <a:prstGeom prst="rect">
            <a:avLst/>
          </a:prstGeom>
          <a:noFill/>
        </p:spPr>
        <p:txBody>
          <a:bodyPr wrap="square">
            <a:spAutoFit/>
          </a:bodyPr>
          <a:lstStyle/>
          <a:p>
            <a:r>
              <a:rPr lang="en-US" sz="1200" dirty="0">
                <a:solidFill>
                  <a:srgbClr val="000000"/>
                </a:solidFill>
                <a:effectLst/>
                <a:latin typeface="Times New Roman" panose="02020603050405020304" pitchFamily="18" charset="0"/>
                <a:ea typeface="Times New Roman" panose="02020603050405020304" pitchFamily="18" charset="0"/>
              </a:rPr>
              <a:t>-</a:t>
            </a:r>
            <a:r>
              <a:rPr lang="en-US" sz="1200" dirty="0" err="1">
                <a:solidFill>
                  <a:srgbClr val="000000"/>
                </a:solidFill>
                <a:effectLst/>
                <a:latin typeface="Times New Roman" panose="02020603050405020304" pitchFamily="18" charset="0"/>
                <a:ea typeface="Times New Roman" panose="02020603050405020304" pitchFamily="18" charset="0"/>
              </a:rPr>
              <a:t>inexistenta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resurselor</a:t>
            </a:r>
            <a:r>
              <a:rPr lang="en-US" sz="1200" dirty="0">
                <a:solidFill>
                  <a:srgbClr val="000000"/>
                </a:solidFill>
                <a:effectLst/>
                <a:latin typeface="Times New Roman" panose="02020603050405020304" pitchFamily="18" charset="0"/>
                <a:ea typeface="Times New Roman" panose="02020603050405020304" pitchFamily="18" charset="0"/>
              </a:rPr>
              <a:t> de </a:t>
            </a:r>
            <a:r>
              <a:rPr lang="en-US" sz="1200" dirty="0" err="1">
                <a:solidFill>
                  <a:srgbClr val="000000"/>
                </a:solidFill>
                <a:effectLst/>
                <a:latin typeface="Times New Roman" panose="02020603050405020304" pitchFamily="18" charset="0"/>
                <a:ea typeface="Times New Roman" panose="02020603050405020304" pitchFamily="18" charset="0"/>
              </a:rPr>
              <a:t>timp</a:t>
            </a:r>
            <a:endParaRPr lang="en-US" sz="1200" dirty="0">
              <a:effectLst/>
              <a:latin typeface="Times New Roman" panose="02020603050405020304" pitchFamily="18" charset="0"/>
              <a:ea typeface="Times New Roman" panose="02020603050405020304" pitchFamily="18" charset="0"/>
            </a:endParaRPr>
          </a:p>
          <a:p>
            <a:r>
              <a:rPr lang="en-US" sz="1200" dirty="0">
                <a:solidFill>
                  <a:srgbClr val="000000"/>
                </a:solidFill>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r>
              <a:rPr lang="en-US" sz="1200" dirty="0">
                <a:solidFill>
                  <a:srgbClr val="000000"/>
                </a:solidFill>
                <a:effectLst/>
                <a:latin typeface="Times New Roman" panose="02020603050405020304" pitchFamily="18" charset="0"/>
                <a:ea typeface="Times New Roman" panose="02020603050405020304" pitchFamily="18" charset="0"/>
              </a:rPr>
              <a:t>-</a:t>
            </a:r>
            <a:r>
              <a:rPr lang="en-US" sz="1200" dirty="0" err="1">
                <a:solidFill>
                  <a:srgbClr val="000000"/>
                </a:solidFill>
                <a:effectLst/>
                <a:latin typeface="Times New Roman" panose="02020603050405020304" pitchFamily="18" charset="0"/>
                <a:ea typeface="Times New Roman" panose="02020603050405020304" pitchFamily="18" charset="0"/>
              </a:rPr>
              <a:t>armonizarea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orarului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şcolii</a:t>
            </a:r>
            <a:endParaRPr lang="en-US" sz="1200" dirty="0">
              <a:effectLst/>
              <a:latin typeface="Times New Roman" panose="02020603050405020304" pitchFamily="18" charset="0"/>
              <a:ea typeface="Times New Roman" panose="02020603050405020304" pitchFamily="18" charset="0"/>
            </a:endParaRPr>
          </a:p>
          <a:p>
            <a:r>
              <a:rPr lang="en-US" sz="1200" dirty="0" err="1">
                <a:solidFill>
                  <a:srgbClr val="000000"/>
                </a:solidFill>
                <a:effectLst/>
                <a:latin typeface="Times New Roman" panose="02020603050405020304" pitchFamily="18" charset="0"/>
                <a:ea typeface="Times New Roman" panose="02020603050405020304" pitchFamily="18" charset="0"/>
              </a:rPr>
              <a:t>lipsa</a:t>
            </a:r>
            <a:r>
              <a:rPr lang="en-US" sz="1200" dirty="0">
                <a:solidFill>
                  <a:srgbClr val="000000"/>
                </a:solidFill>
                <a:effectLst/>
                <a:latin typeface="Times New Roman" panose="02020603050405020304" pitchFamily="18" charset="0"/>
                <a:ea typeface="Times New Roman" panose="02020603050405020304" pitchFamily="18" charset="0"/>
              </a:rPr>
              <a:t> de </a:t>
            </a:r>
            <a:r>
              <a:rPr lang="en-US" sz="1200" dirty="0" err="1">
                <a:solidFill>
                  <a:srgbClr val="000000"/>
                </a:solidFill>
                <a:effectLst/>
                <a:latin typeface="Times New Roman" panose="02020603050405020304" pitchFamily="18" charset="0"/>
                <a:ea typeface="Times New Roman" panose="02020603050405020304" pitchFamily="18" charset="0"/>
              </a:rPr>
              <a:t>interes</a:t>
            </a:r>
            <a:r>
              <a:rPr lang="en-US" sz="1200" dirty="0">
                <a:solidFill>
                  <a:srgbClr val="000000"/>
                </a:solidFill>
                <a:effectLst/>
                <a:latin typeface="Times New Roman" panose="02020603050405020304" pitchFamily="18" charset="0"/>
                <a:ea typeface="Times New Roman" panose="02020603050405020304" pitchFamily="18" charset="0"/>
              </a:rPr>
              <a:t> a </a:t>
            </a:r>
            <a:r>
              <a:rPr lang="en-US" sz="1200" dirty="0" err="1">
                <a:solidFill>
                  <a:srgbClr val="000000"/>
                </a:solidFill>
                <a:effectLst/>
                <a:latin typeface="Times New Roman" panose="02020603050405020304" pitchFamily="18" charset="0"/>
                <a:ea typeface="Times New Roman" panose="02020603050405020304" pitchFamily="18" charset="0"/>
              </a:rPr>
              <a:t>elevilor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predispusi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spre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absente</a:t>
            </a:r>
            <a:endParaRPr lang="en-US" sz="1200" dirty="0">
              <a:effectLst/>
              <a:latin typeface="Times New Roman" panose="02020603050405020304" pitchFamily="18" charset="0"/>
              <a:ea typeface="Times New Roman" panose="02020603050405020304" pitchFamily="18" charset="0"/>
            </a:endParaRPr>
          </a:p>
          <a:p>
            <a:r>
              <a:rPr lang="en-US" sz="1200" dirty="0">
                <a:solidFill>
                  <a:srgbClr val="000000"/>
                </a:solidFill>
                <a:effectLst/>
                <a:latin typeface="Times New Roman" panose="02020603050405020304" pitchFamily="18" charset="0"/>
                <a:ea typeface="Times New Roman" panose="02020603050405020304" pitchFamily="18" charset="0"/>
              </a:rPr>
              <a:t>sunt cadre </a:t>
            </a:r>
            <a:r>
              <a:rPr lang="en-US" sz="1200" dirty="0" err="1">
                <a:solidFill>
                  <a:srgbClr val="000000"/>
                </a:solidFill>
                <a:effectLst/>
                <a:latin typeface="Times New Roman" panose="02020603050405020304" pitchFamily="18" charset="0"/>
                <a:ea typeface="Times New Roman" panose="02020603050405020304" pitchFamily="18" charset="0"/>
              </a:rPr>
              <a:t>didactice</a:t>
            </a:r>
            <a:r>
              <a:rPr lang="en-US" sz="1200" dirty="0">
                <a:solidFill>
                  <a:srgbClr val="000000"/>
                </a:solidFill>
                <a:effectLst/>
                <a:latin typeface="Times New Roman" panose="02020603050405020304" pitchFamily="18" charset="0"/>
                <a:ea typeface="Times New Roman" panose="02020603050405020304" pitchFamily="18" charset="0"/>
              </a:rPr>
              <a:t> care </a:t>
            </a:r>
            <a:r>
              <a:rPr lang="en-US" sz="1200" dirty="0" err="1">
                <a:solidFill>
                  <a:srgbClr val="000000"/>
                </a:solidFill>
                <a:effectLst/>
                <a:latin typeface="Times New Roman" panose="02020603050405020304" pitchFamily="18" charset="0"/>
                <a:ea typeface="Times New Roman" panose="02020603050405020304" pitchFamily="18" charset="0"/>
              </a:rPr>
              <a:t>predau</a:t>
            </a:r>
            <a:r>
              <a:rPr lang="en-US" sz="1200" dirty="0">
                <a:solidFill>
                  <a:srgbClr val="000000"/>
                </a:solidFill>
                <a:effectLst/>
                <a:latin typeface="Times New Roman" panose="02020603050405020304" pitchFamily="18" charset="0"/>
                <a:ea typeface="Times New Roman" panose="02020603050405020304" pitchFamily="18" charset="0"/>
              </a:rPr>
              <a:t> in </a:t>
            </a:r>
            <a:r>
              <a:rPr lang="en-US" sz="1200" dirty="0" err="1">
                <a:solidFill>
                  <a:srgbClr val="000000"/>
                </a:solidFill>
                <a:effectLst/>
                <a:latin typeface="Times New Roman" panose="02020603050405020304" pitchFamily="18" charset="0"/>
                <a:ea typeface="Times New Roman" panose="02020603050405020304" pitchFamily="18" charset="0"/>
              </a:rPr>
              <a:t>mai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multe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scoli</a:t>
            </a:r>
            <a:endParaRPr lang="en-US" sz="1200" dirty="0">
              <a:effectLst/>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xmlns="" id="{17B35CCE-ED41-4080-A9C3-8D748D03AE0D}"/>
              </a:ext>
            </a:extLst>
          </p:cNvPr>
          <p:cNvSpPr txBox="1"/>
          <p:nvPr/>
        </p:nvSpPr>
        <p:spPr>
          <a:xfrm>
            <a:off x="8588172" y="3704022"/>
            <a:ext cx="1070114" cy="2862322"/>
          </a:xfrm>
          <a:prstGeom prst="rect">
            <a:avLst/>
          </a:prstGeom>
          <a:noFill/>
        </p:spPr>
        <p:txBody>
          <a:bodyPr wrap="square">
            <a:spAutoFit/>
          </a:bodyPr>
          <a:lstStyle/>
          <a:p>
            <a:r>
              <a:rPr lang="en-US" sz="1200" dirty="0">
                <a:solidFill>
                  <a:srgbClr val="000000"/>
                </a:solidFill>
                <a:effectLst/>
                <a:latin typeface="Times New Roman" panose="02020603050405020304" pitchFamily="18" charset="0"/>
                <a:ea typeface="Times New Roman" panose="02020603050405020304" pitchFamily="18" charset="0"/>
              </a:rPr>
              <a:t>-</a:t>
            </a:r>
            <a:r>
              <a:rPr lang="en-US" sz="1200" dirty="0" err="1">
                <a:solidFill>
                  <a:srgbClr val="000000"/>
                </a:solidFill>
                <a:effectLst/>
                <a:latin typeface="Times New Roman" panose="02020603050405020304" pitchFamily="18" charset="0"/>
                <a:ea typeface="Times New Roman" panose="02020603050405020304" pitchFamily="18" charset="0"/>
              </a:rPr>
              <a:t>prevenirea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insuccesului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școlar</a:t>
            </a:r>
            <a:r>
              <a:rPr lang="en-US" sz="1200" dirty="0">
                <a:solidFill>
                  <a:srgbClr val="000000"/>
                </a:solidFill>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r>
              <a:rPr lang="en-US" sz="1200" dirty="0" err="1">
                <a:solidFill>
                  <a:srgbClr val="000000"/>
                </a:solidFill>
                <a:effectLst/>
                <a:latin typeface="Times New Roman" panose="02020603050405020304" pitchFamily="18" charset="0"/>
                <a:ea typeface="Times New Roman" panose="02020603050405020304" pitchFamily="18" charset="0"/>
              </a:rPr>
              <a:t>dezvoltarea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unor</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competente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specifice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propuse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spre</a:t>
            </a:r>
            <a:r>
              <a:rPr lang="en-US" sz="1200" dirty="0">
                <a:solidFill>
                  <a:srgbClr val="000000"/>
                </a:solidFill>
                <a:effectLst/>
                <a:latin typeface="Times New Roman" panose="02020603050405020304" pitchFamily="18" charset="0"/>
                <a:ea typeface="Times New Roman" panose="02020603050405020304" pitchFamily="18" charset="0"/>
              </a:rPr>
              <a:t> a fi </a:t>
            </a:r>
            <a:r>
              <a:rPr lang="en-US" sz="1200" dirty="0" err="1">
                <a:solidFill>
                  <a:srgbClr val="000000"/>
                </a:solidFill>
                <a:effectLst/>
                <a:latin typeface="Times New Roman" panose="02020603050405020304" pitchFamily="18" charset="0"/>
                <a:ea typeface="Times New Roman" panose="02020603050405020304" pitchFamily="18" charset="0"/>
              </a:rPr>
              <a:t>atinse</a:t>
            </a:r>
            <a:r>
              <a:rPr lang="en-US" sz="1200" dirty="0">
                <a:solidFill>
                  <a:srgbClr val="000000"/>
                </a:solidFill>
                <a:effectLst/>
                <a:latin typeface="Times New Roman" panose="02020603050405020304" pitchFamily="18" charset="0"/>
                <a:ea typeface="Times New Roman" panose="02020603050405020304" pitchFamily="18" charset="0"/>
              </a:rPr>
              <a:t> in </a:t>
            </a:r>
            <a:r>
              <a:rPr lang="en-US" sz="1200" dirty="0" err="1">
                <a:solidFill>
                  <a:srgbClr val="000000"/>
                </a:solidFill>
                <a:effectLst/>
                <a:latin typeface="Times New Roman" panose="02020603050405020304" pitchFamily="18" charset="0"/>
                <a:ea typeface="Times New Roman" panose="02020603050405020304" pitchFamily="18" charset="0"/>
              </a:rPr>
              <a:t>urma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implemetarii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planului</a:t>
            </a:r>
            <a:r>
              <a:rPr lang="en-US" sz="1200" dirty="0">
                <a:solidFill>
                  <a:srgbClr val="000000"/>
                </a:solidFill>
                <a:effectLst/>
                <a:latin typeface="Times New Roman" panose="02020603050405020304" pitchFamily="18" charset="0"/>
                <a:ea typeface="Times New Roman" panose="02020603050405020304" pitchFamily="18" charset="0"/>
              </a:rPr>
              <a:t> remedial, </a:t>
            </a:r>
            <a:r>
              <a:rPr lang="en-US" sz="1200" dirty="0" err="1">
                <a:solidFill>
                  <a:srgbClr val="000000"/>
                </a:solidFill>
                <a:effectLst/>
                <a:latin typeface="Times New Roman" panose="02020603050405020304" pitchFamily="18" charset="0"/>
                <a:ea typeface="Times New Roman" panose="02020603050405020304" pitchFamily="18" charset="0"/>
              </a:rPr>
              <a:t>macar</a:t>
            </a:r>
            <a:r>
              <a:rPr lang="en-US" sz="1200" dirty="0">
                <a:solidFill>
                  <a:srgbClr val="000000"/>
                </a:solidFill>
                <a:effectLst/>
                <a:latin typeface="Times New Roman" panose="02020603050405020304" pitchFamily="18" charset="0"/>
                <a:ea typeface="Times New Roman" panose="02020603050405020304" pitchFamily="18" charset="0"/>
              </a:rPr>
              <a:t> la un </a:t>
            </a:r>
            <a:r>
              <a:rPr lang="en-US" sz="1200" dirty="0" err="1">
                <a:solidFill>
                  <a:srgbClr val="000000"/>
                </a:solidFill>
                <a:effectLst/>
                <a:latin typeface="Times New Roman" panose="02020603050405020304" pitchFamily="18" charset="0"/>
                <a:ea typeface="Times New Roman" panose="02020603050405020304" pitchFamily="18" charset="0"/>
              </a:rPr>
              <a:t>nivel</a:t>
            </a:r>
            <a:r>
              <a:rPr lang="en-US" sz="1200" dirty="0">
                <a:solidFill>
                  <a:srgbClr val="000000"/>
                </a:solidFill>
                <a:effectLst/>
                <a:latin typeface="Times New Roman" panose="02020603050405020304" pitchFamily="18" charset="0"/>
                <a:ea typeface="Times New Roman" panose="02020603050405020304" pitchFamily="18" charset="0"/>
              </a:rPr>
              <a:t> minimal</a:t>
            </a:r>
            <a:endParaRPr lang="en-US" sz="1200" dirty="0">
              <a:effectLst/>
              <a:latin typeface="Times New Roman" panose="02020603050405020304" pitchFamily="18" charset="0"/>
              <a:ea typeface="Times New Roman" panose="02020603050405020304" pitchFamily="18" charset="0"/>
            </a:endParaRPr>
          </a:p>
        </p:txBody>
      </p:sp>
      <p:sp>
        <p:nvSpPr>
          <p:cNvPr id="24" name="TextBox 23">
            <a:extLst>
              <a:ext uri="{FF2B5EF4-FFF2-40B4-BE49-F238E27FC236}">
                <a16:creationId xmlns:a16="http://schemas.microsoft.com/office/drawing/2014/main" xmlns="" id="{AD98DB5A-3925-41EC-A5FF-D2E52DE83544}"/>
              </a:ext>
            </a:extLst>
          </p:cNvPr>
          <p:cNvSpPr txBox="1"/>
          <p:nvPr/>
        </p:nvSpPr>
        <p:spPr>
          <a:xfrm>
            <a:off x="9900400" y="3770318"/>
            <a:ext cx="1070112" cy="1754326"/>
          </a:xfrm>
          <a:prstGeom prst="rect">
            <a:avLst/>
          </a:prstGeom>
          <a:noFill/>
        </p:spPr>
        <p:txBody>
          <a:bodyPr wrap="square">
            <a:spAutoFit/>
          </a:bodyPr>
          <a:lstStyle/>
          <a:p>
            <a:r>
              <a:rPr lang="en-US" sz="1200" dirty="0" err="1">
                <a:solidFill>
                  <a:srgbClr val="000000"/>
                </a:solidFill>
                <a:effectLst/>
                <a:latin typeface="Times New Roman" panose="02020603050405020304" pitchFamily="18" charset="0"/>
                <a:ea typeface="Times New Roman" panose="02020603050405020304" pitchFamily="18" charset="0"/>
              </a:rPr>
              <a:t>competente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cheie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necesare</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profilului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absolventului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învăţământului</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secundar</a:t>
            </a:r>
            <a:r>
              <a:rPr lang="en-US" sz="1200" dirty="0">
                <a:solidFill>
                  <a:srgbClr val="000000"/>
                </a:solidFill>
                <a:effectLst/>
                <a:latin typeface="Times New Roman" panose="02020603050405020304" pitchFamily="18" charset="0"/>
                <a:ea typeface="Times New Roman" panose="02020603050405020304" pitchFamily="18" charset="0"/>
              </a:rPr>
              <a:t> inferior </a:t>
            </a:r>
            <a:r>
              <a:rPr lang="en-US" sz="1200" dirty="0" err="1">
                <a:solidFill>
                  <a:srgbClr val="000000"/>
                </a:solidFill>
                <a:effectLst/>
                <a:latin typeface="Times New Roman" panose="02020603050405020304" pitchFamily="18" charset="0"/>
                <a:ea typeface="Times New Roman" panose="02020603050405020304" pitchFamily="18" charset="0"/>
              </a:rPr>
              <a:t>şi</a:t>
            </a:r>
            <a:r>
              <a:rPr lang="en-US" sz="1200" dirty="0">
                <a:solidFill>
                  <a:srgbClr val="000000"/>
                </a:solidFill>
                <a:effectLst/>
                <a:latin typeface="Times New Roman" panose="02020603050405020304" pitchFamily="18" charset="0"/>
                <a:ea typeface="Times New Roman" panose="02020603050405020304" pitchFamily="18" charset="0"/>
              </a:rPr>
              <a:t> superior</a:t>
            </a:r>
            <a:endParaRPr lang="en-US" dirty="0"/>
          </a:p>
        </p:txBody>
      </p:sp>
    </p:spTree>
    <p:extLst>
      <p:ext uri="{BB962C8B-B14F-4D97-AF65-F5344CB8AC3E}">
        <p14:creationId xmlns:p14="http://schemas.microsoft.com/office/powerpoint/2010/main" val="12599097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5F1EFE-77E1-4772-8B6B-92AE294EDA9F}"/>
              </a:ext>
            </a:extLst>
          </p:cNvPr>
          <p:cNvSpPr>
            <a:spLocks noGrp="1"/>
          </p:cNvSpPr>
          <p:nvPr>
            <p:ph type="title"/>
          </p:nvPr>
        </p:nvSpPr>
        <p:spPr>
          <a:xfrm>
            <a:off x="1063487" y="1478308"/>
            <a:ext cx="10515600" cy="1325563"/>
          </a:xfrm>
        </p:spPr>
        <p:txBody>
          <a:bodyPr/>
          <a:lstStyle/>
          <a:p>
            <a:pPr algn="ctr"/>
            <a:r>
              <a:rPr lang="en-US" sz="1800" b="1" dirty="0">
                <a:solidFill>
                  <a:srgbClr val="000000"/>
                </a:solidFill>
                <a:effectLst/>
                <a:latin typeface="Times New Roman" panose="02020603050405020304" pitchFamily="18" charset="0"/>
                <a:ea typeface="Times New Roman" panose="02020603050405020304" pitchFamily="18" charset="0"/>
              </a:rPr>
              <a:t>CENTRALIZATOR la </a:t>
            </a:r>
            <a:r>
              <a:rPr lang="en-US" sz="1800" b="1" dirty="0" err="1">
                <a:solidFill>
                  <a:srgbClr val="000000"/>
                </a:solidFill>
                <a:effectLst/>
                <a:latin typeface="Times New Roman" panose="02020603050405020304" pitchFamily="18" charset="0"/>
                <a:ea typeface="Times New Roman" panose="02020603050405020304" pitchFamily="18" charset="0"/>
              </a:rPr>
              <a:t>nivel</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judeţean</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privind</a:t>
            </a:r>
            <a:r>
              <a:rPr lang="en-US" sz="1800" b="1" dirty="0">
                <a:solidFill>
                  <a:srgbClr val="000000"/>
                </a:solidFill>
                <a:effectLst/>
                <a:latin typeface="Times New Roman" panose="02020603050405020304" pitchFamily="18" charset="0"/>
                <a:ea typeface="Times New Roman" panose="02020603050405020304" pitchFamily="18" charset="0"/>
              </a:rPr>
              <a:t> DISCIPLINELE OPŢIONALE, Nr. 227/07.01.2021                                                                        ISTORIE</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TextBox 2">
            <a:extLst>
              <a:ext uri="{FF2B5EF4-FFF2-40B4-BE49-F238E27FC236}">
                <a16:creationId xmlns:a16="http://schemas.microsoft.com/office/drawing/2014/main" xmlns="" id="{2C6C152B-1515-40C8-8D14-A6DEA3F7D8F6}"/>
              </a:ext>
            </a:extLst>
          </p:cNvPr>
          <p:cNvSpPr txBox="1"/>
          <p:nvPr/>
        </p:nvSpPr>
        <p:spPr>
          <a:xfrm flipH="1">
            <a:off x="921550" y="2343289"/>
            <a:ext cx="5399737" cy="3908762"/>
          </a:xfrm>
          <a:prstGeom prst="rect">
            <a:avLst/>
          </a:prstGeom>
          <a:solidFill>
            <a:schemeClr val="accent5">
              <a:lumMod val="40000"/>
              <a:lumOff val="60000"/>
            </a:schemeClr>
          </a:solidFill>
        </p:spPr>
        <p:txBody>
          <a:bodyPr wrap="square" rtlCol="0">
            <a:spAutoFit/>
          </a:bodyPr>
          <a:lstStyle/>
          <a:p>
            <a:r>
              <a:rPr lang="ro-RO" sz="2000" b="1" dirty="0">
                <a:solidFill>
                  <a:srgbClr val="C00000"/>
                </a:solidFill>
                <a:latin typeface="Times New Roman" pitchFamily="18" charset="0"/>
                <a:cs typeface="Times New Roman" pitchFamily="18" charset="0"/>
              </a:rPr>
              <a:t>Școlile în care s-au implementat </a:t>
            </a:r>
            <a:r>
              <a:rPr lang="en-US" sz="2000" b="1" dirty="0" smtClean="0">
                <a:solidFill>
                  <a:srgbClr val="C00000"/>
                </a:solidFill>
                <a:latin typeface="Times New Roman" pitchFamily="18" charset="0"/>
                <a:cs typeface="Times New Roman" pitchFamily="18" charset="0"/>
              </a:rPr>
              <a:t>C.D.S/CDL</a:t>
            </a:r>
            <a:r>
              <a:rPr lang="ro-RO" sz="2000" b="1" dirty="0" smtClean="0">
                <a:solidFill>
                  <a:srgbClr val="C00000"/>
                </a:solidFill>
                <a:latin typeface="Times New Roman" pitchFamily="18" charset="0"/>
                <a:cs typeface="Times New Roman" pitchFamily="18" charset="0"/>
              </a:rPr>
              <a:t>:</a:t>
            </a:r>
            <a:endParaRPr lang="en-US" sz="2000" b="1" dirty="0" smtClean="0">
              <a:solidFill>
                <a:srgbClr val="C00000"/>
              </a:solidFill>
              <a:latin typeface="Times New Roman" pitchFamily="18" charset="0"/>
              <a:cs typeface="Times New Roman" pitchFamily="18" charset="0"/>
            </a:endParaRPr>
          </a:p>
          <a:p>
            <a:pPr marL="342900" indent="-342900">
              <a:buFont typeface="+mj-lt"/>
              <a:buAutoNum type="arabicPeriod"/>
            </a:pPr>
            <a:endParaRPr lang="ro-RO" sz="2000" b="1" dirty="0">
              <a:solidFill>
                <a:srgbClr val="C00000"/>
              </a:solidFill>
              <a:latin typeface="Times New Roman" pitchFamily="18" charset="0"/>
              <a:cs typeface="Times New Roman" pitchFamily="18" charset="0"/>
            </a:endParaRPr>
          </a:p>
          <a:p>
            <a:pPr marL="342900" indent="-342900">
              <a:buFont typeface="+mj-lt"/>
              <a:buAutoNum type="arabicPeriod"/>
            </a:pPr>
            <a:r>
              <a:rPr lang="ro-RO" sz="1600" b="1" dirty="0">
                <a:effectLst/>
                <a:latin typeface="Times New Roman" panose="02020603050405020304" pitchFamily="18" charset="0"/>
                <a:ea typeface="Times New Roman" panose="02020603050405020304" pitchFamily="18" charset="0"/>
                <a:cs typeface="Times New Roman" pitchFamily="18" charset="0"/>
              </a:rPr>
              <a:t>Colegiul </a:t>
            </a:r>
            <a:r>
              <a:rPr lang="ro-RO" sz="1600" b="1" dirty="0" err="1">
                <a:effectLst/>
                <a:latin typeface="Times New Roman" panose="02020603050405020304" pitchFamily="18" charset="0"/>
                <a:ea typeface="Times New Roman" panose="02020603050405020304" pitchFamily="18" charset="0"/>
                <a:cs typeface="Times New Roman" pitchFamily="18" charset="0"/>
              </a:rPr>
              <a:t>Naţional</a:t>
            </a:r>
            <a:r>
              <a:rPr lang="ro-RO" sz="1600" b="1" dirty="0">
                <a:effectLst/>
                <a:latin typeface="Times New Roman" panose="02020603050405020304" pitchFamily="18" charset="0"/>
                <a:ea typeface="Times New Roman" panose="02020603050405020304" pitchFamily="18" charset="0"/>
                <a:cs typeface="Times New Roman" pitchFamily="18" charset="0"/>
              </a:rPr>
              <a:t> ,,Grigore </a:t>
            </a:r>
            <a:r>
              <a:rPr lang="ro-RO" sz="1600" b="1" dirty="0" err="1">
                <a:effectLst/>
                <a:latin typeface="Times New Roman" panose="02020603050405020304" pitchFamily="18" charset="0"/>
                <a:ea typeface="Times New Roman" panose="02020603050405020304" pitchFamily="18" charset="0"/>
                <a:cs typeface="Times New Roman" pitchFamily="18" charset="0"/>
              </a:rPr>
              <a:t>Moisil’’Urziceni</a:t>
            </a:r>
            <a:endParaRPr lang="ro-RO" sz="1600" b="1" dirty="0">
              <a:latin typeface="Times New Roman" panose="02020603050405020304" pitchFamily="18" charset="0"/>
              <a:ea typeface="Times New Roman" panose="02020603050405020304" pitchFamily="18" charset="0"/>
              <a:cs typeface="Times New Roman" pitchFamily="18" charset="0"/>
            </a:endParaRP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Liceul</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Teoretic</a:t>
            </a:r>
            <a:r>
              <a:rPr lang="en-US" sz="1600" b="1" dirty="0">
                <a:effectLst/>
                <a:latin typeface="Times New Roman" panose="02020603050405020304" pitchFamily="18" charset="0"/>
                <a:ea typeface="Times New Roman" panose="02020603050405020304" pitchFamily="18" charset="0"/>
                <a:cs typeface="Times New Roman" pitchFamily="18" charset="0"/>
              </a:rPr>
              <a:t> ,,Paul Georgescu’’</a:t>
            </a:r>
            <a:r>
              <a:rPr lang="en-US" sz="1600" b="1" dirty="0" err="1">
                <a:effectLst/>
                <a:latin typeface="Times New Roman" panose="02020603050405020304" pitchFamily="18" charset="0"/>
                <a:ea typeface="Times New Roman" panose="02020603050405020304" pitchFamily="18" charset="0"/>
                <a:cs typeface="Times New Roman" pitchFamily="18" charset="0"/>
              </a:rPr>
              <a:t>Ţǎndǎrei</a:t>
            </a:r>
            <a:endParaRPr lang="ro-RO" sz="1600" b="1" dirty="0">
              <a:latin typeface="Times New Roman" panose="02020603050405020304" pitchFamily="18" charset="0"/>
              <a:ea typeface="Times New Roman" panose="02020603050405020304" pitchFamily="18" charset="0"/>
              <a:cs typeface="Times New Roman" pitchFamily="18" charset="0"/>
            </a:endParaRP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Şcoala</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Gimnazialǎ</a:t>
            </a:r>
            <a:r>
              <a:rPr lang="en-US" sz="1600" b="1" dirty="0">
                <a:effectLst/>
                <a:latin typeface="Times New Roman" panose="02020603050405020304" pitchFamily="18" charset="0"/>
                <a:ea typeface="Times New Roman" panose="02020603050405020304" pitchFamily="18" charset="0"/>
                <a:cs typeface="Times New Roman" pitchFamily="18" charset="0"/>
              </a:rPr>
              <a:t> ,,Sf.Andrei’’</a:t>
            </a:r>
            <a:r>
              <a:rPr lang="en-US" sz="1600" b="1" dirty="0" err="1">
                <a:effectLst/>
                <a:latin typeface="Times New Roman" panose="02020603050405020304" pitchFamily="18" charset="0"/>
                <a:ea typeface="Times New Roman" panose="02020603050405020304" pitchFamily="18" charset="0"/>
                <a:cs typeface="Times New Roman" pitchFamily="18" charset="0"/>
              </a:rPr>
              <a:t>Slobozia</a:t>
            </a:r>
            <a:endParaRPr lang="ro-RO" sz="1600" b="1" dirty="0">
              <a:effectLst/>
              <a:latin typeface="Times New Roman" panose="02020603050405020304" pitchFamily="18" charset="0"/>
              <a:ea typeface="Times New Roman" panose="02020603050405020304" pitchFamily="18" charset="0"/>
              <a:cs typeface="Times New Roman" pitchFamily="18" charset="0"/>
            </a:endParaRP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Liceul</a:t>
            </a:r>
            <a:r>
              <a:rPr lang="ro-RO"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Tehnologic</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A.Saligny</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Feteşti</a:t>
            </a:r>
            <a:endParaRPr lang="ro-RO" sz="1600" b="1" dirty="0">
              <a:latin typeface="Times New Roman" panose="02020603050405020304" pitchFamily="18" charset="0"/>
              <a:ea typeface="Times New Roman" panose="02020603050405020304" pitchFamily="18" charset="0"/>
              <a:cs typeface="Times New Roman" pitchFamily="18" charset="0"/>
            </a:endParaRPr>
          </a:p>
          <a:p>
            <a:pPr marL="342900" indent="-342900">
              <a:buFont typeface="+mj-lt"/>
              <a:buAutoNum type="arabicPeriod"/>
            </a:pPr>
            <a:r>
              <a:rPr lang="ro-RO" sz="1600" b="1" dirty="0" err="1">
                <a:effectLst/>
                <a:latin typeface="Times New Roman" panose="02020603050405020304" pitchFamily="18" charset="0"/>
                <a:ea typeface="Calibri" panose="020F0502020204030204" pitchFamily="34" charset="0"/>
                <a:cs typeface="Times New Roman" pitchFamily="18" charset="0"/>
              </a:rPr>
              <a:t>Şcoala</a:t>
            </a:r>
            <a:r>
              <a:rPr lang="ro-RO" sz="1600" b="1" dirty="0">
                <a:effectLst/>
                <a:latin typeface="Times New Roman" panose="02020603050405020304" pitchFamily="18" charset="0"/>
                <a:ea typeface="Calibri" panose="020F0502020204030204" pitchFamily="34" charset="0"/>
                <a:cs typeface="Times New Roman" pitchFamily="18" charset="0"/>
              </a:rPr>
              <a:t> </a:t>
            </a:r>
            <a:r>
              <a:rPr lang="ro-RO" sz="1600" b="1" dirty="0" err="1">
                <a:effectLst/>
                <a:latin typeface="Times New Roman" panose="02020603050405020304" pitchFamily="18" charset="0"/>
                <a:ea typeface="Calibri" panose="020F0502020204030204" pitchFamily="34" charset="0"/>
                <a:cs typeface="Times New Roman" pitchFamily="18" charset="0"/>
              </a:rPr>
              <a:t>Gimnazială,,C-tin</a:t>
            </a:r>
            <a:r>
              <a:rPr lang="ro-RO" sz="1600" b="1" dirty="0">
                <a:effectLst/>
                <a:latin typeface="Times New Roman" panose="02020603050405020304" pitchFamily="18" charset="0"/>
                <a:ea typeface="Calibri" panose="020F0502020204030204" pitchFamily="34" charset="0"/>
                <a:cs typeface="Times New Roman" pitchFamily="18" charset="0"/>
              </a:rPr>
              <a:t> </a:t>
            </a:r>
            <a:r>
              <a:rPr lang="ro-RO" sz="1600" b="1" dirty="0" err="1">
                <a:effectLst/>
                <a:latin typeface="Times New Roman" panose="02020603050405020304" pitchFamily="18" charset="0"/>
                <a:ea typeface="Calibri" panose="020F0502020204030204" pitchFamily="34" charset="0"/>
                <a:cs typeface="Times New Roman" pitchFamily="18" charset="0"/>
              </a:rPr>
              <a:t>Stefan”Albesti</a:t>
            </a:r>
            <a:endParaRPr lang="ro-RO" sz="1600" b="1" dirty="0">
              <a:effectLst/>
              <a:latin typeface="Times New Roman" panose="02020603050405020304" pitchFamily="18" charset="0"/>
              <a:ea typeface="Calibri" panose="020F0502020204030204" pitchFamily="34" charset="0"/>
              <a:cs typeface="Times New Roman" pitchFamily="18" charset="0"/>
            </a:endParaRPr>
          </a:p>
          <a:p>
            <a:pPr marL="342900" indent="-342900">
              <a:buFont typeface="+mj-lt"/>
              <a:buAutoNum type="arabicPeriod"/>
            </a:pPr>
            <a:r>
              <a:rPr lang="ro-RO" sz="1600" b="1" dirty="0">
                <a:effectLst/>
                <a:latin typeface="Times New Roman" panose="02020603050405020304" pitchFamily="18" charset="0"/>
                <a:ea typeface="Times New Roman" panose="02020603050405020304" pitchFamily="18" charset="0"/>
                <a:cs typeface="Times New Roman" pitchFamily="18" charset="0"/>
              </a:rPr>
              <a:t>Școala Gimnazială ”Profesor Ioan Man” Ion Roată</a:t>
            </a: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Liceul</a:t>
            </a:r>
            <a:r>
              <a:rPr lang="en-US" sz="1600" b="1" dirty="0">
                <a:effectLst/>
                <a:latin typeface="Times New Roman" panose="02020603050405020304" pitchFamily="18" charset="0"/>
                <a:ea typeface="Times New Roman" panose="02020603050405020304" pitchFamily="18" charset="0"/>
                <a:cs typeface="Times New Roman" pitchFamily="18" charset="0"/>
              </a:rPr>
              <a:t> Pedagogic ,,</a:t>
            </a:r>
            <a:r>
              <a:rPr lang="en-US" sz="1600" b="1" dirty="0" err="1">
                <a:effectLst/>
                <a:latin typeface="Times New Roman" panose="02020603050405020304" pitchFamily="18" charset="0"/>
                <a:ea typeface="Times New Roman" panose="02020603050405020304" pitchFamily="18" charset="0"/>
                <a:cs typeface="Times New Roman" pitchFamily="18" charset="0"/>
              </a:rPr>
              <a:t>Matei</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Basarab</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Slobozia</a:t>
            </a:r>
            <a:endParaRPr lang="ro-RO" sz="1600" b="1" dirty="0">
              <a:effectLst/>
              <a:latin typeface="Times New Roman" panose="02020603050405020304" pitchFamily="18" charset="0"/>
              <a:ea typeface="Times New Roman" panose="02020603050405020304" pitchFamily="18" charset="0"/>
              <a:cs typeface="Times New Roman" pitchFamily="18" charset="0"/>
            </a:endParaRP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Liceul</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Tehnologic</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Fierbinţi-Târ</a:t>
            </a:r>
            <a:r>
              <a:rPr lang="ro-RO" sz="1600" b="1" dirty="0">
                <a:effectLst/>
                <a:latin typeface="Times New Roman" panose="02020603050405020304" pitchFamily="18" charset="0"/>
                <a:ea typeface="Times New Roman" panose="02020603050405020304" pitchFamily="18" charset="0"/>
                <a:cs typeface="Times New Roman" pitchFamily="18" charset="0"/>
              </a:rPr>
              <a:t>g</a:t>
            </a: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Liceul</a:t>
            </a:r>
            <a:r>
              <a:rPr lang="en-US" sz="1600" b="1" dirty="0">
                <a:effectLst/>
                <a:latin typeface="Times New Roman" panose="02020603050405020304" pitchFamily="18" charset="0"/>
                <a:ea typeface="Times New Roman" panose="02020603050405020304" pitchFamily="18" charset="0"/>
                <a:cs typeface="Times New Roman" pitchFamily="18" charset="0"/>
              </a:rPr>
              <a:t> de </a:t>
            </a:r>
            <a:r>
              <a:rPr lang="en-US" sz="1600" b="1" dirty="0" err="1">
                <a:effectLst/>
                <a:latin typeface="Times New Roman" panose="02020603050405020304" pitchFamily="18" charset="0"/>
                <a:ea typeface="Times New Roman" panose="02020603050405020304" pitchFamily="18" charset="0"/>
                <a:cs typeface="Times New Roman" pitchFamily="18" charset="0"/>
              </a:rPr>
              <a:t>Arte</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Ionel</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Perlea</a:t>
            </a:r>
            <a:r>
              <a:rPr lang="en-US" sz="1600" b="1" dirty="0">
                <a:effectLst/>
                <a:latin typeface="Times New Roman" panose="02020603050405020304" pitchFamily="18" charset="0"/>
                <a:ea typeface="Times New Roman" panose="02020603050405020304" pitchFamily="18" charset="0"/>
                <a:cs typeface="Times New Roman" pitchFamily="18" charset="0"/>
              </a:rPr>
              <a:t>’’</a:t>
            </a:r>
            <a:r>
              <a:rPr lang="en-US" sz="1600" b="1" dirty="0" err="1">
                <a:effectLst/>
                <a:latin typeface="Times New Roman" panose="02020603050405020304" pitchFamily="18" charset="0"/>
                <a:ea typeface="Times New Roman" panose="02020603050405020304" pitchFamily="18" charset="0"/>
                <a:cs typeface="Times New Roman" pitchFamily="18" charset="0"/>
              </a:rPr>
              <a:t>Slobozia</a:t>
            </a:r>
            <a:endParaRPr lang="ro-RO" sz="1600" b="1" dirty="0">
              <a:effectLst/>
              <a:latin typeface="Times New Roman" panose="02020603050405020304" pitchFamily="18" charset="0"/>
              <a:ea typeface="Times New Roman" panose="02020603050405020304" pitchFamily="18" charset="0"/>
              <a:cs typeface="Times New Roman" pitchFamily="18" charset="0"/>
            </a:endParaRP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Şcoala</a:t>
            </a:r>
            <a:r>
              <a:rPr lang="ro-RO"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Gimnazialǎ</a:t>
            </a:r>
            <a:r>
              <a:rPr lang="en-US" sz="1600" b="1" dirty="0">
                <a:effectLst/>
                <a:latin typeface="Times New Roman" panose="02020603050405020304" pitchFamily="18" charset="0"/>
                <a:ea typeface="Times New Roman" panose="02020603050405020304" pitchFamily="18" charset="0"/>
                <a:cs typeface="Times New Roman" pitchFamily="18" charset="0"/>
              </a:rPr>
              <a:t> ,,I.H.</a:t>
            </a:r>
            <a:r>
              <a:rPr lang="en-US" sz="1600" b="1" dirty="0" err="1">
                <a:effectLst/>
                <a:latin typeface="Times New Roman" panose="02020603050405020304" pitchFamily="18" charset="0"/>
                <a:ea typeface="Times New Roman" panose="02020603050405020304" pitchFamily="18" charset="0"/>
                <a:cs typeface="Times New Roman" pitchFamily="18" charset="0"/>
              </a:rPr>
              <a:t>Rǎdulescu</a:t>
            </a:r>
            <a:r>
              <a:rPr lang="en-US" sz="1600" b="1" dirty="0">
                <a:effectLst/>
                <a:latin typeface="Times New Roman" panose="02020603050405020304" pitchFamily="18" charset="0"/>
                <a:ea typeface="Times New Roman" panose="02020603050405020304" pitchFamily="18" charset="0"/>
                <a:cs typeface="Times New Roman" pitchFamily="18" charset="0"/>
              </a:rPr>
              <a:t>’’Urziceni</a:t>
            </a:r>
            <a:endParaRPr lang="ro-RO" sz="1600" b="1" dirty="0">
              <a:latin typeface="Times New Roman" panose="02020603050405020304" pitchFamily="18" charset="0"/>
              <a:ea typeface="Times New Roman" panose="02020603050405020304" pitchFamily="18" charset="0"/>
              <a:cs typeface="Times New Roman" pitchFamily="18" charset="0"/>
            </a:endParaRP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Şcoala</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Gimnazială</a:t>
            </a:r>
            <a:r>
              <a:rPr lang="en-US" sz="1600" b="1" dirty="0">
                <a:effectLst/>
                <a:latin typeface="Times New Roman" panose="02020603050405020304" pitchFamily="18" charset="0"/>
                <a:ea typeface="Times New Roman" panose="02020603050405020304" pitchFamily="18" charset="0"/>
                <a:cs typeface="Times New Roman" pitchFamily="18" charset="0"/>
              </a:rPr>
              <a:t> ,,Ferdinand </a:t>
            </a:r>
            <a:r>
              <a:rPr lang="en-US" sz="1600" b="1" dirty="0" err="1">
                <a:effectLst/>
                <a:latin typeface="Times New Roman" panose="02020603050405020304" pitchFamily="18" charset="0"/>
                <a:ea typeface="Times New Roman" panose="02020603050405020304" pitchFamily="18" charset="0"/>
                <a:cs typeface="Times New Roman" pitchFamily="18" charset="0"/>
              </a:rPr>
              <a:t>I”Movil</a:t>
            </a:r>
            <a:r>
              <a:rPr lang="ro-RO" sz="1600" b="1" dirty="0">
                <a:effectLst/>
                <a:latin typeface="Times New Roman" panose="02020603050405020304" pitchFamily="18" charset="0"/>
                <a:ea typeface="Times New Roman" panose="02020603050405020304" pitchFamily="18" charset="0"/>
                <a:cs typeface="Times New Roman" pitchFamily="18" charset="0"/>
              </a:rPr>
              <a:t>a</a:t>
            </a:r>
          </a:p>
          <a:p>
            <a:pPr marL="342900" indent="-342900">
              <a:buFont typeface="+mj-lt"/>
              <a:buAutoNum type="arabicPeriod"/>
            </a:pPr>
            <a:r>
              <a:rPr lang="en-US" sz="1600" b="1" dirty="0" err="1">
                <a:effectLst/>
                <a:latin typeface="Times New Roman" panose="02020603050405020304" pitchFamily="18" charset="0"/>
                <a:ea typeface="Times New Roman" panose="02020603050405020304" pitchFamily="18" charset="0"/>
                <a:cs typeface="Times New Roman" pitchFamily="18" charset="0"/>
              </a:rPr>
              <a:t>Şcoala</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Gimnazialǎ</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Barbu</a:t>
            </a:r>
            <a:r>
              <a:rPr lang="en-US" sz="1600" b="1" dirty="0">
                <a:effectLst/>
                <a:latin typeface="Times New Roman" panose="02020603050405020304" pitchFamily="18" charset="0"/>
                <a:ea typeface="Times New Roman" panose="02020603050405020304" pitchFamily="18" charset="0"/>
                <a:cs typeface="Times New Roman" pitchFamily="18" charset="0"/>
              </a:rPr>
              <a:t> </a:t>
            </a:r>
            <a:r>
              <a:rPr lang="en-US" sz="1600" b="1" dirty="0" err="1">
                <a:effectLst/>
                <a:latin typeface="Times New Roman" panose="02020603050405020304" pitchFamily="18" charset="0"/>
                <a:ea typeface="Times New Roman" panose="02020603050405020304" pitchFamily="18" charset="0"/>
                <a:cs typeface="Times New Roman" pitchFamily="18" charset="0"/>
              </a:rPr>
              <a:t>Catargiu</a:t>
            </a:r>
            <a:r>
              <a:rPr lang="en-US" sz="1600" b="1" dirty="0">
                <a:effectLst/>
                <a:latin typeface="Times New Roman" panose="02020603050405020304" pitchFamily="18" charset="0"/>
                <a:ea typeface="Times New Roman" panose="02020603050405020304" pitchFamily="18" charset="0"/>
                <a:cs typeface="Times New Roman" pitchFamily="18" charset="0"/>
              </a:rPr>
              <a:t>’’Maia</a:t>
            </a:r>
            <a:endParaRPr lang="ro-RO" sz="1600" b="1" dirty="0">
              <a:effectLst/>
              <a:latin typeface="Times New Roman" panose="02020603050405020304" pitchFamily="18" charset="0"/>
              <a:ea typeface="Times New Roman" panose="02020603050405020304" pitchFamily="18" charset="0"/>
              <a:cs typeface="Times New Roman" pitchFamily="18" charset="0"/>
            </a:endParaRPr>
          </a:p>
          <a:p>
            <a:pPr marL="342900" indent="-342900">
              <a:buFont typeface="+mj-lt"/>
              <a:buAutoNum type="arabicPeriod"/>
            </a:pPr>
            <a:r>
              <a:rPr lang="ro-RO" sz="1600" b="1" dirty="0">
                <a:solidFill>
                  <a:srgbClr val="000000"/>
                </a:solidFill>
                <a:effectLst/>
                <a:latin typeface="Times New Roman" panose="02020603050405020304" pitchFamily="18" charset="0"/>
                <a:ea typeface="Times New Roman" panose="02020603050405020304" pitchFamily="18" charset="0"/>
                <a:cs typeface="Times New Roman" pitchFamily="18" charset="0"/>
              </a:rPr>
              <a:t>Liceul Teoretic ,,Carol I’’ </a:t>
            </a:r>
            <a:r>
              <a:rPr lang="ro-RO" sz="1600" b="1" dirty="0" err="1">
                <a:solidFill>
                  <a:srgbClr val="000000"/>
                </a:solidFill>
                <a:effectLst/>
                <a:latin typeface="Times New Roman" panose="02020603050405020304" pitchFamily="18" charset="0"/>
                <a:ea typeface="Times New Roman" panose="02020603050405020304" pitchFamily="18" charset="0"/>
                <a:cs typeface="Times New Roman" pitchFamily="18" charset="0"/>
              </a:rPr>
              <a:t>Feteşti</a:t>
            </a:r>
            <a:endParaRPr lang="ro-RO" sz="1600" b="1" dirty="0">
              <a:solidFill>
                <a:srgbClr val="000000"/>
              </a:solidFill>
              <a:effectLst/>
              <a:latin typeface="Times New Roman" panose="02020603050405020304" pitchFamily="18" charset="0"/>
              <a:ea typeface="Times New Roman" panose="02020603050405020304" pitchFamily="18" charset="0"/>
              <a:cs typeface="Times New Roman" pitchFamily="18" charset="0"/>
            </a:endParaRPr>
          </a:p>
        </p:txBody>
      </p:sp>
      <p:sp>
        <p:nvSpPr>
          <p:cNvPr id="4" name="TextBox 3">
            <a:extLst>
              <a:ext uri="{FF2B5EF4-FFF2-40B4-BE49-F238E27FC236}">
                <a16:creationId xmlns:a16="http://schemas.microsoft.com/office/drawing/2014/main" xmlns="" id="{3D3A59C8-5FF0-4B0C-BF31-43239AA365F4}"/>
              </a:ext>
            </a:extLst>
          </p:cNvPr>
          <p:cNvSpPr txBox="1"/>
          <p:nvPr/>
        </p:nvSpPr>
        <p:spPr>
          <a:xfrm>
            <a:off x="7333950" y="2120317"/>
            <a:ext cx="3745064" cy="646331"/>
          </a:xfrm>
          <a:prstGeom prst="rect">
            <a:avLst/>
          </a:prstGeom>
          <a:solidFill>
            <a:schemeClr val="accent4">
              <a:lumMod val="40000"/>
              <a:lumOff val="60000"/>
            </a:schemeClr>
          </a:solidFill>
        </p:spPr>
        <p:txBody>
          <a:bodyPr wrap="square" rtlCol="0">
            <a:spAutoFit/>
          </a:bodyPr>
          <a:lstStyle/>
          <a:p>
            <a:pPr algn="ctr"/>
            <a:r>
              <a:rPr lang="it-IT" b="1" dirty="0">
                <a:latin typeface="Times New Roman" pitchFamily="18" charset="0"/>
                <a:cs typeface="Times New Roman" pitchFamily="18" charset="0"/>
              </a:rPr>
              <a:t>Numele disciplinei opţionale predate în anul şcolar 2020-2021</a:t>
            </a:r>
            <a:endParaRPr lang="en-US" b="1" dirty="0">
              <a:latin typeface="Times New Roman" pitchFamily="18" charset="0"/>
              <a:cs typeface="Times New Roman" pitchFamily="18" charset="0"/>
            </a:endParaRPr>
          </a:p>
        </p:txBody>
      </p:sp>
      <p:sp>
        <p:nvSpPr>
          <p:cNvPr id="6" name="TextBox 5">
            <a:extLst>
              <a:ext uri="{FF2B5EF4-FFF2-40B4-BE49-F238E27FC236}">
                <a16:creationId xmlns:a16="http://schemas.microsoft.com/office/drawing/2014/main" xmlns="" id="{69C79C5B-4CED-4A13-9AA4-7CB60FB3AD1C}"/>
              </a:ext>
            </a:extLst>
          </p:cNvPr>
          <p:cNvSpPr txBox="1"/>
          <p:nvPr/>
        </p:nvSpPr>
        <p:spPr>
          <a:xfrm>
            <a:off x="6663193" y="2766648"/>
            <a:ext cx="5086579" cy="3754874"/>
          </a:xfrm>
          <a:prstGeom prst="rect">
            <a:avLst/>
          </a:prstGeom>
          <a:noFill/>
        </p:spPr>
        <p:txBody>
          <a:bodyPr wrap="square" rtlCol="0">
            <a:spAutoFit/>
          </a:bodyPr>
          <a:lstStyle/>
          <a:p>
            <a:pPr marL="285750" indent="-285750">
              <a:buFont typeface="Wingdings" pitchFamily="2" charset="2"/>
              <a:buChar char="q"/>
            </a:pPr>
            <a:r>
              <a:rPr lang="en-US" sz="1400" b="1" dirty="0" err="1">
                <a:latin typeface="Times New Roman" pitchFamily="18" charset="0"/>
                <a:cs typeface="Times New Roman" pitchFamily="18" charset="0"/>
              </a:rPr>
              <a:t>Istoria</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comunismului</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în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România</a:t>
            </a:r>
            <a:endParaRPr lang="ro-RO" sz="1400" b="1" dirty="0">
              <a:latin typeface="Times New Roman" pitchFamily="18" charset="0"/>
              <a:cs typeface="Times New Roman" pitchFamily="18" charset="0"/>
            </a:endParaRPr>
          </a:p>
          <a:p>
            <a:pPr marL="285750" indent="-285750">
              <a:buFont typeface="Wingdings" pitchFamily="2" charset="2"/>
              <a:buChar char="q"/>
            </a:pPr>
            <a:r>
              <a:rPr lang="en-US" sz="1400" b="1" dirty="0" err="1">
                <a:latin typeface="Times New Roman" pitchFamily="18" charset="0"/>
                <a:cs typeface="Times New Roman" pitchFamily="18" charset="0"/>
              </a:rPr>
              <a:t>România</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în</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epoca</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Primului</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Rǎzboi</a:t>
            </a:r>
            <a:r>
              <a:rPr lang="en-US" sz="1400" b="1" dirty="0">
                <a:latin typeface="Times New Roman" pitchFamily="18" charset="0"/>
                <a:cs typeface="Times New Roman" pitchFamily="18" charset="0"/>
              </a:rPr>
              <a:t> Mondial 1914-1920</a:t>
            </a:r>
            <a:endParaRPr lang="ro-RO" sz="1400" b="1" dirty="0">
              <a:latin typeface="Times New Roman" pitchFamily="18" charset="0"/>
              <a:cs typeface="Times New Roman" pitchFamily="18" charset="0"/>
            </a:endParaRPr>
          </a:p>
          <a:p>
            <a:pPr marL="285750" indent="-285750">
              <a:buFont typeface="Wingdings" pitchFamily="2" charset="2"/>
              <a:buChar char="q"/>
            </a:pPr>
            <a:r>
              <a:rPr lang="en-US" sz="1400" b="1" dirty="0" err="1">
                <a:latin typeface="Times New Roman" pitchFamily="18" charset="0"/>
                <a:cs typeface="Times New Roman" pitchFamily="18" charset="0"/>
              </a:rPr>
              <a:t>Istoria</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monarhiei</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în</a:t>
            </a:r>
            <a:r>
              <a:rPr lang="en-US" sz="1400" b="1" dirty="0">
                <a:latin typeface="Times New Roman" pitchFamily="18" charset="0"/>
                <a:cs typeface="Times New Roman" pitchFamily="18" charset="0"/>
              </a:rPr>
              <a:t> Romania</a:t>
            </a:r>
            <a:endParaRPr lang="ro-RO" sz="1400" b="1" dirty="0">
              <a:latin typeface="Times New Roman" pitchFamily="18" charset="0"/>
              <a:cs typeface="Times New Roman" pitchFamily="18" charset="0"/>
            </a:endParaRPr>
          </a:p>
          <a:p>
            <a:pPr marL="285750" indent="-285750">
              <a:buFont typeface="Wingdings" pitchFamily="2" charset="2"/>
              <a:buChar char="q"/>
            </a:pPr>
            <a:r>
              <a:rPr lang="en-US" sz="1400" b="1" dirty="0" err="1">
                <a:latin typeface="Times New Roman" pitchFamily="18" charset="0"/>
                <a:cs typeface="Times New Roman" pitchFamily="18" charset="0"/>
              </a:rPr>
              <a:t>Istoria</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recentǎ</a:t>
            </a:r>
            <a:r>
              <a:rPr lang="en-US" sz="1400" b="1" dirty="0">
                <a:latin typeface="Times New Roman" pitchFamily="18" charset="0"/>
                <a:cs typeface="Times New Roman" pitchFamily="18" charset="0"/>
              </a:rPr>
              <a:t> a </a:t>
            </a:r>
            <a:r>
              <a:rPr lang="en-US" sz="1400" b="1" dirty="0" err="1">
                <a:latin typeface="Times New Roman" pitchFamily="18" charset="0"/>
                <a:cs typeface="Times New Roman" pitchFamily="18" charset="0"/>
              </a:rPr>
              <a:t>României</a:t>
            </a:r>
            <a:endParaRPr lang="ro-RO" sz="1400" b="1" dirty="0">
              <a:latin typeface="Times New Roman" pitchFamily="18" charset="0"/>
              <a:cs typeface="Times New Roman" pitchFamily="18" charset="0"/>
            </a:endParaRPr>
          </a:p>
          <a:p>
            <a:pPr marL="285750" indent="-285750">
              <a:buFont typeface="Wingdings" pitchFamily="2" charset="2"/>
              <a:buChar char="q"/>
            </a:pPr>
            <a:r>
              <a:rPr lang="en-US" sz="1400" b="1" dirty="0" err="1">
                <a:latin typeface="Times New Roman" pitchFamily="18" charset="0"/>
                <a:cs typeface="Times New Roman" pitchFamily="18" charset="0"/>
              </a:rPr>
              <a:t>Enigmele</a:t>
            </a:r>
            <a:r>
              <a:rPr lang="ro-RO"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istoriei</a:t>
            </a:r>
            <a:endParaRPr lang="ro-RO" sz="1400" b="1" dirty="0">
              <a:latin typeface="Times New Roman" pitchFamily="18" charset="0"/>
              <a:cs typeface="Times New Roman" pitchFamily="18" charset="0"/>
            </a:endParaRPr>
          </a:p>
          <a:p>
            <a:pPr marL="285750" indent="-285750">
              <a:buFont typeface="Wingdings" pitchFamily="2" charset="2"/>
              <a:buChar char="q"/>
            </a:pPr>
            <a:r>
              <a:rPr lang="en-US" sz="1400" b="1" dirty="0" err="1">
                <a:latin typeface="Times New Roman" pitchFamily="18" charset="0"/>
                <a:cs typeface="Times New Roman" pitchFamily="18" charset="0"/>
              </a:rPr>
              <a:t>Bolile</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şi</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istoria</a:t>
            </a:r>
            <a:endParaRPr lang="ro-RO" sz="1400" b="1" dirty="0">
              <a:latin typeface="Times New Roman" pitchFamily="18" charset="0"/>
              <a:cs typeface="Times New Roman" pitchFamily="18" charset="0"/>
            </a:endParaRPr>
          </a:p>
          <a:p>
            <a:pPr marL="285750" indent="-285750">
              <a:buFont typeface="Wingdings" pitchFamily="2" charset="2"/>
              <a:buChar char="q"/>
            </a:pPr>
            <a:r>
              <a:rPr lang="en-US" sz="1400" b="1" dirty="0" err="1" smtClean="0">
                <a:latin typeface="Times New Roman" pitchFamily="18" charset="0"/>
                <a:cs typeface="Times New Roman" pitchFamily="18" charset="0"/>
              </a:rPr>
              <a:t>Artǎ</a:t>
            </a:r>
            <a:r>
              <a:rPr lang="en-US" sz="1400" b="1" dirty="0" smtClean="0">
                <a:latin typeface="Times New Roman" pitchFamily="18" charset="0"/>
                <a:cs typeface="Times New Roman" pitchFamily="18" charset="0"/>
              </a:rPr>
              <a:t> </a:t>
            </a:r>
            <a:r>
              <a:rPr lang="en-US" sz="1400" b="1" dirty="0" err="1">
                <a:latin typeface="Times New Roman" pitchFamily="18" charset="0"/>
                <a:cs typeface="Times New Roman" pitchFamily="18" charset="0"/>
              </a:rPr>
              <a:t>şi</a:t>
            </a:r>
            <a:r>
              <a:rPr lang="en-US" sz="1400" b="1" dirty="0">
                <a:latin typeface="Times New Roman" pitchFamily="18" charset="0"/>
                <a:cs typeface="Times New Roman" pitchFamily="18" charset="0"/>
              </a:rPr>
              <a:t> </a:t>
            </a:r>
            <a:r>
              <a:rPr lang="en-US" sz="1400" b="1" smtClean="0">
                <a:latin typeface="Times New Roman" pitchFamily="18" charset="0"/>
                <a:cs typeface="Times New Roman" pitchFamily="18" charset="0"/>
              </a:rPr>
              <a:t>Istorie</a:t>
            </a:r>
            <a:endParaRPr lang="ro-RO" sz="1400" b="1" dirty="0">
              <a:latin typeface="Times New Roman" pitchFamily="18" charset="0"/>
              <a:cs typeface="Times New Roman" pitchFamily="18" charset="0"/>
            </a:endParaRPr>
          </a:p>
          <a:p>
            <a:pPr marL="285750" indent="-285750">
              <a:buFont typeface="Wingdings" pitchFamily="2" charset="2"/>
              <a:buChar char="q"/>
            </a:pPr>
            <a:r>
              <a:rPr lang="it-IT" sz="1400" b="1" dirty="0">
                <a:latin typeface="Times New Roman" pitchFamily="18" charset="0"/>
                <a:cs typeface="Times New Roman" pitchFamily="18" charset="0"/>
              </a:rPr>
              <a:t>Istoria și tradițiile minorității rrome</a:t>
            </a:r>
            <a:endParaRPr lang="ro-RO" sz="1400" b="1" dirty="0">
              <a:latin typeface="Times New Roman" pitchFamily="18" charset="0"/>
              <a:cs typeface="Times New Roman" pitchFamily="18" charset="0"/>
            </a:endParaRPr>
          </a:p>
          <a:p>
            <a:pPr marL="285750" indent="-285750">
              <a:buFont typeface="Wingdings" pitchFamily="2" charset="2"/>
              <a:buChar char="q"/>
            </a:pPr>
            <a:r>
              <a:rPr lang="it-IT" sz="1400" b="1" dirty="0">
                <a:latin typeface="Times New Roman" pitchFamily="18" charset="0"/>
                <a:cs typeface="Times New Roman" pitchFamily="18" charset="0"/>
              </a:rPr>
              <a:t>Rădăcini latine în cultura şi civilizatia românească</a:t>
            </a:r>
            <a:endParaRPr lang="ro-RO" sz="1400" b="1" dirty="0">
              <a:latin typeface="Times New Roman" pitchFamily="18" charset="0"/>
              <a:cs typeface="Times New Roman" pitchFamily="18" charset="0"/>
            </a:endParaRPr>
          </a:p>
          <a:p>
            <a:pPr marL="285750" indent="-285750">
              <a:buFont typeface="Wingdings" pitchFamily="2" charset="2"/>
              <a:buChar char="q"/>
            </a:pPr>
            <a:r>
              <a:rPr lang="ro-RO" sz="1400" b="1" dirty="0">
                <a:latin typeface="Times New Roman" pitchFamily="18" charset="0"/>
                <a:cs typeface="Times New Roman" pitchFamily="18" charset="0"/>
              </a:rPr>
              <a:t>O istoriei a comunismului în România</a:t>
            </a:r>
          </a:p>
          <a:p>
            <a:pPr marL="285750" indent="-285750">
              <a:buFont typeface="Wingdings" pitchFamily="2" charset="2"/>
              <a:buChar char="q"/>
            </a:pPr>
            <a:r>
              <a:rPr lang="ro-RO" sz="1400" b="1" dirty="0">
                <a:latin typeface="Times New Roman" pitchFamily="18" charset="0"/>
                <a:cs typeface="Times New Roman" pitchFamily="18" charset="0"/>
              </a:rPr>
              <a:t>Cultura </a:t>
            </a:r>
            <a:r>
              <a:rPr lang="ro-RO" sz="1400" b="1" dirty="0" err="1">
                <a:latin typeface="Times New Roman" pitchFamily="18" charset="0"/>
                <a:cs typeface="Times New Roman" pitchFamily="18" charset="0"/>
              </a:rPr>
              <a:t>şi</a:t>
            </a:r>
            <a:r>
              <a:rPr lang="ro-RO" sz="1400" b="1" dirty="0">
                <a:latin typeface="Times New Roman" pitchFamily="18" charset="0"/>
                <a:cs typeface="Times New Roman" pitchFamily="18" charset="0"/>
              </a:rPr>
              <a:t> Mitologie</a:t>
            </a:r>
          </a:p>
          <a:p>
            <a:pPr marL="285750" indent="-285750">
              <a:buFont typeface="Wingdings" pitchFamily="2" charset="2"/>
              <a:buChar char="q"/>
            </a:pPr>
            <a:r>
              <a:rPr lang="ro-RO" sz="1400" b="1" dirty="0">
                <a:latin typeface="Times New Roman" pitchFamily="18" charset="0"/>
                <a:cs typeface="Times New Roman" pitchFamily="18" charset="0"/>
              </a:rPr>
              <a:t>Mituri </a:t>
            </a:r>
            <a:r>
              <a:rPr lang="ro-RO" sz="1400" b="1" dirty="0" err="1">
                <a:latin typeface="Times New Roman" pitchFamily="18" charset="0"/>
                <a:cs typeface="Times New Roman" pitchFamily="18" charset="0"/>
              </a:rPr>
              <a:t>şi</a:t>
            </a:r>
            <a:r>
              <a:rPr lang="ro-RO" sz="1400" b="1" dirty="0">
                <a:latin typeface="Times New Roman" pitchFamily="18" charset="0"/>
                <a:cs typeface="Times New Roman" pitchFamily="18" charset="0"/>
              </a:rPr>
              <a:t> legende greco-romane</a:t>
            </a:r>
          </a:p>
          <a:p>
            <a:pPr marL="285750" indent="-285750">
              <a:buFont typeface="Wingdings" pitchFamily="2" charset="2"/>
              <a:buChar char="q"/>
            </a:pPr>
            <a:r>
              <a:rPr lang="ro-RO" sz="1400" b="1" dirty="0">
                <a:latin typeface="Times New Roman" pitchFamily="18" charset="0"/>
                <a:cs typeface="Times New Roman" pitchFamily="18" charset="0"/>
              </a:rPr>
              <a:t>Universul satului românesc </a:t>
            </a:r>
            <a:r>
              <a:rPr lang="ro-RO" sz="1400" b="1" dirty="0" err="1">
                <a:latin typeface="Times New Roman" pitchFamily="18" charset="0"/>
                <a:cs typeface="Times New Roman" pitchFamily="18" charset="0"/>
              </a:rPr>
              <a:t>tradiţional</a:t>
            </a:r>
            <a:endParaRPr lang="ro-RO" sz="1400" b="1" dirty="0">
              <a:latin typeface="Times New Roman" pitchFamily="18" charset="0"/>
              <a:cs typeface="Times New Roman" pitchFamily="18" charset="0"/>
            </a:endParaRPr>
          </a:p>
          <a:p>
            <a:pPr marL="285750" indent="-285750">
              <a:buFont typeface="Wingdings" pitchFamily="2" charset="2"/>
              <a:buChar char="q"/>
            </a:pPr>
            <a:r>
              <a:rPr lang="ro-RO" sz="1400" b="1" dirty="0">
                <a:latin typeface="Times New Roman" pitchFamily="18" charset="0"/>
                <a:cs typeface="Times New Roman" pitchFamily="18" charset="0"/>
              </a:rPr>
              <a:t>România- țara mea</a:t>
            </a:r>
          </a:p>
          <a:p>
            <a:pPr marL="285750" indent="-285750">
              <a:buFont typeface="Wingdings" pitchFamily="2" charset="2"/>
              <a:buChar char="q"/>
            </a:pPr>
            <a:r>
              <a:rPr lang="it-IT" sz="1400" b="1" dirty="0">
                <a:latin typeface="Times New Roman" pitchFamily="18" charset="0"/>
                <a:cs typeface="Times New Roman" pitchFamily="18" charset="0"/>
              </a:rPr>
              <a:t>Acțiuni militare și diplomatice în spațiul românesc</a:t>
            </a:r>
            <a:endParaRPr lang="ro-RO" sz="1400" b="1" dirty="0">
              <a:latin typeface="Times New Roman" pitchFamily="18" charset="0"/>
              <a:cs typeface="Times New Roman" pitchFamily="18" charset="0"/>
            </a:endParaRPr>
          </a:p>
          <a:p>
            <a:pPr algn="ctr"/>
            <a:endParaRPr lang="ro-RO" sz="1400" dirty="0"/>
          </a:p>
          <a:p>
            <a:pPr algn="ctr"/>
            <a:endParaRPr lang="ro-RO" sz="1400" dirty="0"/>
          </a:p>
        </p:txBody>
      </p:sp>
    </p:spTree>
    <p:extLst>
      <p:ext uri="{BB962C8B-B14F-4D97-AF65-F5344CB8AC3E}">
        <p14:creationId xmlns:p14="http://schemas.microsoft.com/office/powerpoint/2010/main" val="8672362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F43475-CEA5-4012-91EF-8BE20C37C130}"/>
              </a:ext>
            </a:extLst>
          </p:cNvPr>
          <p:cNvSpPr>
            <a:spLocks noGrp="1"/>
          </p:cNvSpPr>
          <p:nvPr>
            <p:ph type="title"/>
          </p:nvPr>
        </p:nvSpPr>
        <p:spPr>
          <a:xfrm>
            <a:off x="1222513" y="1054238"/>
            <a:ext cx="10515600" cy="1325563"/>
          </a:xfrm>
        </p:spPr>
        <p:txBody>
          <a:bodyPr/>
          <a:lstStyle/>
          <a:p>
            <a:r>
              <a:rPr lang="ro-RO" sz="1800" b="1" dirty="0">
                <a:effectLst/>
                <a:latin typeface="Times New Roman" panose="02020603050405020304" pitchFamily="18" charset="0"/>
                <a:ea typeface="Times New Roman" panose="02020603050405020304" pitchFamily="18" charset="0"/>
              </a:rPr>
              <a:t> ŞTIINŢE SOCIO-UMANE</a:t>
            </a:r>
            <a:endParaRPr lang="en-US" dirty="0"/>
          </a:p>
        </p:txBody>
      </p:sp>
      <p:graphicFrame>
        <p:nvGraphicFramePr>
          <p:cNvPr id="3" name="Table 2">
            <a:extLst>
              <a:ext uri="{FF2B5EF4-FFF2-40B4-BE49-F238E27FC236}">
                <a16:creationId xmlns:a16="http://schemas.microsoft.com/office/drawing/2014/main" xmlns="" id="{774CE135-1658-4109-A7BA-464CA6D67649}"/>
              </a:ext>
            </a:extLst>
          </p:cNvPr>
          <p:cNvGraphicFramePr>
            <a:graphicFrameLocks noGrp="1"/>
          </p:cNvGraphicFramePr>
          <p:nvPr>
            <p:extLst>
              <p:ext uri="{D42A27DB-BD31-4B8C-83A1-F6EECF244321}">
                <p14:modId xmlns:p14="http://schemas.microsoft.com/office/powerpoint/2010/main" val="1723681435"/>
              </p:ext>
            </p:extLst>
          </p:nvPr>
        </p:nvGraphicFramePr>
        <p:xfrm>
          <a:off x="1222513" y="1895061"/>
          <a:ext cx="9941118" cy="4505736"/>
        </p:xfrm>
        <a:graphic>
          <a:graphicData uri="http://schemas.openxmlformats.org/drawingml/2006/table">
            <a:tbl>
              <a:tblPr firstRow="1" firstCol="1" bandRow="1">
                <a:tableStyleId>{5C22544A-7EE6-4342-B048-85BDC9FD1C3A}</a:tableStyleId>
              </a:tblPr>
              <a:tblGrid>
                <a:gridCol w="511874">
                  <a:extLst>
                    <a:ext uri="{9D8B030D-6E8A-4147-A177-3AD203B41FA5}">
                      <a16:colId xmlns:a16="http://schemas.microsoft.com/office/drawing/2014/main" xmlns="" val="2680247689"/>
                    </a:ext>
                  </a:extLst>
                </a:gridCol>
                <a:gridCol w="3205943">
                  <a:extLst>
                    <a:ext uri="{9D8B030D-6E8A-4147-A177-3AD203B41FA5}">
                      <a16:colId xmlns:a16="http://schemas.microsoft.com/office/drawing/2014/main" xmlns="" val="1477608311"/>
                    </a:ext>
                  </a:extLst>
                </a:gridCol>
                <a:gridCol w="2667129">
                  <a:extLst>
                    <a:ext uri="{9D8B030D-6E8A-4147-A177-3AD203B41FA5}">
                      <a16:colId xmlns:a16="http://schemas.microsoft.com/office/drawing/2014/main" xmlns="" val="1324745838"/>
                    </a:ext>
                  </a:extLst>
                </a:gridCol>
                <a:gridCol w="2667129">
                  <a:extLst>
                    <a:ext uri="{9D8B030D-6E8A-4147-A177-3AD203B41FA5}">
                      <a16:colId xmlns:a16="http://schemas.microsoft.com/office/drawing/2014/main" xmlns="" val="1630952679"/>
                    </a:ext>
                  </a:extLst>
                </a:gridCol>
                <a:gridCol w="889043">
                  <a:extLst>
                    <a:ext uri="{9D8B030D-6E8A-4147-A177-3AD203B41FA5}">
                      <a16:colId xmlns:a16="http://schemas.microsoft.com/office/drawing/2014/main" xmlns="" val="1052303358"/>
                    </a:ext>
                  </a:extLst>
                </a:gridCol>
              </a:tblGrid>
              <a:tr h="716440">
                <a:tc>
                  <a:txBody>
                    <a:bodyPr/>
                    <a:lstStyle/>
                    <a:p>
                      <a:pPr algn="ctr">
                        <a:lnSpc>
                          <a:spcPct val="107000"/>
                        </a:lnSpc>
                        <a:tabLst>
                          <a:tab pos="1658620" algn="l"/>
                        </a:tabLst>
                      </a:pPr>
                      <a:r>
                        <a:rPr lang="en-US" sz="1200" dirty="0">
                          <a:effectLst/>
                        </a:rPr>
                        <a:t>Nr.crt.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Unitateaşcolarǎ</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Numeledisciplineiopţionale predate înanulşcolar 2020-2021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Tipul</a:t>
                      </a:r>
                    </a:p>
                    <a:p>
                      <a:pPr algn="ctr">
                        <a:lnSpc>
                          <a:spcPct val="107000"/>
                        </a:lnSpc>
                        <a:tabLst>
                          <a:tab pos="1658620" algn="l"/>
                        </a:tabLst>
                      </a:pPr>
                      <a:r>
                        <a:rPr lang="en-US" sz="1200">
                          <a:effectLst/>
                        </a:rPr>
                        <a:t>CDŞ/CDL </a:t>
                      </a:r>
                      <a:r>
                        <a:rPr lang="en-US" sz="1000">
                          <a:effectLst/>
                        </a:rPr>
                        <a:t>(conf. OMEC nr.5915/ 2020)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dirty="0">
                          <a:effectLst/>
                        </a:rPr>
                        <a:t>Nr. </a:t>
                      </a:r>
                      <a:r>
                        <a:rPr lang="en-US" sz="1200" dirty="0" err="1">
                          <a:effectLst/>
                        </a:rPr>
                        <a:t>elevi</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536281505"/>
                  </a:ext>
                </a:extLst>
              </a:tr>
              <a:tr h="473662">
                <a:tc>
                  <a:txBody>
                    <a:bodyPr/>
                    <a:lstStyle/>
                    <a:p>
                      <a:pPr algn="ctr">
                        <a:lnSpc>
                          <a:spcPct val="107000"/>
                        </a:lnSpc>
                        <a:tabLst>
                          <a:tab pos="1658620" algn="l"/>
                        </a:tabLs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Şcoala Gimnazialǎ ,,Barbu Catargiu’’Maia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Elevul şi legea</a:t>
                      </a:r>
                    </a:p>
                    <a:p>
                      <a:pPr algn="ctr">
                        <a:lnSpc>
                          <a:spcPct val="107000"/>
                        </a:lnSpc>
                        <a:tabLst>
                          <a:tab pos="1658620" algn="l"/>
                        </a:tabLst>
                      </a:pPr>
                      <a:r>
                        <a:rPr lang="en-US" sz="1200">
                          <a:effectLst/>
                        </a:rPr>
                        <a:t>( Educaţiejuridicǎ)</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Art.1.b.2) Opţional integrat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dirty="0">
                          <a:effectLst/>
                        </a:rPr>
                        <a:t>39</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843679023"/>
                  </a:ext>
                </a:extLst>
              </a:tr>
              <a:tr h="473662">
                <a:tc>
                  <a:txBody>
                    <a:bodyPr/>
                    <a:lstStyle/>
                    <a:p>
                      <a:pPr algn="ctr">
                        <a:lnSpc>
                          <a:spcPct val="107000"/>
                        </a:lnSpc>
                        <a:tabLst>
                          <a:tab pos="1658620" algn="l"/>
                        </a:tabLs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Liceul Tehnologic Fierbinţi-Târg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Drepturile omului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R="12700" algn="ctr">
                        <a:lnSpc>
                          <a:spcPct val="107000"/>
                        </a:lnSpc>
                      </a:pPr>
                      <a:r>
                        <a:rPr lang="ro-RO" sz="1200">
                          <a:effectLst/>
                        </a:rPr>
                        <a:t>Art.8.alin. 1)</a:t>
                      </a:r>
                      <a:endParaRPr lang="en-US" sz="1200">
                        <a:effectLst/>
                      </a:endParaRPr>
                    </a:p>
                    <a:p>
                      <a:pPr algn="ctr">
                        <a:lnSpc>
                          <a:spcPct val="107000"/>
                        </a:lnSpc>
                        <a:tabLst>
                          <a:tab pos="1658620" algn="l"/>
                        </a:tabLst>
                      </a:pPr>
                      <a:r>
                        <a:rPr lang="ro-RO" sz="1200">
                          <a:effectLst/>
                        </a:rPr>
                        <a:t>Opţional ca nouă disciplina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dirty="0">
                          <a:effectLst/>
                        </a:rPr>
                        <a:t>22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965783040"/>
                  </a:ext>
                </a:extLst>
              </a:tr>
              <a:tr h="473662">
                <a:tc>
                  <a:txBody>
                    <a:bodyPr/>
                    <a:lstStyle/>
                    <a:p>
                      <a:pPr algn="ctr">
                        <a:lnSpc>
                          <a:spcPct val="107000"/>
                        </a:lnSpc>
                        <a:tabLst>
                          <a:tab pos="1658620" algn="l"/>
                        </a:tabLs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Liceul Tehnologic Fierbinţi-Târg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Competenţe în mass-media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R="12700" algn="ctr">
                        <a:lnSpc>
                          <a:spcPct val="107000"/>
                        </a:lnSpc>
                      </a:pPr>
                      <a:r>
                        <a:rPr lang="ro-RO" sz="1200">
                          <a:effectLst/>
                        </a:rPr>
                        <a:t>Art.8.alin. 1)</a:t>
                      </a:r>
                      <a:endParaRPr lang="en-US" sz="1200">
                        <a:effectLst/>
                      </a:endParaRPr>
                    </a:p>
                    <a:p>
                      <a:pPr algn="ctr">
                        <a:lnSpc>
                          <a:spcPct val="107000"/>
                        </a:lnSpc>
                        <a:tabLst>
                          <a:tab pos="1658620" algn="l"/>
                        </a:tabLst>
                      </a:pPr>
                      <a:r>
                        <a:rPr lang="ro-RO" sz="1200">
                          <a:effectLst/>
                        </a:rPr>
                        <a:t>Opţional ca nouă disciplina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dirty="0">
                          <a:effectLst/>
                        </a:rPr>
                        <a:t>33</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853277678"/>
                  </a:ext>
                </a:extLst>
              </a:tr>
              <a:tr h="473662">
                <a:tc>
                  <a:txBody>
                    <a:bodyPr/>
                    <a:lstStyle/>
                    <a:p>
                      <a:pPr algn="ctr">
                        <a:lnSpc>
                          <a:spcPct val="107000"/>
                        </a:lnSpc>
                        <a:tabLst>
                          <a:tab pos="1658620" algn="l"/>
                        </a:tabLs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Liceul Tehnologic Fierbinţi-Târg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en-US" sz="1200">
                          <a:effectLst/>
                        </a:rPr>
                        <a:t>Institutiile Uniunii Europene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R="12700" algn="ctr">
                        <a:lnSpc>
                          <a:spcPct val="107000"/>
                        </a:lnSpc>
                      </a:pPr>
                      <a:r>
                        <a:rPr lang="ro-RO" sz="1200">
                          <a:effectLst/>
                        </a:rPr>
                        <a:t>Art.8.alin. 1)</a:t>
                      </a:r>
                      <a:endParaRPr lang="en-US" sz="1200">
                        <a:effectLst/>
                      </a:endParaRPr>
                    </a:p>
                    <a:p>
                      <a:pPr algn="ctr">
                        <a:lnSpc>
                          <a:spcPct val="107000"/>
                        </a:lnSpc>
                      </a:pPr>
                      <a:r>
                        <a:rPr lang="ro-RO" sz="1200">
                          <a:effectLst/>
                        </a:rPr>
                        <a:t>Opţional ca nouă disciplina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dirty="0">
                          <a:effectLst/>
                        </a:rPr>
                        <a:t>62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541488129"/>
                  </a:ext>
                </a:extLst>
              </a:tr>
              <a:tr h="473662">
                <a:tc>
                  <a:txBody>
                    <a:bodyPr/>
                    <a:lstStyle/>
                    <a:p>
                      <a:pPr algn="ctr">
                        <a:lnSpc>
                          <a:spcPct val="107000"/>
                        </a:lnSpc>
                        <a:tabLst>
                          <a:tab pos="1658620" algn="l"/>
                        </a:tabLs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Liceul de Arte ,,Ionel Perlea’’Slobozia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en-US" sz="1200">
                          <a:effectLst/>
                        </a:rPr>
                        <a:t>Filozofie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ro-RO" sz="1200">
                          <a:effectLst/>
                        </a:rPr>
                        <a:t>Art.8.</a:t>
                      </a:r>
                      <a:r>
                        <a:rPr lang="en-US" sz="1200">
                          <a:effectLst/>
                        </a:rPr>
                        <a:t>aprofundare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R="20955" algn="ctr">
                        <a:lnSpc>
                          <a:spcPct val="107000"/>
                        </a:lnSpc>
                      </a:pPr>
                      <a:r>
                        <a:rPr lang="en-US" sz="1200" dirty="0">
                          <a:effectLst/>
                        </a:rPr>
                        <a:t>25</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48506822"/>
                  </a:ext>
                </a:extLst>
              </a:tr>
              <a:tr h="473662">
                <a:tc>
                  <a:txBody>
                    <a:bodyPr/>
                    <a:lstStyle/>
                    <a:p>
                      <a:pPr algn="ctr">
                        <a:lnSpc>
                          <a:spcPct val="107000"/>
                        </a:lnSpc>
                        <a:tabLst>
                          <a:tab pos="1658620" algn="l"/>
                        </a:tabLst>
                      </a:pPr>
                      <a:r>
                        <a:rPr lang="en-US" sz="1200">
                          <a:effectLst/>
                        </a:rPr>
                        <a:t>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Liceul de Arte ,,Ionel Perlea’’</a:t>
                      </a:r>
                    </a:p>
                    <a:p>
                      <a:pPr algn="ctr">
                        <a:lnSpc>
                          <a:spcPct val="107000"/>
                        </a:lnSpc>
                        <a:tabLst>
                          <a:tab pos="1658620" algn="l"/>
                        </a:tabLst>
                      </a:pPr>
                      <a:r>
                        <a:rPr lang="en-US" sz="1200">
                          <a:effectLst/>
                        </a:rPr>
                        <a:t>Slobozia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en-US" sz="1200">
                          <a:effectLst/>
                        </a:rPr>
                        <a:t>Filozofie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ro-RO" sz="1200">
                          <a:effectLst/>
                        </a:rPr>
                        <a:t>Art.8.</a:t>
                      </a:r>
                      <a:r>
                        <a:rPr lang="en-US" sz="1200">
                          <a:effectLst/>
                        </a:rPr>
                        <a:t>aprofundare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R="20955" algn="ctr">
                        <a:lnSpc>
                          <a:spcPct val="107000"/>
                        </a:lnSpc>
                      </a:pPr>
                      <a:r>
                        <a:rPr lang="en-US" sz="1200" dirty="0">
                          <a:effectLst/>
                        </a:rPr>
                        <a:t>29</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749442959"/>
                  </a:ext>
                </a:extLst>
              </a:tr>
              <a:tr h="473662">
                <a:tc>
                  <a:txBody>
                    <a:bodyPr/>
                    <a:lstStyle/>
                    <a:p>
                      <a:pPr algn="ctr">
                        <a:lnSpc>
                          <a:spcPct val="107000"/>
                        </a:lnSpc>
                        <a:tabLst>
                          <a:tab pos="1658620" algn="l"/>
                        </a:tabLst>
                      </a:pPr>
                      <a:r>
                        <a:rPr lang="en-US" sz="1200">
                          <a:effectLst/>
                        </a:rPr>
                        <a:t>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1658620" algn="l"/>
                        </a:tabLst>
                      </a:pPr>
                      <a:r>
                        <a:rPr lang="en-US" sz="1200">
                          <a:effectLst/>
                        </a:rPr>
                        <a:t>Seminarul Teologic ,,Ioan Gurǎ de Aur’’Slobozia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en-US" sz="1200">
                          <a:effectLst/>
                        </a:rPr>
                        <a:t>Drept bisericesc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en-US" sz="1200">
                          <a:effectLst/>
                        </a:rPr>
                        <a:t>Art.1.b.2) Opţional integrat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pPr>
                      <a:r>
                        <a:rPr lang="en-US" sz="1200" dirty="0">
                          <a:effectLst/>
                        </a:rPr>
                        <a:t>34</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84996852"/>
                  </a:ext>
                </a:extLst>
              </a:tr>
              <a:tr h="473662">
                <a:tc>
                  <a:txBody>
                    <a:bodyPr/>
                    <a:lstStyle/>
                    <a:p>
                      <a:pPr algn="ctr">
                        <a:lnSpc>
                          <a:spcPct val="107000"/>
                        </a:lnSpc>
                        <a:tabLst>
                          <a:tab pos="1658620" algn="l"/>
                        </a:tabLst>
                      </a:pPr>
                      <a:r>
                        <a:rPr lang="en-US" sz="1200">
                          <a:effectLst/>
                        </a:rPr>
                        <a:t>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2971800" algn="ctr"/>
                          <a:tab pos="5943600" algn="r"/>
                        </a:tabLst>
                      </a:pPr>
                      <a:r>
                        <a:rPr lang="ro-RO" sz="1200">
                          <a:effectLst/>
                        </a:rPr>
                        <a:t>Şcoala Gimnazială ,,C-tin Stefan”Albeşti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2609850" algn="l"/>
                        </a:tabLst>
                      </a:pPr>
                      <a:r>
                        <a:rPr lang="en-US" sz="1200">
                          <a:effectLst/>
                        </a:rPr>
                        <a:t>Drepturi şi responsabilităţi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R="12700" algn="ctr">
                        <a:lnSpc>
                          <a:spcPct val="107000"/>
                        </a:lnSpc>
                      </a:pPr>
                      <a:r>
                        <a:rPr lang="ro-RO" sz="1200">
                          <a:effectLst/>
                        </a:rPr>
                        <a:t>Art.8.alin. 1)</a:t>
                      </a:r>
                      <a:endParaRPr lang="en-US" sz="1200">
                        <a:effectLst/>
                      </a:endParaRPr>
                    </a:p>
                    <a:p>
                      <a:pPr marR="12700" algn="ctr">
                        <a:lnSpc>
                          <a:spcPct val="107000"/>
                        </a:lnSpc>
                      </a:pPr>
                      <a:r>
                        <a:rPr lang="ro-RO" sz="1200">
                          <a:effectLst/>
                        </a:rPr>
                        <a:t>Opţional ca nouă disciplina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tabLst>
                          <a:tab pos="2609850" algn="l"/>
                        </a:tabLst>
                      </a:pPr>
                      <a:r>
                        <a:rPr lang="en-US" sz="1200" dirty="0">
                          <a:effectLst/>
                        </a:rPr>
                        <a:t>22</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144267370"/>
                  </a:ext>
                </a:extLst>
              </a:tr>
            </a:tbl>
          </a:graphicData>
        </a:graphic>
      </p:graphicFrame>
    </p:spTree>
    <p:extLst>
      <p:ext uri="{BB962C8B-B14F-4D97-AF65-F5344CB8AC3E}">
        <p14:creationId xmlns:p14="http://schemas.microsoft.com/office/powerpoint/2010/main" val="20540513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9B2BC-5548-4402-A97C-9159EDF68519}"/>
              </a:ext>
            </a:extLst>
          </p:cNvPr>
          <p:cNvSpPr>
            <a:spLocks noGrp="1"/>
          </p:cNvSpPr>
          <p:nvPr>
            <p:ph type="title"/>
          </p:nvPr>
        </p:nvSpPr>
        <p:spPr>
          <a:xfrm>
            <a:off x="983974" y="1332533"/>
            <a:ext cx="10515600" cy="1325563"/>
          </a:xfrm>
        </p:spPr>
        <p:txBody>
          <a:bodyPr/>
          <a:lstStyle/>
          <a:p>
            <a:r>
              <a:rPr lang="ro-RO" sz="1800" b="1" dirty="0">
                <a:solidFill>
                  <a:srgbClr val="000000"/>
                </a:solidFill>
                <a:effectLst/>
                <a:latin typeface="Times New Roman" panose="02020603050405020304" pitchFamily="18" charset="0"/>
                <a:ea typeface="Times New Roman" panose="02020603050405020304" pitchFamily="18" charset="0"/>
              </a:rPr>
              <a:t>Olimpiade </a:t>
            </a:r>
            <a:r>
              <a:rPr lang="ro-RO" sz="1800" b="1" dirty="0" err="1">
                <a:solidFill>
                  <a:srgbClr val="000000"/>
                </a:solidFill>
                <a:effectLst/>
                <a:latin typeface="Times New Roman" panose="02020603050405020304" pitchFamily="18" charset="0"/>
                <a:ea typeface="Times New Roman" panose="02020603050405020304" pitchFamily="18" charset="0"/>
              </a:rPr>
              <a:t>şi</a:t>
            </a:r>
            <a:r>
              <a:rPr lang="ro-RO" sz="1800" b="1" dirty="0">
                <a:solidFill>
                  <a:srgbClr val="000000"/>
                </a:solidFill>
                <a:effectLst/>
                <a:latin typeface="Times New Roman" panose="02020603050405020304" pitchFamily="18" charset="0"/>
                <a:ea typeface="Times New Roman" panose="02020603050405020304" pitchFamily="18" charset="0"/>
              </a:rPr>
              <a:t> concursuri </a:t>
            </a:r>
            <a:r>
              <a:rPr lang="ro-RO" sz="1800" b="1" dirty="0" err="1">
                <a:solidFill>
                  <a:srgbClr val="000000"/>
                </a:solidFill>
                <a:effectLst/>
                <a:latin typeface="Times New Roman" panose="02020603050405020304" pitchFamily="18" charset="0"/>
                <a:ea typeface="Times New Roman" panose="02020603050405020304" pitchFamily="18" charset="0"/>
              </a:rPr>
              <a:t>şcolare</a:t>
            </a:r>
            <a:r>
              <a:rPr lang="ro-RO" sz="1800" b="1" dirty="0">
                <a:solidFill>
                  <a:srgbClr val="000000"/>
                </a:solidFill>
                <a:effectLst/>
                <a:latin typeface="Times New Roman" panose="02020603050405020304" pitchFamily="18" charset="0"/>
                <a:ea typeface="Times New Roman" panose="02020603050405020304" pitchFamily="18" charset="0"/>
              </a:rPr>
              <a:t>, 2020-2021</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graphicFrame>
        <p:nvGraphicFramePr>
          <p:cNvPr id="3" name="Table 2">
            <a:extLst>
              <a:ext uri="{FF2B5EF4-FFF2-40B4-BE49-F238E27FC236}">
                <a16:creationId xmlns:a16="http://schemas.microsoft.com/office/drawing/2014/main" xmlns="" id="{A1FC8615-F41D-4C0F-AE92-7469FA96A722}"/>
              </a:ext>
            </a:extLst>
          </p:cNvPr>
          <p:cNvGraphicFramePr>
            <a:graphicFrameLocks noGrp="1"/>
          </p:cNvGraphicFramePr>
          <p:nvPr>
            <p:extLst>
              <p:ext uri="{D42A27DB-BD31-4B8C-83A1-F6EECF244321}">
                <p14:modId xmlns:p14="http://schemas.microsoft.com/office/powerpoint/2010/main" val="64133946"/>
              </p:ext>
            </p:extLst>
          </p:nvPr>
        </p:nvGraphicFramePr>
        <p:xfrm>
          <a:off x="1113183" y="1924217"/>
          <a:ext cx="10002739" cy="4511037"/>
        </p:xfrm>
        <a:graphic>
          <a:graphicData uri="http://schemas.openxmlformats.org/drawingml/2006/table">
            <a:tbl>
              <a:tblPr firstRow="1" firstCol="1" bandRow="1">
                <a:tableStyleId>{5C22544A-7EE6-4342-B048-85BDC9FD1C3A}</a:tableStyleId>
              </a:tblPr>
              <a:tblGrid>
                <a:gridCol w="684403">
                  <a:extLst>
                    <a:ext uri="{9D8B030D-6E8A-4147-A177-3AD203B41FA5}">
                      <a16:colId xmlns:a16="http://schemas.microsoft.com/office/drawing/2014/main" xmlns="" val="3590228993"/>
                    </a:ext>
                  </a:extLst>
                </a:gridCol>
                <a:gridCol w="850198">
                  <a:extLst>
                    <a:ext uri="{9D8B030D-6E8A-4147-A177-3AD203B41FA5}">
                      <a16:colId xmlns:a16="http://schemas.microsoft.com/office/drawing/2014/main" xmlns="" val="3190058793"/>
                    </a:ext>
                  </a:extLst>
                </a:gridCol>
                <a:gridCol w="3108960">
                  <a:extLst>
                    <a:ext uri="{9D8B030D-6E8A-4147-A177-3AD203B41FA5}">
                      <a16:colId xmlns:a16="http://schemas.microsoft.com/office/drawing/2014/main" xmlns="" val="1574776619"/>
                    </a:ext>
                  </a:extLst>
                </a:gridCol>
                <a:gridCol w="840889">
                  <a:extLst>
                    <a:ext uri="{9D8B030D-6E8A-4147-A177-3AD203B41FA5}">
                      <a16:colId xmlns:a16="http://schemas.microsoft.com/office/drawing/2014/main" xmlns="" val="4025552684"/>
                    </a:ext>
                  </a:extLst>
                </a:gridCol>
                <a:gridCol w="2213039">
                  <a:extLst>
                    <a:ext uri="{9D8B030D-6E8A-4147-A177-3AD203B41FA5}">
                      <a16:colId xmlns:a16="http://schemas.microsoft.com/office/drawing/2014/main" xmlns="" val="3742046878"/>
                    </a:ext>
                  </a:extLst>
                </a:gridCol>
                <a:gridCol w="2305250">
                  <a:extLst>
                    <a:ext uri="{9D8B030D-6E8A-4147-A177-3AD203B41FA5}">
                      <a16:colId xmlns:a16="http://schemas.microsoft.com/office/drawing/2014/main" xmlns="" val="3559686459"/>
                    </a:ext>
                  </a:extLst>
                </a:gridCol>
              </a:tblGrid>
              <a:tr h="819489">
                <a:tc>
                  <a:txBody>
                    <a:bodyPr/>
                    <a:lstStyle/>
                    <a:p>
                      <a:pPr>
                        <a:lnSpc>
                          <a:spcPct val="107000"/>
                        </a:lnSpc>
                      </a:pPr>
                      <a:r>
                        <a:rPr lang="en-US" sz="1000" dirty="0">
                          <a:effectLst/>
                        </a:rPr>
                        <a:t>Nr.crt.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gn="ctr">
                        <a:lnSpc>
                          <a:spcPct val="107000"/>
                        </a:lnSpc>
                      </a:pPr>
                      <a:r>
                        <a:rPr lang="en-US" sz="900">
                          <a:effectLst/>
                        </a:rPr>
                        <a:t>DISCIPLINA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gn="ctr">
                        <a:lnSpc>
                          <a:spcPct val="107000"/>
                        </a:lnSpc>
                      </a:pPr>
                      <a:r>
                        <a:rPr lang="en-US" sz="1000">
                          <a:effectLst/>
                        </a:rPr>
                        <a:t>CONCURSUL/ OLIMPIADA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gn="ctr">
                        <a:lnSpc>
                          <a:spcPct val="107000"/>
                        </a:lnSpc>
                      </a:pPr>
                      <a:r>
                        <a:rPr lang="en-US" sz="1000" dirty="0">
                          <a:effectLst/>
                        </a:rPr>
                        <a:t>CLASA</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gn="ctr">
                        <a:lnSpc>
                          <a:spcPct val="107000"/>
                        </a:lnSpc>
                      </a:pPr>
                      <a:r>
                        <a:rPr lang="en-US" sz="1000">
                          <a:effectLst/>
                        </a:rPr>
                        <a:t>ŞCOALA DE PROVENIENŢĂ</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gn="ctr">
                        <a:lnSpc>
                          <a:spcPct val="107000"/>
                        </a:lnSpc>
                      </a:pPr>
                      <a:r>
                        <a:rPr lang="en-US" sz="1000" dirty="0">
                          <a:effectLst/>
                        </a:rPr>
                        <a:t>ETAPA NAȚIONALĂ PREMIUL/MENȚIUNE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649849061"/>
                  </a:ext>
                </a:extLst>
              </a:tr>
              <a:tr h="527364">
                <a:tc>
                  <a:txBody>
                    <a:bodyPr/>
                    <a:lstStyle/>
                    <a:p>
                      <a:pPr algn="r">
                        <a:lnSpc>
                          <a:spcPct val="107000"/>
                        </a:lnSpc>
                      </a:pPr>
                      <a:r>
                        <a:rPr lang="en-US" sz="10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rPr>
                        <a:t>Istorie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rPr>
                        <a:t>Concursul</a:t>
                      </a:r>
                      <a:r>
                        <a:rPr lang="en-US" sz="1100" b="1" dirty="0">
                          <a:effectLst/>
                        </a:rPr>
                        <a:t> ”ISTORIA ÎN LICEE - NICOLAE IORGA”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a 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Liceul Tehnologic ”Al. I. Cuza”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Participare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821766988"/>
                  </a:ext>
                </a:extLst>
              </a:tr>
              <a:tr h="527364">
                <a:tc>
                  <a:txBody>
                    <a:bodyPr/>
                    <a:lstStyle/>
                    <a:p>
                      <a:pPr algn="r">
                        <a:lnSpc>
                          <a:spcPct val="107000"/>
                        </a:lnSpc>
                      </a:pPr>
                      <a:r>
                        <a:rPr lang="en-US" sz="10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Concursul ”ISTORIA ÎN LICEE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a:effectLst/>
                        </a:rPr>
                        <a:t>a X-a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rPr>
                        <a:t>Liceul</a:t>
                      </a:r>
                      <a:r>
                        <a:rPr lang="en-US" sz="1100" b="1" dirty="0">
                          <a:effectLst/>
                        </a:rPr>
                        <a:t> </a:t>
                      </a:r>
                      <a:r>
                        <a:rPr lang="en-US" sz="1100" b="1" dirty="0" err="1">
                          <a:effectLst/>
                        </a:rPr>
                        <a:t>Tehnologic</a:t>
                      </a:r>
                      <a:r>
                        <a:rPr lang="en-US" sz="1100" b="1" dirty="0">
                          <a:effectLst/>
                        </a:rPr>
                        <a:t> ”Al. I. </a:t>
                      </a:r>
                      <a:r>
                        <a:rPr lang="en-US" sz="1100" b="1" dirty="0" err="1">
                          <a:effectLst/>
                        </a:rPr>
                        <a:t>Cuza</a:t>
                      </a:r>
                      <a:r>
                        <a:rPr lang="en-US" sz="1100" b="1" dirty="0">
                          <a:effectLst/>
                        </a:rPr>
                        <a:t>”</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Participare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463289755"/>
                  </a:ext>
                </a:extLst>
              </a:tr>
              <a:tr h="527364">
                <a:tc>
                  <a:txBody>
                    <a:bodyPr/>
                    <a:lstStyle/>
                    <a:p>
                      <a:pPr algn="r">
                        <a:lnSpc>
                          <a:spcPct val="107000"/>
                        </a:lnSpc>
                      </a:pPr>
                      <a:r>
                        <a:rPr lang="en-US" sz="10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Concursul ”ISTORIA ÎN LICEE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a 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Liceul Tehnologic ”Al. I. Cuza”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Participare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49472629"/>
                  </a:ext>
                </a:extLst>
              </a:tr>
              <a:tr h="527364">
                <a:tc>
                  <a:txBody>
                    <a:bodyPr/>
                    <a:lstStyle/>
                    <a:p>
                      <a:pPr algn="r">
                        <a:lnSpc>
                          <a:spcPct val="107000"/>
                        </a:lnSpc>
                      </a:pPr>
                      <a:r>
                        <a:rPr lang="en-US" sz="10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Concursul ”ISTORIA ÎN LICEE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a XII-a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Liceul Teoretic „Carol I” Fetești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Premiul al II-lea - 91 puncte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4146634688"/>
                  </a:ext>
                </a:extLst>
              </a:tr>
              <a:tr h="527364">
                <a:tc>
                  <a:txBody>
                    <a:bodyPr/>
                    <a:lstStyle/>
                    <a:p>
                      <a:pPr algn="r">
                        <a:lnSpc>
                          <a:spcPct val="107000"/>
                        </a:lnSpc>
                      </a:pPr>
                      <a:r>
                        <a:rPr lang="en-US" sz="10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Concursul ”ISTORIA ÎN LICEE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a XI-a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Liceul Teoretic „Carol I” Fetești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rPr>
                        <a:t>Premiul</a:t>
                      </a:r>
                      <a:r>
                        <a:rPr lang="en-US" sz="1100" b="1" dirty="0">
                          <a:effectLst/>
                        </a:rPr>
                        <a:t> al II-lea- 92 </a:t>
                      </a:r>
                      <a:r>
                        <a:rPr lang="en-US" sz="1100" b="1" dirty="0" err="1">
                          <a:effectLst/>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441711153"/>
                  </a:ext>
                </a:extLst>
              </a:tr>
              <a:tr h="527364">
                <a:tc>
                  <a:txBody>
                    <a:bodyPr/>
                    <a:lstStyle/>
                    <a:p>
                      <a:pPr algn="r">
                        <a:lnSpc>
                          <a:spcPct val="107000"/>
                        </a:lnSpc>
                      </a:pPr>
                      <a:r>
                        <a:rPr lang="en-US" sz="1000">
                          <a:effectLst/>
                        </a:rPr>
                        <a:t>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Concursul ”ISTORIA ÎN LICEE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a 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Liceul Teoretic „Carol I” Fetești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rPr>
                        <a:t>Premiul</a:t>
                      </a:r>
                      <a:r>
                        <a:rPr lang="en-US" sz="1100" b="1" dirty="0">
                          <a:effectLst/>
                        </a:rPr>
                        <a:t> al II-lea - 91 </a:t>
                      </a:r>
                      <a:r>
                        <a:rPr lang="en-US" sz="1100" b="1" dirty="0" err="1">
                          <a:effectLst/>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056306572"/>
                  </a:ext>
                </a:extLst>
              </a:tr>
              <a:tr h="527364">
                <a:tc>
                  <a:txBody>
                    <a:bodyPr/>
                    <a:lstStyle/>
                    <a:p>
                      <a:pPr algn="r">
                        <a:lnSpc>
                          <a:spcPct val="107000"/>
                        </a:lnSpc>
                      </a:pPr>
                      <a:r>
                        <a:rPr lang="en-US" sz="1000">
                          <a:effectLst/>
                        </a:rPr>
                        <a:t>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Concursul ”ISTORIA ÎN LICEE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a IX-a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rPr>
                        <a:t>Liceul Teoretic „Carol I” Fetești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rPr>
                        <a:t>Mențiune</a:t>
                      </a:r>
                      <a:r>
                        <a:rPr lang="en-US" sz="1100" b="1" dirty="0">
                          <a:effectLst/>
                        </a:rPr>
                        <a:t> - 84 </a:t>
                      </a:r>
                      <a:r>
                        <a:rPr lang="en-US" sz="1100" b="1" dirty="0" err="1">
                          <a:effectLst/>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2795335278"/>
                  </a:ext>
                </a:extLst>
              </a:tr>
            </a:tbl>
          </a:graphicData>
        </a:graphic>
      </p:graphicFrame>
    </p:spTree>
    <p:extLst>
      <p:ext uri="{BB962C8B-B14F-4D97-AF65-F5344CB8AC3E}">
        <p14:creationId xmlns:p14="http://schemas.microsoft.com/office/powerpoint/2010/main" val="28265143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7E53A9-3BA5-4382-BCFE-D2F86718BA9B}"/>
              </a:ext>
            </a:extLst>
          </p:cNvPr>
          <p:cNvSpPr>
            <a:spLocks noGrp="1"/>
          </p:cNvSpPr>
          <p:nvPr>
            <p:ph type="title"/>
          </p:nvPr>
        </p:nvSpPr>
        <p:spPr/>
        <p:txBody>
          <a:bodyPr/>
          <a:lstStyle/>
          <a:p>
            <a:endParaRPr lang="en-US"/>
          </a:p>
        </p:txBody>
      </p:sp>
      <p:graphicFrame>
        <p:nvGraphicFramePr>
          <p:cNvPr id="3" name="Table 2">
            <a:extLst>
              <a:ext uri="{FF2B5EF4-FFF2-40B4-BE49-F238E27FC236}">
                <a16:creationId xmlns:a16="http://schemas.microsoft.com/office/drawing/2014/main" xmlns="" id="{A8ABB8C8-AE5E-41E8-8697-809FED731CDA}"/>
              </a:ext>
            </a:extLst>
          </p:cNvPr>
          <p:cNvGraphicFramePr>
            <a:graphicFrameLocks noGrp="1"/>
          </p:cNvGraphicFramePr>
          <p:nvPr>
            <p:extLst>
              <p:ext uri="{D42A27DB-BD31-4B8C-83A1-F6EECF244321}">
                <p14:modId xmlns:p14="http://schemas.microsoft.com/office/powerpoint/2010/main" val="2815384876"/>
              </p:ext>
            </p:extLst>
          </p:nvPr>
        </p:nvGraphicFramePr>
        <p:xfrm>
          <a:off x="731521" y="1881809"/>
          <a:ext cx="10638844" cy="4611068"/>
        </p:xfrm>
        <a:graphic>
          <a:graphicData uri="http://schemas.openxmlformats.org/drawingml/2006/table">
            <a:tbl>
              <a:tblPr firstRow="1" firstCol="1" bandRow="1">
                <a:tableStyleId>{5C22544A-7EE6-4342-B048-85BDC9FD1C3A}</a:tableStyleId>
              </a:tblPr>
              <a:tblGrid>
                <a:gridCol w="727925">
                  <a:extLst>
                    <a:ext uri="{9D8B030D-6E8A-4147-A177-3AD203B41FA5}">
                      <a16:colId xmlns:a16="http://schemas.microsoft.com/office/drawing/2014/main" xmlns="" val="1788954214"/>
                    </a:ext>
                  </a:extLst>
                </a:gridCol>
                <a:gridCol w="949799">
                  <a:extLst>
                    <a:ext uri="{9D8B030D-6E8A-4147-A177-3AD203B41FA5}">
                      <a16:colId xmlns:a16="http://schemas.microsoft.com/office/drawing/2014/main" xmlns="" val="3305935851"/>
                    </a:ext>
                  </a:extLst>
                </a:gridCol>
                <a:gridCol w="3174756">
                  <a:extLst>
                    <a:ext uri="{9D8B030D-6E8A-4147-A177-3AD203B41FA5}">
                      <a16:colId xmlns:a16="http://schemas.microsoft.com/office/drawing/2014/main" xmlns="" val="3578305547"/>
                    </a:ext>
                  </a:extLst>
                </a:gridCol>
                <a:gridCol w="980741">
                  <a:extLst>
                    <a:ext uri="{9D8B030D-6E8A-4147-A177-3AD203B41FA5}">
                      <a16:colId xmlns:a16="http://schemas.microsoft.com/office/drawing/2014/main" xmlns="" val="686582025"/>
                    </a:ext>
                  </a:extLst>
                </a:gridCol>
                <a:gridCol w="2353774">
                  <a:extLst>
                    <a:ext uri="{9D8B030D-6E8A-4147-A177-3AD203B41FA5}">
                      <a16:colId xmlns:a16="http://schemas.microsoft.com/office/drawing/2014/main" xmlns="" val="1968132479"/>
                    </a:ext>
                  </a:extLst>
                </a:gridCol>
                <a:gridCol w="2451849">
                  <a:extLst>
                    <a:ext uri="{9D8B030D-6E8A-4147-A177-3AD203B41FA5}">
                      <a16:colId xmlns:a16="http://schemas.microsoft.com/office/drawing/2014/main" xmlns="" val="3287161802"/>
                    </a:ext>
                  </a:extLst>
                </a:gridCol>
              </a:tblGrid>
              <a:tr h="419188">
                <a:tc>
                  <a:txBody>
                    <a:bodyPr/>
                    <a:lstStyle/>
                    <a:p>
                      <a:pPr algn="r">
                        <a:lnSpc>
                          <a:spcPct val="107000"/>
                        </a:lnSpc>
                      </a:pPr>
                      <a:r>
                        <a:rPr lang="en-US" sz="1100" b="1" dirty="0">
                          <a:effectLst/>
                          <a:latin typeface="Times New Roman" pitchFamily="18" charset="0"/>
                          <a:cs typeface="Times New Roman" pitchFamily="18" charset="0"/>
                        </a:rPr>
                        <a:t>8</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Istorie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Concursul</a:t>
                      </a:r>
                      <a:r>
                        <a:rPr lang="en-US" sz="1100" b="1" dirty="0">
                          <a:effectLst/>
                          <a:latin typeface="Times New Roman" pitchFamily="18" charset="0"/>
                          <a:cs typeface="Times New Roman" pitchFamily="18" charset="0"/>
                        </a:rPr>
                        <a:t> "ISTORIA IN LICEE- NICOLAE IORGA”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a:effectLst/>
                          <a:latin typeface="Times New Roman" pitchFamily="18" charset="0"/>
                          <a:cs typeface="Times New Roman" pitchFamily="18" charset="0"/>
                        </a:rPr>
                        <a:t>a XI-a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Liceul Teoretic „Carol I” Fetești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Mențiune</a:t>
                      </a:r>
                      <a:r>
                        <a:rPr lang="en-US" sz="1100" b="1" dirty="0">
                          <a:effectLst/>
                          <a:latin typeface="Times New Roman" pitchFamily="18" charset="0"/>
                          <a:cs typeface="Times New Roman" pitchFamily="18" charset="0"/>
                        </a:rPr>
                        <a:t> - 82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697318866"/>
                  </a:ext>
                </a:extLst>
              </a:tr>
              <a:tr h="419188">
                <a:tc>
                  <a:txBody>
                    <a:bodyPr/>
                    <a:lstStyle/>
                    <a:p>
                      <a:pPr algn="r">
                        <a:lnSpc>
                          <a:spcPct val="107000"/>
                        </a:lnSpc>
                      </a:pPr>
                      <a:r>
                        <a:rPr lang="en-US" sz="1100" b="1">
                          <a:effectLst/>
                          <a:latin typeface="Times New Roman" pitchFamily="18" charset="0"/>
                          <a:cs typeface="Times New Roman" pitchFamily="18" charset="0"/>
                        </a:rPr>
                        <a:t>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Istorie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Concursul</a:t>
                      </a:r>
                      <a:r>
                        <a:rPr lang="en-US" sz="1100" b="1" dirty="0">
                          <a:effectLst/>
                          <a:latin typeface="Times New Roman" pitchFamily="18" charset="0"/>
                          <a:cs typeface="Times New Roman" pitchFamily="18" charset="0"/>
                        </a:rPr>
                        <a:t> "ISTORIA IN LICEE " NICOLAE IORGA"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a:effectLst/>
                          <a:latin typeface="Times New Roman" pitchFamily="18" charset="0"/>
                          <a:cs typeface="Times New Roman" pitchFamily="18" charset="0"/>
                        </a:rPr>
                        <a:t>a IX-a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Liceul</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Teoretic</a:t>
                      </a:r>
                      <a:r>
                        <a:rPr lang="en-US" sz="1100" b="1" dirty="0">
                          <a:effectLst/>
                          <a:latin typeface="Times New Roman" pitchFamily="18" charset="0"/>
                          <a:cs typeface="Times New Roman" pitchFamily="18" charset="0"/>
                        </a:rPr>
                        <a:t> "Carol I" </a:t>
                      </a:r>
                      <a:r>
                        <a:rPr lang="en-US" sz="1100" b="1" dirty="0" err="1">
                          <a:effectLst/>
                          <a:latin typeface="Times New Roman" pitchFamily="18" charset="0"/>
                          <a:cs typeface="Times New Roman" pitchFamily="18" charset="0"/>
                        </a:rPr>
                        <a:t>Fetesti</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Mentiune</a:t>
                      </a:r>
                      <a:r>
                        <a:rPr lang="en-US" sz="1100" b="1" dirty="0">
                          <a:effectLst/>
                          <a:latin typeface="Times New Roman" pitchFamily="18" charset="0"/>
                          <a:cs typeface="Times New Roman" pitchFamily="18" charset="0"/>
                        </a:rPr>
                        <a:t> - 78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3485204689"/>
                  </a:ext>
                </a:extLst>
              </a:tr>
              <a:tr h="419188">
                <a:tc>
                  <a:txBody>
                    <a:bodyPr/>
                    <a:lstStyle/>
                    <a:p>
                      <a:pPr algn="r">
                        <a:lnSpc>
                          <a:spcPct val="107000"/>
                        </a:lnSpc>
                      </a:pPr>
                      <a:r>
                        <a:rPr lang="en-US" sz="1100" b="1">
                          <a:effectLst/>
                          <a:latin typeface="Times New Roman" pitchFamily="18" charset="0"/>
                          <a:cs typeface="Times New Roman" pitchFamily="18" charset="0"/>
                        </a:rPr>
                        <a:t>10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Premiul</a:t>
                      </a:r>
                      <a:r>
                        <a:rPr lang="en-US" sz="1100" b="1" dirty="0">
                          <a:effectLst/>
                          <a:latin typeface="Times New Roman" pitchFamily="18" charset="0"/>
                          <a:cs typeface="Times New Roman" pitchFamily="18" charset="0"/>
                        </a:rPr>
                        <a:t> I 96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349735102"/>
                  </a:ext>
                </a:extLst>
              </a:tr>
              <a:tr h="419188">
                <a:tc>
                  <a:txBody>
                    <a:bodyPr/>
                    <a:lstStyle/>
                    <a:p>
                      <a:pPr algn="r">
                        <a:lnSpc>
                          <a:spcPct val="107000"/>
                        </a:lnSpc>
                      </a:pPr>
                      <a:r>
                        <a:rPr lang="en-US" sz="1100" b="1">
                          <a:effectLst/>
                          <a:latin typeface="Times New Roman" pitchFamily="18" charset="0"/>
                          <a:cs typeface="Times New Roman" pitchFamily="18" charset="0"/>
                        </a:rPr>
                        <a:t>11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XII-a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Premiul</a:t>
                      </a:r>
                      <a:r>
                        <a:rPr lang="en-US" sz="1100" b="1" dirty="0">
                          <a:effectLst/>
                          <a:latin typeface="Times New Roman" pitchFamily="18" charset="0"/>
                          <a:cs typeface="Times New Roman" pitchFamily="18" charset="0"/>
                        </a:rPr>
                        <a:t> II-91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3891518668"/>
                  </a:ext>
                </a:extLst>
              </a:tr>
              <a:tr h="419188">
                <a:tc>
                  <a:txBody>
                    <a:bodyPr/>
                    <a:lstStyle/>
                    <a:p>
                      <a:pPr algn="r">
                        <a:lnSpc>
                          <a:spcPct val="107000"/>
                        </a:lnSpc>
                      </a:pPr>
                      <a:r>
                        <a:rPr lang="en-US" sz="1100" b="1">
                          <a:effectLst/>
                          <a:latin typeface="Times New Roman" pitchFamily="18" charset="0"/>
                          <a:cs typeface="Times New Roman" pitchFamily="18" charset="0"/>
                        </a:rPr>
                        <a:t>12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XII -a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Premiul</a:t>
                      </a:r>
                      <a:r>
                        <a:rPr lang="en-US" sz="1100" b="1" dirty="0">
                          <a:effectLst/>
                          <a:latin typeface="Times New Roman" pitchFamily="18" charset="0"/>
                          <a:cs typeface="Times New Roman" pitchFamily="18" charset="0"/>
                        </a:rPr>
                        <a:t> III -89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662322391"/>
                  </a:ext>
                </a:extLst>
              </a:tr>
              <a:tr h="419188">
                <a:tc>
                  <a:txBody>
                    <a:bodyPr/>
                    <a:lstStyle/>
                    <a:p>
                      <a:pPr algn="r">
                        <a:lnSpc>
                          <a:spcPct val="107000"/>
                        </a:lnSpc>
                      </a:pPr>
                      <a:r>
                        <a:rPr lang="en-US" sz="1100" b="1">
                          <a:effectLst/>
                          <a:latin typeface="Times New Roman" pitchFamily="18" charset="0"/>
                          <a:cs typeface="Times New Roman" pitchFamily="18" charset="0"/>
                        </a:rPr>
                        <a:t>13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IX-a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Mentiune</a:t>
                      </a:r>
                      <a:r>
                        <a:rPr lang="en-US" sz="1100" b="1" dirty="0">
                          <a:effectLst/>
                          <a:latin typeface="Times New Roman" pitchFamily="18" charset="0"/>
                          <a:cs typeface="Times New Roman" pitchFamily="18" charset="0"/>
                        </a:rPr>
                        <a:t> 75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764680890"/>
                  </a:ext>
                </a:extLst>
              </a:tr>
              <a:tr h="419188">
                <a:tc>
                  <a:txBody>
                    <a:bodyPr/>
                    <a:lstStyle/>
                    <a:p>
                      <a:pPr algn="r">
                        <a:lnSpc>
                          <a:spcPct val="107000"/>
                        </a:lnSpc>
                      </a:pPr>
                      <a:r>
                        <a:rPr lang="en-US" sz="1100" b="1">
                          <a:effectLst/>
                          <a:latin typeface="Times New Roman" pitchFamily="18" charset="0"/>
                          <a:cs typeface="Times New Roman" pitchFamily="18" charset="0"/>
                        </a:rPr>
                        <a:t>14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IX-a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Mentiune</a:t>
                      </a:r>
                      <a:r>
                        <a:rPr lang="en-US" sz="1100" b="1" dirty="0">
                          <a:effectLst/>
                          <a:latin typeface="Times New Roman" pitchFamily="18" charset="0"/>
                          <a:cs typeface="Times New Roman" pitchFamily="18" charset="0"/>
                        </a:rPr>
                        <a:t> 74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3097134522"/>
                  </a:ext>
                </a:extLst>
              </a:tr>
              <a:tr h="419188">
                <a:tc>
                  <a:txBody>
                    <a:bodyPr/>
                    <a:lstStyle/>
                    <a:p>
                      <a:pPr algn="r">
                        <a:lnSpc>
                          <a:spcPct val="107000"/>
                        </a:lnSpc>
                      </a:pPr>
                      <a:r>
                        <a:rPr lang="en-US" sz="1100" b="1">
                          <a:effectLst/>
                          <a:latin typeface="Times New Roman" pitchFamily="18" charset="0"/>
                          <a:cs typeface="Times New Roman" pitchFamily="18" charset="0"/>
                        </a:rPr>
                        <a:t>15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IX-a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Participare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2289080516"/>
                  </a:ext>
                </a:extLst>
              </a:tr>
              <a:tr h="419188">
                <a:tc>
                  <a:txBody>
                    <a:bodyPr/>
                    <a:lstStyle/>
                    <a:p>
                      <a:pPr algn="r">
                        <a:lnSpc>
                          <a:spcPct val="107000"/>
                        </a:lnSpc>
                      </a:pPr>
                      <a:r>
                        <a:rPr lang="en-US" sz="1100" b="1">
                          <a:effectLst/>
                          <a:latin typeface="Times New Roman" pitchFamily="18" charset="0"/>
                          <a:cs typeface="Times New Roman" pitchFamily="18" charset="0"/>
                        </a:rPr>
                        <a:t>16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VI-a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Premiul</a:t>
                      </a:r>
                      <a:r>
                        <a:rPr lang="en-US" sz="1100" b="1" dirty="0">
                          <a:effectLst/>
                          <a:latin typeface="Times New Roman" pitchFamily="18" charset="0"/>
                          <a:cs typeface="Times New Roman" pitchFamily="18" charset="0"/>
                        </a:rPr>
                        <a:t> I 95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705286008"/>
                  </a:ext>
                </a:extLst>
              </a:tr>
              <a:tr h="419188">
                <a:tc>
                  <a:txBody>
                    <a:bodyPr/>
                    <a:lstStyle/>
                    <a:p>
                      <a:pPr algn="r">
                        <a:lnSpc>
                          <a:spcPct val="107000"/>
                        </a:lnSpc>
                      </a:pPr>
                      <a:r>
                        <a:rPr lang="en-US" sz="1100" b="1">
                          <a:effectLst/>
                          <a:latin typeface="Times New Roman" pitchFamily="18" charset="0"/>
                          <a:cs typeface="Times New Roman" pitchFamily="18" charset="0"/>
                        </a:rPr>
                        <a:t>17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VI-a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Premiul</a:t>
                      </a:r>
                      <a:r>
                        <a:rPr lang="en-US" sz="1100" b="1" dirty="0">
                          <a:effectLst/>
                          <a:latin typeface="Times New Roman" pitchFamily="18" charset="0"/>
                          <a:cs typeface="Times New Roman" pitchFamily="18" charset="0"/>
                        </a:rPr>
                        <a:t> I 96 </a:t>
                      </a:r>
                      <a:r>
                        <a:rPr lang="en-US" sz="1100" b="1" dirty="0" err="1">
                          <a:effectLst/>
                          <a:latin typeface="Times New Roman" pitchFamily="18" charset="0"/>
                          <a:cs typeface="Times New Roman" pitchFamily="18" charset="0"/>
                        </a:rPr>
                        <a:t>puncte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44667910"/>
                  </a:ext>
                </a:extLst>
              </a:tr>
              <a:tr h="419188">
                <a:tc>
                  <a:txBody>
                    <a:bodyPr/>
                    <a:lstStyle/>
                    <a:p>
                      <a:pPr algn="r">
                        <a:lnSpc>
                          <a:spcPct val="107000"/>
                        </a:lnSpc>
                      </a:pPr>
                      <a:r>
                        <a:rPr lang="en-US" sz="1100" b="1">
                          <a:effectLst/>
                          <a:latin typeface="Times New Roman" pitchFamily="18" charset="0"/>
                          <a:cs typeface="Times New Roman" pitchFamily="18" charset="0"/>
                        </a:rPr>
                        <a:t>18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,,Nicolae Iorga”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XII-a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,,Grigore Moisil” Urziceni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Premiul</a:t>
                      </a:r>
                      <a:r>
                        <a:rPr lang="en-US" sz="1100" b="1" dirty="0">
                          <a:effectLst/>
                          <a:latin typeface="Times New Roman" pitchFamily="18" charset="0"/>
                          <a:cs typeface="Times New Roman" pitchFamily="18" charset="0"/>
                        </a:rPr>
                        <a:t> al III-lea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249224634"/>
                  </a:ext>
                </a:extLst>
              </a:tr>
            </a:tbl>
          </a:graphicData>
        </a:graphic>
      </p:graphicFrame>
    </p:spTree>
    <p:extLst>
      <p:ext uri="{BB962C8B-B14F-4D97-AF65-F5344CB8AC3E}">
        <p14:creationId xmlns:p14="http://schemas.microsoft.com/office/powerpoint/2010/main" val="4613344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20470A-2201-4826-811A-D7A52C0A8E00}"/>
              </a:ext>
            </a:extLst>
          </p:cNvPr>
          <p:cNvSpPr>
            <a:spLocks noGrp="1"/>
          </p:cNvSpPr>
          <p:nvPr>
            <p:ph type="title"/>
          </p:nvPr>
        </p:nvSpPr>
        <p:spPr/>
        <p:txBody>
          <a:bodyPr/>
          <a:lstStyle/>
          <a:p>
            <a:endParaRPr lang="en-US"/>
          </a:p>
        </p:txBody>
      </p:sp>
      <p:graphicFrame>
        <p:nvGraphicFramePr>
          <p:cNvPr id="3" name="Table 2">
            <a:extLst>
              <a:ext uri="{FF2B5EF4-FFF2-40B4-BE49-F238E27FC236}">
                <a16:creationId xmlns:a16="http://schemas.microsoft.com/office/drawing/2014/main" xmlns="" id="{9B5C5664-861C-42A9-8923-EE76216F5F27}"/>
              </a:ext>
            </a:extLst>
          </p:cNvPr>
          <p:cNvGraphicFramePr>
            <a:graphicFrameLocks noGrp="1"/>
          </p:cNvGraphicFramePr>
          <p:nvPr>
            <p:extLst>
              <p:ext uri="{D42A27DB-BD31-4B8C-83A1-F6EECF244321}">
                <p14:modId xmlns:p14="http://schemas.microsoft.com/office/powerpoint/2010/main" val="990686807"/>
              </p:ext>
            </p:extLst>
          </p:nvPr>
        </p:nvGraphicFramePr>
        <p:xfrm>
          <a:off x="1219200" y="1818198"/>
          <a:ext cx="9753600" cy="4174436"/>
        </p:xfrm>
        <a:graphic>
          <a:graphicData uri="http://schemas.openxmlformats.org/drawingml/2006/table">
            <a:tbl>
              <a:tblPr firstRow="1" firstCol="1" bandRow="1">
                <a:tableStyleId>{5C22544A-7EE6-4342-B048-85BDC9FD1C3A}</a:tableStyleId>
              </a:tblPr>
              <a:tblGrid>
                <a:gridCol w="667357">
                  <a:extLst>
                    <a:ext uri="{9D8B030D-6E8A-4147-A177-3AD203B41FA5}">
                      <a16:colId xmlns:a16="http://schemas.microsoft.com/office/drawing/2014/main" xmlns="" val="1387856687"/>
                    </a:ext>
                  </a:extLst>
                </a:gridCol>
                <a:gridCol w="808935">
                  <a:extLst>
                    <a:ext uri="{9D8B030D-6E8A-4147-A177-3AD203B41FA5}">
                      <a16:colId xmlns:a16="http://schemas.microsoft.com/office/drawing/2014/main" xmlns="" val="2035115548"/>
                    </a:ext>
                  </a:extLst>
                </a:gridCol>
                <a:gridCol w="2972422">
                  <a:extLst>
                    <a:ext uri="{9D8B030D-6E8A-4147-A177-3AD203B41FA5}">
                      <a16:colId xmlns:a16="http://schemas.microsoft.com/office/drawing/2014/main" xmlns="" val="3257908238"/>
                    </a:ext>
                  </a:extLst>
                </a:gridCol>
                <a:gridCol w="899133">
                  <a:extLst>
                    <a:ext uri="{9D8B030D-6E8A-4147-A177-3AD203B41FA5}">
                      <a16:colId xmlns:a16="http://schemas.microsoft.com/office/drawing/2014/main" xmlns="" val="4099385627"/>
                    </a:ext>
                  </a:extLst>
                </a:gridCol>
                <a:gridCol w="2712125">
                  <a:extLst>
                    <a:ext uri="{9D8B030D-6E8A-4147-A177-3AD203B41FA5}">
                      <a16:colId xmlns:a16="http://schemas.microsoft.com/office/drawing/2014/main" xmlns="" val="2266698770"/>
                    </a:ext>
                  </a:extLst>
                </a:gridCol>
                <a:gridCol w="1693628">
                  <a:extLst>
                    <a:ext uri="{9D8B030D-6E8A-4147-A177-3AD203B41FA5}">
                      <a16:colId xmlns:a16="http://schemas.microsoft.com/office/drawing/2014/main" xmlns="" val="3508358516"/>
                    </a:ext>
                  </a:extLst>
                </a:gridCol>
              </a:tblGrid>
              <a:tr h="726773">
                <a:tc>
                  <a:txBody>
                    <a:bodyPr/>
                    <a:lstStyle/>
                    <a:p>
                      <a:pPr algn="r">
                        <a:lnSpc>
                          <a:spcPct val="107000"/>
                        </a:lnSpc>
                      </a:pPr>
                      <a:r>
                        <a:rPr lang="en-US" sz="1100" b="1" dirty="0">
                          <a:effectLst/>
                          <a:latin typeface="Times New Roman" pitchFamily="18" charset="0"/>
                          <a:cs typeface="Times New Roman" pitchFamily="18" charset="0"/>
                        </a:rPr>
                        <a:t>19</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Istorie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Concursul</a:t>
                      </a:r>
                      <a:r>
                        <a:rPr lang="en-US" sz="1100" b="1" dirty="0">
                          <a:effectLst/>
                          <a:latin typeface="Times New Roman" pitchFamily="18" charset="0"/>
                          <a:cs typeface="Times New Roman" pitchFamily="18" charset="0"/>
                        </a:rPr>
                        <a:t> national de </a:t>
                      </a:r>
                      <a:r>
                        <a:rPr lang="en-US" sz="1100" b="1" dirty="0" err="1">
                          <a:effectLst/>
                          <a:latin typeface="Times New Roman" pitchFamily="18" charset="0"/>
                          <a:cs typeface="Times New Roman" pitchFamily="18" charset="0"/>
                        </a:rPr>
                        <a:t>istorie</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Nicolae</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Iorga</a:t>
                      </a:r>
                      <a:r>
                        <a:rPr lang="en-US" sz="1100" b="1" dirty="0">
                          <a:effectLst/>
                          <a:latin typeface="Times New Roman" pitchFamily="18" charset="0"/>
                          <a:cs typeface="Times New Roman" pitchFamily="18" charset="0"/>
                        </a:rPr>
                        <a:t>”</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a:effectLst/>
                          <a:latin typeface="Times New Roman" pitchFamily="18" charset="0"/>
                          <a:cs typeface="Times New Roman" pitchFamily="18" charset="0"/>
                        </a:rPr>
                        <a:t>a XII-a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,,Grigore Moisil” Urziceni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Mențiune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687143791"/>
                  </a:ext>
                </a:extLst>
              </a:tr>
              <a:tr h="498529">
                <a:tc>
                  <a:txBody>
                    <a:bodyPr/>
                    <a:lstStyle/>
                    <a:p>
                      <a:pPr algn="r">
                        <a:lnSpc>
                          <a:spcPct val="107000"/>
                        </a:lnSpc>
                      </a:pPr>
                      <a:r>
                        <a:rPr lang="en-US" sz="1100" b="1">
                          <a:effectLst/>
                          <a:latin typeface="Times New Roman" pitchFamily="18" charset="0"/>
                          <a:cs typeface="Times New Roman" pitchFamily="18" charset="0"/>
                        </a:rPr>
                        <a:t>20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Concursul</a:t>
                      </a:r>
                      <a:r>
                        <a:rPr lang="en-US" sz="1100" b="1" dirty="0">
                          <a:effectLst/>
                          <a:latin typeface="Times New Roman" pitchFamily="18" charset="0"/>
                          <a:cs typeface="Times New Roman" pitchFamily="18" charset="0"/>
                        </a:rPr>
                        <a:t> national de </a:t>
                      </a:r>
                      <a:r>
                        <a:rPr lang="en-US" sz="1100" b="1" dirty="0" err="1">
                          <a:effectLst/>
                          <a:latin typeface="Times New Roman" pitchFamily="18" charset="0"/>
                          <a:cs typeface="Times New Roman" pitchFamily="18" charset="0"/>
                        </a:rPr>
                        <a:t>istorie</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Nicolae</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Iorga</a:t>
                      </a:r>
                      <a:r>
                        <a:rPr lang="en-US" sz="1100" b="1" dirty="0">
                          <a:effectLst/>
                          <a:latin typeface="Times New Roman" pitchFamily="18" charset="0"/>
                          <a:cs typeface="Times New Roman" pitchFamily="18" charset="0"/>
                        </a:rPr>
                        <a:t>”</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a:effectLst/>
                          <a:latin typeface="Times New Roman" pitchFamily="18" charset="0"/>
                          <a:cs typeface="Times New Roman" pitchFamily="18" charset="0"/>
                        </a:rPr>
                        <a:t>a X-a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,,Grigore Moisil” Urziceni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Mentiune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2048754906"/>
                  </a:ext>
                </a:extLst>
              </a:tr>
              <a:tr h="955018">
                <a:tc>
                  <a:txBody>
                    <a:bodyPr/>
                    <a:lstStyle/>
                    <a:p>
                      <a:pPr algn="r">
                        <a:lnSpc>
                          <a:spcPct val="107000"/>
                        </a:lnSpc>
                      </a:pPr>
                      <a:r>
                        <a:rPr lang="en-US" sz="1100" b="1">
                          <a:effectLst/>
                          <a:latin typeface="Times New Roman" pitchFamily="18" charset="0"/>
                          <a:cs typeface="Times New Roman" pitchFamily="18" charset="0"/>
                        </a:rPr>
                        <a:t>21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,,Rolul și locul Regelui Mihai I în 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a:effectLst/>
                          <a:latin typeface="Times New Roman" pitchFamily="18" charset="0"/>
                          <a:cs typeface="Times New Roman" pitchFamily="18" charset="0"/>
                        </a:rPr>
                        <a:t>a X-a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Colegiul</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Național</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Grigore</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Moisil</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Urziceni</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Grigorescu</a:t>
                      </a:r>
                      <a:r>
                        <a:rPr lang="en-US" sz="1100" b="1" dirty="0">
                          <a:effectLst/>
                          <a:latin typeface="Times New Roman" pitchFamily="18" charset="0"/>
                          <a:cs typeface="Times New Roman" pitchFamily="18" charset="0"/>
                        </a:rPr>
                        <a:t> </a:t>
                      </a:r>
                      <a:r>
                        <a:rPr lang="en-US" sz="1100" b="1" dirty="0" err="1">
                          <a:effectLst/>
                          <a:latin typeface="Times New Roman" pitchFamily="18" charset="0"/>
                          <a:cs typeface="Times New Roman" pitchFamily="18" charset="0"/>
                        </a:rPr>
                        <a:t>Ștefan</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Premiul al II-lea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2420831110"/>
                  </a:ext>
                </a:extLst>
              </a:tr>
              <a:tr h="498529">
                <a:tc>
                  <a:txBody>
                    <a:bodyPr/>
                    <a:lstStyle/>
                    <a:p>
                      <a:pPr algn="r">
                        <a:lnSpc>
                          <a:spcPct val="107000"/>
                        </a:lnSpc>
                      </a:pPr>
                      <a:r>
                        <a:rPr lang="en-US" sz="1100" b="1">
                          <a:effectLst/>
                          <a:latin typeface="Times New Roman" pitchFamily="18" charset="0"/>
                          <a:cs typeface="Times New Roman" pitchFamily="18" charset="0"/>
                        </a:rPr>
                        <a:t>22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"Historia Magistra Vitae"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a:effectLst/>
                          <a:latin typeface="Times New Roman" pitchFamily="18" charset="0"/>
                          <a:cs typeface="Times New Roman" pitchFamily="18" charset="0"/>
                        </a:rPr>
                        <a:t>a VI-a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Mentiune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288002981"/>
                  </a:ext>
                </a:extLst>
              </a:tr>
              <a:tr h="498529">
                <a:tc>
                  <a:txBody>
                    <a:bodyPr/>
                    <a:lstStyle/>
                    <a:p>
                      <a:pPr algn="r">
                        <a:lnSpc>
                          <a:spcPct val="107000"/>
                        </a:lnSpc>
                      </a:pPr>
                      <a:r>
                        <a:rPr lang="en-US" sz="1100" b="1">
                          <a:effectLst/>
                          <a:latin typeface="Times New Roman" pitchFamily="18" charset="0"/>
                          <a:cs typeface="Times New Roman" pitchFamily="18" charset="0"/>
                        </a:rPr>
                        <a:t>23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"Historia Magistra Vitae"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a:effectLst/>
                          <a:latin typeface="Times New Roman" pitchFamily="18" charset="0"/>
                          <a:cs typeface="Times New Roman" pitchFamily="18" charset="0"/>
                        </a:rPr>
                        <a:t>a X-a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Mentiune</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1597953576"/>
                  </a:ext>
                </a:extLst>
              </a:tr>
              <a:tr h="498529">
                <a:tc>
                  <a:txBody>
                    <a:bodyPr/>
                    <a:lstStyle/>
                    <a:p>
                      <a:pPr algn="r">
                        <a:lnSpc>
                          <a:spcPct val="107000"/>
                        </a:lnSpc>
                      </a:pPr>
                      <a:r>
                        <a:rPr lang="en-US" sz="1100" b="1">
                          <a:effectLst/>
                          <a:latin typeface="Times New Roman" pitchFamily="18" charset="0"/>
                          <a:cs typeface="Times New Roman" pitchFamily="18" charset="0"/>
                        </a:rPr>
                        <a:t>24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National de Istorie "Historia Magistra Vitae"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 X-a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Colegiul National "Mihai Viteazul"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Premiul</a:t>
                      </a:r>
                      <a:r>
                        <a:rPr lang="en-US" sz="1100" b="1" dirty="0">
                          <a:effectLst/>
                          <a:latin typeface="Times New Roman" pitchFamily="18" charset="0"/>
                          <a:cs typeface="Times New Roman" pitchFamily="18" charset="0"/>
                        </a:rPr>
                        <a:t> III</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2874185664"/>
                  </a:ext>
                </a:extLst>
              </a:tr>
              <a:tr h="498529">
                <a:tc>
                  <a:txBody>
                    <a:bodyPr/>
                    <a:lstStyle/>
                    <a:p>
                      <a:pPr algn="r">
                        <a:lnSpc>
                          <a:spcPct val="107000"/>
                        </a:lnSpc>
                      </a:pPr>
                      <a:r>
                        <a:rPr lang="en-US" sz="1100" b="1">
                          <a:effectLst/>
                          <a:latin typeface="Times New Roman" pitchFamily="18" charset="0"/>
                          <a:cs typeface="Times New Roman" pitchFamily="18" charset="0"/>
                        </a:rPr>
                        <a:t>25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Istorie</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Concursul Național "Nicolae Iorga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aVI-a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a:effectLst/>
                          <a:latin typeface="Times New Roman" pitchFamily="18" charset="0"/>
                          <a:cs typeface="Times New Roman" pitchFamily="18" charset="0"/>
                        </a:rPr>
                        <a:t>Școala Gimnaziala "I.H. Rădulescu "Urziceni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tc>
                  <a:txBody>
                    <a:bodyPr/>
                    <a:lstStyle/>
                    <a:p>
                      <a:pPr>
                        <a:lnSpc>
                          <a:spcPct val="107000"/>
                        </a:lnSpc>
                      </a:pPr>
                      <a:r>
                        <a:rPr lang="en-US" sz="1100" b="1" dirty="0" err="1">
                          <a:effectLst/>
                          <a:latin typeface="Times New Roman" pitchFamily="18" charset="0"/>
                          <a:cs typeface="Times New Roman" pitchFamily="18" charset="0"/>
                        </a:rPr>
                        <a:t>Premiul</a:t>
                      </a:r>
                      <a:r>
                        <a:rPr lang="en-US" sz="1100" b="1" dirty="0">
                          <a:effectLst/>
                          <a:latin typeface="Times New Roman" pitchFamily="18" charset="0"/>
                          <a:cs typeface="Times New Roman" pitchFamily="18" charset="0"/>
                        </a:rPr>
                        <a:t> III</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xmlns="" val="3934363194"/>
                  </a:ext>
                </a:extLst>
              </a:tr>
            </a:tbl>
          </a:graphicData>
        </a:graphic>
      </p:graphicFrame>
    </p:spTree>
    <p:extLst>
      <p:ext uri="{BB962C8B-B14F-4D97-AF65-F5344CB8AC3E}">
        <p14:creationId xmlns:p14="http://schemas.microsoft.com/office/powerpoint/2010/main" val="4291733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F45656-FA4F-43DD-BEB9-2F930B311F4E}"/>
              </a:ext>
            </a:extLst>
          </p:cNvPr>
          <p:cNvSpPr>
            <a:spLocks noGrp="1"/>
          </p:cNvSpPr>
          <p:nvPr>
            <p:ph type="title"/>
          </p:nvPr>
        </p:nvSpPr>
        <p:spPr>
          <a:xfrm>
            <a:off x="1010478" y="1610829"/>
            <a:ext cx="10515600" cy="1325563"/>
          </a:xfrm>
        </p:spPr>
        <p:txBody>
          <a:bodyPr>
            <a:normAutofit fontScale="90000"/>
          </a:bodyPr>
          <a:lstStyle/>
          <a:p>
            <a:pPr algn="ctr"/>
            <a:r>
              <a:rPr lang="en-US" sz="2200" b="1" dirty="0" err="1">
                <a:solidFill>
                  <a:srgbClr val="000000"/>
                </a:solidFill>
                <a:effectLst/>
                <a:latin typeface="Times New Roman" panose="02020603050405020304" pitchFamily="18" charset="0"/>
                <a:ea typeface="Times New Roman" panose="02020603050405020304" pitchFamily="18" charset="0"/>
              </a:rPr>
              <a:t>Analiza</a:t>
            </a:r>
            <a:r>
              <a:rPr lang="en-US" sz="2200" b="1" dirty="0">
                <a:solidFill>
                  <a:srgbClr val="000000"/>
                </a:solidFill>
                <a:effectLst/>
                <a:latin typeface="Times New Roman" panose="02020603050405020304" pitchFamily="18" charset="0"/>
                <a:ea typeface="Times New Roman" panose="02020603050405020304" pitchFamily="18" charset="0"/>
              </a:rPr>
              <a:t> de </a:t>
            </a:r>
            <a:r>
              <a:rPr lang="en-US" sz="2200" b="1" dirty="0" err="1">
                <a:solidFill>
                  <a:srgbClr val="000000"/>
                </a:solidFill>
                <a:effectLst/>
                <a:latin typeface="Times New Roman" panose="02020603050405020304" pitchFamily="18" charset="0"/>
                <a:ea typeface="Times New Roman" panose="02020603050405020304" pitchFamily="18" charset="0"/>
              </a:rPr>
              <a:t>etapǎ</a:t>
            </a:r>
            <a:r>
              <a:rPr lang="en-US" sz="2200" b="1" dirty="0">
                <a:solidFill>
                  <a:srgbClr val="000000"/>
                </a:solidFill>
                <a:effectLst/>
                <a:latin typeface="Times New Roman" panose="02020603050405020304" pitchFamily="18" charset="0"/>
                <a:ea typeface="Times New Roman" panose="02020603050405020304" pitchFamily="18" charset="0"/>
              </a:rPr>
              <a:t> a </a:t>
            </a:r>
            <a:r>
              <a:rPr lang="en-US" sz="2200" b="1" dirty="0" err="1">
                <a:solidFill>
                  <a:srgbClr val="000000"/>
                </a:solidFill>
                <a:effectLst/>
                <a:latin typeface="Times New Roman" panose="02020603050405020304" pitchFamily="18" charset="0"/>
                <a:ea typeface="Times New Roman" panose="02020603050405020304" pitchFamily="18" charset="0"/>
              </a:rPr>
              <a:t>rezultatelor</a:t>
            </a:r>
            <a:r>
              <a:rPr lang="en-US" sz="2200" b="1" dirty="0">
                <a:solidFill>
                  <a:srgbClr val="000000"/>
                </a:solidFill>
                <a:effectLst/>
                <a:latin typeface="Times New Roman" panose="02020603050405020304" pitchFamily="18" charset="0"/>
                <a:ea typeface="Times New Roman" panose="02020603050405020304" pitchFamily="18" charset="0"/>
              </a:rPr>
              <a:t> </a:t>
            </a:r>
            <a:r>
              <a:rPr lang="en-US" sz="2200" b="1" dirty="0" err="1">
                <a:solidFill>
                  <a:srgbClr val="000000"/>
                </a:solidFill>
                <a:effectLst/>
                <a:latin typeface="Times New Roman" panose="02020603050405020304" pitchFamily="18" charset="0"/>
                <a:ea typeface="Times New Roman" panose="02020603050405020304" pitchFamily="18" charset="0"/>
              </a:rPr>
              <a:t>obținute</a:t>
            </a:r>
            <a:r>
              <a:rPr lang="en-US" sz="2200" b="1" dirty="0">
                <a:solidFill>
                  <a:srgbClr val="000000"/>
                </a:solidFill>
                <a:effectLst/>
                <a:latin typeface="Times New Roman" panose="02020603050405020304" pitchFamily="18" charset="0"/>
                <a:ea typeface="Times New Roman" panose="02020603050405020304" pitchFamily="18" charset="0"/>
              </a:rPr>
              <a:t> la </a:t>
            </a:r>
            <a:r>
              <a:rPr lang="en-US" sz="2200" b="1" dirty="0" err="1">
                <a:solidFill>
                  <a:srgbClr val="000000"/>
                </a:solidFill>
                <a:effectLst/>
                <a:latin typeface="Times New Roman" panose="02020603050405020304" pitchFamily="18" charset="0"/>
                <a:ea typeface="Times New Roman" panose="02020603050405020304" pitchFamily="18" charset="0"/>
              </a:rPr>
              <a:t>examenul</a:t>
            </a:r>
            <a:r>
              <a:rPr lang="en-US" sz="2200" b="1" dirty="0">
                <a:solidFill>
                  <a:srgbClr val="000000"/>
                </a:solidFill>
                <a:effectLst/>
                <a:latin typeface="Times New Roman" panose="02020603050405020304" pitchFamily="18" charset="0"/>
                <a:ea typeface="Times New Roman" panose="02020603050405020304" pitchFamily="18" charset="0"/>
              </a:rPr>
              <a:t> national de </a:t>
            </a:r>
            <a:r>
              <a:rPr lang="en-US" sz="2200" b="1" dirty="0" err="1">
                <a:solidFill>
                  <a:srgbClr val="000000"/>
                </a:solidFill>
                <a:effectLst/>
                <a:latin typeface="Times New Roman" panose="02020603050405020304" pitchFamily="18" charset="0"/>
                <a:ea typeface="Times New Roman" panose="02020603050405020304" pitchFamily="18" charset="0"/>
              </a:rPr>
              <a:t>Bacalaureat</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r>
              <a:rPr lang="en-US" sz="1800" b="1" dirty="0" err="1">
                <a:effectLst/>
                <a:latin typeface="Times New Roman" panose="02020603050405020304" pitchFamily="18" charset="0"/>
                <a:ea typeface="Times New Roman" panose="02020603050405020304" pitchFamily="18" charset="0"/>
              </a:rPr>
              <a:t>Disciplina</a:t>
            </a:r>
            <a:r>
              <a:rPr lang="en-US" sz="1800" b="1" dirty="0">
                <a:effectLst/>
                <a:latin typeface="Times New Roman" panose="02020603050405020304" pitchFamily="18" charset="0"/>
                <a:ea typeface="Times New Roman" panose="02020603050405020304" pitchFamily="18" charset="0"/>
              </a:rPr>
              <a:t>   ISTORIE, </a:t>
            </a:r>
            <a:r>
              <a:rPr lang="en-US" sz="1800" b="1" dirty="0" err="1">
                <a:effectLst/>
                <a:latin typeface="Times New Roman" panose="02020603050405020304" pitchFamily="18" charset="0"/>
                <a:ea typeface="Times New Roman" panose="02020603050405020304" pitchFamily="18" charset="0"/>
              </a:rPr>
              <a:t>Ştiinţe</a:t>
            </a:r>
            <a:r>
              <a:rPr lang="en-US" sz="1800" b="1" dirty="0">
                <a:effectLst/>
                <a:latin typeface="Times New Roman" panose="02020603050405020304" pitchFamily="18" charset="0"/>
                <a:ea typeface="Times New Roman" panose="02020603050405020304" pitchFamily="18" charset="0"/>
              </a:rPr>
              <a:t> </a:t>
            </a:r>
            <a:r>
              <a:rPr lang="en-US" sz="1800" b="1" dirty="0" smtClean="0">
                <a:effectLst/>
                <a:latin typeface="Times New Roman" panose="02020603050405020304" pitchFamily="18" charset="0"/>
                <a:ea typeface="Times New Roman" panose="02020603050405020304" pitchFamily="18" charset="0"/>
              </a:rPr>
              <a:t>socio-</a:t>
            </a:r>
            <a:r>
              <a:rPr lang="en-US" sz="1800" b="1" dirty="0" err="1" smtClean="0">
                <a:effectLst/>
                <a:latin typeface="Times New Roman" panose="02020603050405020304" pitchFamily="18" charset="0"/>
                <a:ea typeface="Times New Roman" panose="02020603050405020304" pitchFamily="18" charset="0"/>
              </a:rPr>
              <a:t>umane</a:t>
            </a:r>
            <a:r>
              <a:rPr lang="en-US" sz="1800" dirty="0" smtClean="0">
                <a:latin typeface="Times New Roman" panose="02020603050405020304" pitchFamily="18" charset="0"/>
                <a:ea typeface="Times New Roman" panose="02020603050405020304" pitchFamily="18" charset="0"/>
              </a:rPr>
              <a:t>, </a:t>
            </a:r>
            <a:r>
              <a:rPr lang="pt-BR" sz="1800" b="1" dirty="0" smtClean="0">
                <a:effectLst/>
                <a:latin typeface="Times New Roman" panose="02020603050405020304" pitchFamily="18" charset="0"/>
                <a:ea typeface="Times New Roman" panose="02020603050405020304" pitchFamily="18" charset="0"/>
              </a:rPr>
              <a:t>Conf</a:t>
            </a:r>
            <a:r>
              <a:rPr lang="pt-BR" sz="1800" b="1" dirty="0">
                <a:effectLst/>
                <a:latin typeface="Times New Roman" panose="02020603050405020304" pitchFamily="18" charset="0"/>
                <a:ea typeface="Times New Roman" panose="02020603050405020304" pitchFamily="18" charset="0"/>
              </a:rPr>
              <a:t>. Raportului Nr. 4341/07.04.2021                                            </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r>
              <a:rPr lang="en-US" sz="1800" b="1" dirty="0" err="1">
                <a:solidFill>
                  <a:srgbClr val="000000"/>
                </a:solidFill>
                <a:effectLst/>
                <a:latin typeface="Times New Roman" panose="02020603050405020304" pitchFamily="18" charset="0"/>
                <a:ea typeface="Times New Roman" panose="02020603050405020304" pitchFamily="18" charset="0"/>
              </a:rPr>
              <a:t>Analiza</a:t>
            </a:r>
            <a:r>
              <a:rPr lang="en-US" sz="1800" b="1" dirty="0">
                <a:solidFill>
                  <a:srgbClr val="000000"/>
                </a:solidFill>
                <a:effectLst/>
                <a:latin typeface="Times New Roman" panose="02020603050405020304" pitchFamily="18" charset="0"/>
                <a:ea typeface="Times New Roman" panose="02020603050405020304" pitchFamily="18" charset="0"/>
              </a:rPr>
              <a:t> de </a:t>
            </a:r>
            <a:r>
              <a:rPr lang="en-US" sz="1800" b="1" dirty="0" err="1">
                <a:solidFill>
                  <a:srgbClr val="000000"/>
                </a:solidFill>
                <a:effectLst/>
                <a:latin typeface="Times New Roman" panose="02020603050405020304" pitchFamily="18" charset="0"/>
                <a:ea typeface="Times New Roman" panose="02020603050405020304" pitchFamily="18" charset="0"/>
              </a:rPr>
              <a:t>etapǎ</a:t>
            </a:r>
            <a:r>
              <a:rPr lang="en-US" sz="1800" b="1" dirty="0">
                <a:solidFill>
                  <a:srgbClr val="000000"/>
                </a:solidFill>
                <a:effectLst/>
                <a:latin typeface="Times New Roman" panose="02020603050405020304" pitchFamily="18" charset="0"/>
                <a:ea typeface="Times New Roman" panose="02020603050405020304" pitchFamily="18" charset="0"/>
              </a:rPr>
              <a:t> a </a:t>
            </a:r>
            <a:r>
              <a:rPr lang="en-US" sz="1800" b="1" dirty="0" err="1">
                <a:solidFill>
                  <a:srgbClr val="000000"/>
                </a:solidFill>
                <a:effectLst/>
                <a:latin typeface="Times New Roman" panose="02020603050405020304" pitchFamily="18" charset="0"/>
                <a:ea typeface="Times New Roman" panose="02020603050405020304" pitchFamily="18" charset="0"/>
              </a:rPr>
              <a:t>rezultatelor</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obținute</a:t>
            </a:r>
            <a:r>
              <a:rPr lang="en-US" sz="1800" b="1" dirty="0">
                <a:solidFill>
                  <a:srgbClr val="000000"/>
                </a:solidFill>
                <a:effectLst/>
                <a:latin typeface="Times New Roman" panose="02020603050405020304" pitchFamily="18" charset="0"/>
                <a:ea typeface="Times New Roman" panose="02020603050405020304" pitchFamily="18" charset="0"/>
              </a:rPr>
              <a:t>  la </a:t>
            </a:r>
            <a:r>
              <a:rPr lang="en-US" sz="1800" b="1" dirty="0" err="1" smtClean="0">
                <a:solidFill>
                  <a:srgbClr val="000000"/>
                </a:solidFill>
                <a:effectLst/>
                <a:latin typeface="Times New Roman" panose="02020603050405020304" pitchFamily="18" charset="0"/>
                <a:ea typeface="Times New Roman" panose="02020603050405020304" pitchFamily="18" charset="0"/>
              </a:rPr>
              <a:t>Simularea</a:t>
            </a:r>
            <a:r>
              <a:rPr lang="en-US" sz="1800" b="1" dirty="0" smtClean="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Examenului</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Național</a:t>
            </a:r>
            <a:r>
              <a:rPr lang="en-US" sz="1800" b="1" dirty="0">
                <a:solidFill>
                  <a:srgbClr val="000000"/>
                </a:solidFill>
                <a:effectLst/>
                <a:latin typeface="Times New Roman" panose="02020603050405020304" pitchFamily="18" charset="0"/>
                <a:ea typeface="Times New Roman" panose="02020603050405020304" pitchFamily="18" charset="0"/>
              </a:rPr>
              <a:t> de </a:t>
            </a:r>
            <a:r>
              <a:rPr lang="en-US" sz="1800" b="1" dirty="0" err="1">
                <a:solidFill>
                  <a:srgbClr val="000000"/>
                </a:solidFill>
                <a:effectLst/>
                <a:latin typeface="Times New Roman" panose="02020603050405020304" pitchFamily="18" charset="0"/>
                <a:ea typeface="Times New Roman" panose="02020603050405020304" pitchFamily="18" charset="0"/>
              </a:rPr>
              <a:t>Bacalaureat</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martie</a:t>
            </a:r>
            <a:r>
              <a:rPr lang="en-US" sz="1800" b="1" dirty="0">
                <a:solidFill>
                  <a:srgbClr val="000000"/>
                </a:solidFill>
                <a:effectLst/>
                <a:latin typeface="Times New Roman" panose="02020603050405020304" pitchFamily="18" charset="0"/>
                <a:ea typeface="Times New Roman" panose="02020603050405020304" pitchFamily="18" charset="0"/>
              </a:rPr>
              <a:t> 2021</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graphicFrame>
        <p:nvGraphicFramePr>
          <p:cNvPr id="3" name="Table 2">
            <a:extLst>
              <a:ext uri="{FF2B5EF4-FFF2-40B4-BE49-F238E27FC236}">
                <a16:creationId xmlns:a16="http://schemas.microsoft.com/office/drawing/2014/main" xmlns="" id="{D6405F3A-561A-445A-A62B-BFC8DD77E395}"/>
              </a:ext>
            </a:extLst>
          </p:cNvPr>
          <p:cNvGraphicFramePr>
            <a:graphicFrameLocks noGrp="1"/>
          </p:cNvGraphicFramePr>
          <p:nvPr>
            <p:extLst>
              <p:ext uri="{D42A27DB-BD31-4B8C-83A1-F6EECF244321}">
                <p14:modId xmlns:p14="http://schemas.microsoft.com/office/powerpoint/2010/main" val="570564253"/>
              </p:ext>
            </p:extLst>
          </p:nvPr>
        </p:nvGraphicFramePr>
        <p:xfrm>
          <a:off x="803079" y="2481079"/>
          <a:ext cx="10710411" cy="3840207"/>
        </p:xfrm>
        <a:graphic>
          <a:graphicData uri="http://schemas.openxmlformats.org/drawingml/2006/table">
            <a:tbl>
              <a:tblPr firstRow="1" firstCol="1" bandRow="1">
                <a:tableStyleId>{5C22544A-7EE6-4342-B048-85BDC9FD1C3A}</a:tableStyleId>
              </a:tblPr>
              <a:tblGrid>
                <a:gridCol w="360415">
                  <a:extLst>
                    <a:ext uri="{9D8B030D-6E8A-4147-A177-3AD203B41FA5}">
                      <a16:colId xmlns:a16="http://schemas.microsoft.com/office/drawing/2014/main" xmlns="" val="2062969784"/>
                    </a:ext>
                  </a:extLst>
                </a:gridCol>
                <a:gridCol w="1865039">
                  <a:extLst>
                    <a:ext uri="{9D8B030D-6E8A-4147-A177-3AD203B41FA5}">
                      <a16:colId xmlns:a16="http://schemas.microsoft.com/office/drawing/2014/main" xmlns="" val="4105157804"/>
                    </a:ext>
                  </a:extLst>
                </a:gridCol>
                <a:gridCol w="510227">
                  <a:extLst>
                    <a:ext uri="{9D8B030D-6E8A-4147-A177-3AD203B41FA5}">
                      <a16:colId xmlns:a16="http://schemas.microsoft.com/office/drawing/2014/main" xmlns="" val="2040287851"/>
                    </a:ext>
                  </a:extLst>
                </a:gridCol>
                <a:gridCol w="578980">
                  <a:extLst>
                    <a:ext uri="{9D8B030D-6E8A-4147-A177-3AD203B41FA5}">
                      <a16:colId xmlns:a16="http://schemas.microsoft.com/office/drawing/2014/main" xmlns="" val="4031905667"/>
                    </a:ext>
                  </a:extLst>
                </a:gridCol>
                <a:gridCol w="550031">
                  <a:extLst>
                    <a:ext uri="{9D8B030D-6E8A-4147-A177-3AD203B41FA5}">
                      <a16:colId xmlns:a16="http://schemas.microsoft.com/office/drawing/2014/main" xmlns="" val="1901573720"/>
                    </a:ext>
                  </a:extLst>
                </a:gridCol>
                <a:gridCol w="578980">
                  <a:extLst>
                    <a:ext uri="{9D8B030D-6E8A-4147-A177-3AD203B41FA5}">
                      <a16:colId xmlns:a16="http://schemas.microsoft.com/office/drawing/2014/main" xmlns="" val="1864192637"/>
                    </a:ext>
                  </a:extLst>
                </a:gridCol>
                <a:gridCol w="506607">
                  <a:extLst>
                    <a:ext uri="{9D8B030D-6E8A-4147-A177-3AD203B41FA5}">
                      <a16:colId xmlns:a16="http://schemas.microsoft.com/office/drawing/2014/main" xmlns="" val="2351997041"/>
                    </a:ext>
                  </a:extLst>
                </a:gridCol>
                <a:gridCol w="651353">
                  <a:extLst>
                    <a:ext uri="{9D8B030D-6E8A-4147-A177-3AD203B41FA5}">
                      <a16:colId xmlns:a16="http://schemas.microsoft.com/office/drawing/2014/main" xmlns="" val="3609927748"/>
                    </a:ext>
                  </a:extLst>
                </a:gridCol>
                <a:gridCol w="651353">
                  <a:extLst>
                    <a:ext uri="{9D8B030D-6E8A-4147-A177-3AD203B41FA5}">
                      <a16:colId xmlns:a16="http://schemas.microsoft.com/office/drawing/2014/main" xmlns="" val="2677607648"/>
                    </a:ext>
                  </a:extLst>
                </a:gridCol>
                <a:gridCol w="564506">
                  <a:extLst>
                    <a:ext uri="{9D8B030D-6E8A-4147-A177-3AD203B41FA5}">
                      <a16:colId xmlns:a16="http://schemas.microsoft.com/office/drawing/2014/main" xmlns="" val="3554382690"/>
                    </a:ext>
                  </a:extLst>
                </a:gridCol>
                <a:gridCol w="550031">
                  <a:extLst>
                    <a:ext uri="{9D8B030D-6E8A-4147-A177-3AD203B41FA5}">
                      <a16:colId xmlns:a16="http://schemas.microsoft.com/office/drawing/2014/main" xmlns="" val="3299754867"/>
                    </a:ext>
                  </a:extLst>
                </a:gridCol>
                <a:gridCol w="550031">
                  <a:extLst>
                    <a:ext uri="{9D8B030D-6E8A-4147-A177-3AD203B41FA5}">
                      <a16:colId xmlns:a16="http://schemas.microsoft.com/office/drawing/2014/main" xmlns="" val="2636779317"/>
                    </a:ext>
                  </a:extLst>
                </a:gridCol>
                <a:gridCol w="636879">
                  <a:extLst>
                    <a:ext uri="{9D8B030D-6E8A-4147-A177-3AD203B41FA5}">
                      <a16:colId xmlns:a16="http://schemas.microsoft.com/office/drawing/2014/main" xmlns="" val="77975787"/>
                    </a:ext>
                  </a:extLst>
                </a:gridCol>
                <a:gridCol w="665828">
                  <a:extLst>
                    <a:ext uri="{9D8B030D-6E8A-4147-A177-3AD203B41FA5}">
                      <a16:colId xmlns:a16="http://schemas.microsoft.com/office/drawing/2014/main" xmlns="" val="787679874"/>
                    </a:ext>
                  </a:extLst>
                </a:gridCol>
                <a:gridCol w="353902">
                  <a:extLst>
                    <a:ext uri="{9D8B030D-6E8A-4147-A177-3AD203B41FA5}">
                      <a16:colId xmlns:a16="http://schemas.microsoft.com/office/drawing/2014/main" xmlns="" val="1142851437"/>
                    </a:ext>
                  </a:extLst>
                </a:gridCol>
                <a:gridCol w="586942">
                  <a:extLst>
                    <a:ext uri="{9D8B030D-6E8A-4147-A177-3AD203B41FA5}">
                      <a16:colId xmlns:a16="http://schemas.microsoft.com/office/drawing/2014/main" xmlns="" val="3535701806"/>
                    </a:ext>
                  </a:extLst>
                </a:gridCol>
                <a:gridCol w="549307">
                  <a:extLst>
                    <a:ext uri="{9D8B030D-6E8A-4147-A177-3AD203B41FA5}">
                      <a16:colId xmlns:a16="http://schemas.microsoft.com/office/drawing/2014/main" xmlns="" val="598578413"/>
                    </a:ext>
                  </a:extLst>
                </a:gridCol>
              </a:tblGrid>
              <a:tr h="570328">
                <a:tc>
                  <a:txBody>
                    <a:bodyPr/>
                    <a:lstStyle/>
                    <a:p>
                      <a:pPr algn="ctr">
                        <a:lnSpc>
                          <a:spcPct val="107000"/>
                        </a:lnSpc>
                      </a:pPr>
                      <a:r>
                        <a:rPr lang="en-US" sz="1200" dirty="0" err="1">
                          <a:effectLst/>
                        </a:rPr>
                        <a:t>Nr.Crt</a:t>
                      </a:r>
                      <a:r>
                        <a:rPr lang="en-US" sz="1200" dirty="0">
                          <a:effectLst/>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a:txBody>
                    <a:bodyPr/>
                    <a:lstStyle/>
                    <a:p>
                      <a:pPr algn="ctr">
                        <a:lnSpc>
                          <a:spcPct val="107000"/>
                        </a:lnSpc>
                      </a:pPr>
                      <a:r>
                        <a:rPr lang="en-US" sz="1200" dirty="0" err="1">
                          <a:effectLst/>
                        </a:rPr>
                        <a:t>Unitate</a:t>
                      </a:r>
                      <a:r>
                        <a:rPr lang="en-US" sz="1200" dirty="0">
                          <a:effectLst/>
                        </a:rPr>
                        <a:t> </a:t>
                      </a:r>
                      <a:r>
                        <a:rPr lang="en-US" sz="1200" dirty="0" err="1">
                          <a:effectLst/>
                        </a:rPr>
                        <a:t>Scolara</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Pre</a:t>
                      </a:r>
                      <a:endParaRPr lang="en-US" sz="1200">
                        <a:effectLst/>
                      </a:endParaRPr>
                    </a:p>
                    <a:p>
                      <a:pPr algn="ctr">
                        <a:lnSpc>
                          <a:spcPct val="107000"/>
                        </a:lnSpc>
                      </a:pPr>
                      <a:r>
                        <a:rPr lang="en-US" sz="1000">
                          <a:effectLst/>
                        </a:rPr>
                        <a:t>zenti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1-1,99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2-2,99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3-3,99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4-4,99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Note sub 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5-5,99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6-6,99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7-7,99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8-8,99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EC                 9-9,99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a:effectLst/>
                        </a:rPr>
                        <a:t>EC 10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000">
                          <a:effectLst/>
                        </a:rPr>
                        <a:t>Note peste 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600">
                          <a:effectLst/>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96042676"/>
                  </a:ext>
                </a:extLst>
              </a:tr>
              <a:tr h="379248">
                <a:tc>
                  <a:txBody>
                    <a:bodyPr/>
                    <a:lstStyle/>
                    <a:p>
                      <a:pPr algn="ctr">
                        <a:lnSpc>
                          <a:spcPct val="107000"/>
                        </a:lnSpc>
                      </a:pPr>
                      <a:r>
                        <a:rPr lang="en-US" sz="1100" dirty="0">
                          <a:effectLst/>
                          <a:latin typeface="Times New Roman" pitchFamily="18" charset="0"/>
                          <a:cs typeface="Times New Roman" pitchFamily="18" charset="0"/>
                        </a:rPr>
                        <a:t> 1</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100" dirty="0" err="1">
                          <a:effectLst/>
                          <a:latin typeface="Times New Roman" pitchFamily="18" charset="0"/>
                          <a:cs typeface="Times New Roman" pitchFamily="18" charset="0"/>
                        </a:rPr>
                        <a:t>Liceul</a:t>
                      </a:r>
                      <a:r>
                        <a:rPr lang="en-US" sz="1100" dirty="0">
                          <a:effectLst/>
                          <a:latin typeface="Times New Roman" pitchFamily="18" charset="0"/>
                          <a:cs typeface="Times New Roman" pitchFamily="18" charset="0"/>
                        </a:rPr>
                        <a:t> </a:t>
                      </a:r>
                      <a:r>
                        <a:rPr lang="en-US" sz="1100" dirty="0" err="1">
                          <a:effectLst/>
                          <a:latin typeface="Times New Roman" pitchFamily="18" charset="0"/>
                          <a:cs typeface="Times New Roman" pitchFamily="18" charset="0"/>
                        </a:rPr>
                        <a:t>Teoretic</a:t>
                      </a:r>
                      <a:r>
                        <a:rPr lang="en-US" sz="1100" dirty="0">
                          <a:effectLst/>
                          <a:latin typeface="Times New Roman" pitchFamily="18" charset="0"/>
                          <a:cs typeface="Times New Roman" pitchFamily="18" charset="0"/>
                        </a:rPr>
                        <a:t> "Carol I" </a:t>
                      </a:r>
                      <a:r>
                        <a:rPr lang="en-US" sz="1100" dirty="0" err="1">
                          <a:effectLst/>
                          <a:latin typeface="Times New Roman" pitchFamily="18" charset="0"/>
                          <a:cs typeface="Times New Roman" pitchFamily="18" charset="0"/>
                        </a:rPr>
                        <a:t>Feteşti</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13.79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86.21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56725010"/>
                  </a:ext>
                </a:extLst>
              </a:tr>
              <a:tr h="379248">
                <a:tc>
                  <a:txBody>
                    <a:bodyPr/>
                    <a:lstStyle/>
                    <a:p>
                      <a:pPr algn="ctr">
                        <a:lnSpc>
                          <a:spcPct val="107000"/>
                        </a:lnSpc>
                      </a:pPr>
                      <a:r>
                        <a:rPr lang="en-US" sz="1100">
                          <a:effectLst/>
                          <a:latin typeface="Times New Roman" pitchFamily="18" charset="0"/>
                          <a:cs typeface="Times New Roman" pitchFamily="18" charset="0"/>
                        </a:rPr>
                        <a:t> 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100" dirty="0" err="1">
                          <a:effectLst/>
                          <a:latin typeface="Times New Roman" pitchFamily="18" charset="0"/>
                          <a:cs typeface="Times New Roman" pitchFamily="18" charset="0"/>
                        </a:rPr>
                        <a:t>Liceul</a:t>
                      </a:r>
                      <a:r>
                        <a:rPr lang="en-US" sz="1100" dirty="0">
                          <a:effectLst/>
                          <a:latin typeface="Times New Roman" pitchFamily="18" charset="0"/>
                          <a:cs typeface="Times New Roman" pitchFamily="18" charset="0"/>
                        </a:rPr>
                        <a:t> </a:t>
                      </a:r>
                      <a:r>
                        <a:rPr lang="en-US" sz="1100" dirty="0" err="1">
                          <a:effectLst/>
                          <a:latin typeface="Times New Roman" pitchFamily="18" charset="0"/>
                          <a:cs typeface="Times New Roman" pitchFamily="18" charset="0"/>
                        </a:rPr>
                        <a:t>Tehnologic</a:t>
                      </a:r>
                      <a:r>
                        <a:rPr lang="en-US" sz="1100" dirty="0">
                          <a:effectLst/>
                          <a:latin typeface="Times New Roman" pitchFamily="18" charset="0"/>
                          <a:cs typeface="Times New Roman" pitchFamily="18" charset="0"/>
                        </a:rPr>
                        <a:t> </a:t>
                      </a:r>
                      <a:r>
                        <a:rPr lang="en-US" sz="1100" dirty="0" err="1">
                          <a:effectLst/>
                          <a:latin typeface="Times New Roman" pitchFamily="18" charset="0"/>
                          <a:cs typeface="Times New Roman" pitchFamily="18" charset="0"/>
                        </a:rPr>
                        <a:t>Fierbinţi-Târg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12</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41.67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58.33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51166134"/>
                  </a:ext>
                </a:extLst>
              </a:tr>
              <a:tr h="379248">
                <a:tc>
                  <a:txBody>
                    <a:bodyPr/>
                    <a:lstStyle/>
                    <a:p>
                      <a:pPr algn="ctr">
                        <a:lnSpc>
                          <a:spcPct val="107000"/>
                        </a:lnSpc>
                      </a:pPr>
                      <a:r>
                        <a:rPr lang="en-US" sz="1100">
                          <a:effectLst/>
                          <a:latin typeface="Times New Roman" pitchFamily="18" charset="0"/>
                          <a:cs typeface="Times New Roman" pitchFamily="18" charset="0"/>
                        </a:rPr>
                        <a:t> 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100">
                          <a:effectLst/>
                          <a:latin typeface="Times New Roman" pitchFamily="18" charset="0"/>
                          <a:cs typeface="Times New Roman" pitchFamily="18" charset="0"/>
                        </a:rPr>
                        <a:t>Colegiul Naţional "Mihai Viteazul" Slobozia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4</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7.14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92.86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27613100"/>
                  </a:ext>
                </a:extLst>
              </a:tr>
              <a:tr h="425518">
                <a:tc>
                  <a:txBody>
                    <a:bodyPr/>
                    <a:lstStyle/>
                    <a:p>
                      <a:pPr algn="ctr">
                        <a:lnSpc>
                          <a:spcPct val="107000"/>
                        </a:lnSpc>
                      </a:pPr>
                      <a:r>
                        <a:rPr lang="en-US" sz="1100">
                          <a:effectLst/>
                          <a:latin typeface="Times New Roman" pitchFamily="18" charset="0"/>
                          <a:cs typeface="Times New Roman" pitchFamily="18" charset="0"/>
                        </a:rPr>
                        <a:t> 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100">
                          <a:effectLst/>
                          <a:latin typeface="Times New Roman" pitchFamily="18" charset="0"/>
                          <a:cs typeface="Times New Roman" pitchFamily="18" charset="0"/>
                        </a:rPr>
                        <a:t>Liceul De Arte "Ionel Perlea" Slobozia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76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29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52.63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 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36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47.37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865845145"/>
                  </a:ext>
                </a:extLst>
              </a:tr>
              <a:tr h="379248">
                <a:tc>
                  <a:txBody>
                    <a:bodyPr/>
                    <a:lstStyle/>
                    <a:p>
                      <a:pPr algn="ctr">
                        <a:lnSpc>
                          <a:spcPct val="107000"/>
                        </a:lnSpc>
                      </a:pPr>
                      <a:r>
                        <a:rPr lang="en-US" sz="1100">
                          <a:effectLst/>
                          <a:latin typeface="Times New Roman" pitchFamily="18" charset="0"/>
                          <a:cs typeface="Times New Roman" pitchFamily="18" charset="0"/>
                        </a:rPr>
                        <a:t> 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100">
                          <a:effectLst/>
                          <a:latin typeface="Times New Roman" pitchFamily="18" charset="0"/>
                          <a:cs typeface="Times New Roman" pitchFamily="18" charset="0"/>
                        </a:rPr>
                        <a:t>Liceul Pedagogic "Matei Basarab" Slobozia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24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33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dirty="0">
                          <a:effectLst/>
                          <a:latin typeface="Times New Roman" pitchFamily="18" charset="0"/>
                          <a:cs typeface="Times New Roman" pitchFamily="18" charset="0"/>
                        </a:rPr>
                        <a:t>39.29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30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60.71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62837902"/>
                  </a:ext>
                </a:extLst>
              </a:tr>
              <a:tr h="568873">
                <a:tc>
                  <a:txBody>
                    <a:bodyPr/>
                    <a:lstStyle/>
                    <a:p>
                      <a:pPr algn="ctr">
                        <a:lnSpc>
                          <a:spcPct val="107000"/>
                        </a:lnSpc>
                      </a:pPr>
                      <a:r>
                        <a:rPr lang="en-US" sz="1100">
                          <a:effectLst/>
                          <a:latin typeface="Times New Roman" pitchFamily="18" charset="0"/>
                          <a:cs typeface="Times New Roman" pitchFamily="18" charset="0"/>
                        </a:rPr>
                        <a:t>6 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100">
                          <a:effectLst/>
                          <a:latin typeface="Times New Roman" pitchFamily="18" charset="0"/>
                          <a:cs typeface="Times New Roman" pitchFamily="18" charset="0"/>
                        </a:rPr>
                        <a:t>Seminarul Teologic Ortodox "Sf.Ioan Gură De Aur" Slobozia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dirty="0">
                          <a:effectLst/>
                          <a:latin typeface="Times New Roman" pitchFamily="18" charset="0"/>
                          <a:cs typeface="Times New Roman" pitchFamily="18" charset="0"/>
                        </a:rPr>
                        <a:t>50.00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dirty="0">
                          <a:effectLst/>
                          <a:latin typeface="Times New Roman" pitchFamily="18" charset="0"/>
                          <a:cs typeface="Times New Roman" pitchFamily="18" charset="0"/>
                        </a:rPr>
                        <a:t>3</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50.00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18723592"/>
                  </a:ext>
                </a:extLst>
              </a:tr>
              <a:tr h="379248">
                <a:tc>
                  <a:txBody>
                    <a:bodyPr/>
                    <a:lstStyle/>
                    <a:p>
                      <a:pPr algn="ctr">
                        <a:lnSpc>
                          <a:spcPct val="107000"/>
                        </a:lnSpc>
                      </a:pPr>
                      <a:r>
                        <a:rPr lang="en-US" sz="1100">
                          <a:effectLst/>
                          <a:latin typeface="Times New Roman" pitchFamily="18" charset="0"/>
                          <a:cs typeface="Times New Roman" pitchFamily="18" charset="0"/>
                        </a:rPr>
                        <a:t>7 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100">
                          <a:effectLst/>
                          <a:latin typeface="Times New Roman" pitchFamily="18" charset="0"/>
                          <a:cs typeface="Times New Roman" pitchFamily="18" charset="0"/>
                        </a:rPr>
                        <a:t>Liceul Teoretic "Paul Georgescu" Ţăndărei</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22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36.36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1</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 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63.64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06965942"/>
                  </a:ext>
                </a:extLst>
              </a:tr>
              <a:tr h="379248">
                <a:tc>
                  <a:txBody>
                    <a:bodyPr/>
                    <a:lstStyle/>
                    <a:p>
                      <a:pPr algn="ctr">
                        <a:lnSpc>
                          <a:spcPct val="107000"/>
                        </a:lnSpc>
                      </a:pPr>
                      <a:r>
                        <a:rPr lang="en-US" sz="1100">
                          <a:effectLst/>
                          <a:latin typeface="Times New Roman" pitchFamily="18" charset="0"/>
                          <a:cs typeface="Times New Roman" pitchFamily="18" charset="0"/>
                        </a:rPr>
                        <a:t>8 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100">
                          <a:effectLst/>
                          <a:latin typeface="Times New Roman" pitchFamily="18" charset="0"/>
                          <a:cs typeface="Times New Roman" pitchFamily="18" charset="0"/>
                        </a:rPr>
                        <a:t>Colegiul Naţional"Grigore Moisil" Urziceni</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63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11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17.46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a:effectLst/>
                          <a:latin typeface="Times New Roman" pitchFamily="18" charset="0"/>
                          <a:cs typeface="Times New Roman" pitchFamily="18" charset="0"/>
                        </a:rPr>
                        <a:t>16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a:effectLst/>
                          <a:latin typeface="Times New Roman" pitchFamily="18" charset="0"/>
                          <a:cs typeface="Times New Roman" pitchFamily="18" charset="0"/>
                        </a:rPr>
                        <a:t>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8</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6</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15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 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dirty="0">
                          <a:effectLst/>
                          <a:latin typeface="Times New Roman" pitchFamily="18" charset="0"/>
                          <a:cs typeface="Times New Roman" pitchFamily="18" charset="0"/>
                        </a:rPr>
                        <a:t>52</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dirty="0">
                          <a:effectLst/>
                          <a:latin typeface="Times New Roman" pitchFamily="18" charset="0"/>
                          <a:cs typeface="Times New Roman" pitchFamily="18" charset="0"/>
                        </a:rPr>
                        <a:t>82.54</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24767046"/>
                  </a:ext>
                </a:extLst>
              </a:tr>
            </a:tbl>
          </a:graphicData>
        </a:graphic>
      </p:graphicFrame>
    </p:spTree>
    <p:extLst>
      <p:ext uri="{BB962C8B-B14F-4D97-AF65-F5344CB8AC3E}">
        <p14:creationId xmlns:p14="http://schemas.microsoft.com/office/powerpoint/2010/main" val="669537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DB8633-656C-4566-BC44-FE4B5BE54870}"/>
              </a:ext>
            </a:extLst>
          </p:cNvPr>
          <p:cNvSpPr>
            <a:spLocks noGrp="1"/>
          </p:cNvSpPr>
          <p:nvPr>
            <p:ph type="title"/>
          </p:nvPr>
        </p:nvSpPr>
        <p:spPr>
          <a:xfrm>
            <a:off x="644056" y="1372290"/>
            <a:ext cx="10829014" cy="1325563"/>
          </a:xfrm>
        </p:spPr>
        <p:txBody>
          <a:bodyPr/>
          <a:lstStyle/>
          <a:p>
            <a:r>
              <a:rPr lang="pt-BR" sz="1800" b="1" dirty="0" smtClean="0">
                <a:effectLst/>
                <a:latin typeface="Times New Roman" panose="02020603050405020304" pitchFamily="18" charset="0"/>
                <a:ea typeface="Times New Roman" panose="02020603050405020304" pitchFamily="18" charset="0"/>
              </a:rPr>
              <a:t>   Rezulatate </a:t>
            </a:r>
            <a:r>
              <a:rPr lang="pt-BR" sz="1800" b="1" dirty="0">
                <a:effectLst/>
                <a:latin typeface="Times New Roman" panose="02020603050405020304" pitchFamily="18" charset="0"/>
                <a:ea typeface="Times New Roman" panose="02020603050405020304" pitchFamily="18" charset="0"/>
              </a:rPr>
              <a:t>proba </a:t>
            </a:r>
            <a:r>
              <a:rPr lang="pt-BR" sz="1800" b="1" dirty="0" smtClean="0">
                <a:effectLst/>
                <a:latin typeface="Times New Roman" panose="02020603050405020304" pitchFamily="18" charset="0"/>
                <a:ea typeface="Times New Roman" panose="02020603050405020304" pitchFamily="18" charset="0"/>
              </a:rPr>
              <a:t>E.d</a:t>
            </a:r>
            <a:r>
              <a:rPr lang="pt-BR" sz="1800" b="1" dirty="0">
                <a:effectLst/>
                <a:latin typeface="Times New Roman" panose="02020603050405020304" pitchFamily="18" charset="0"/>
                <a:ea typeface="Times New Roman" panose="02020603050405020304" pitchFamily="18" charset="0"/>
              </a:rPr>
              <a:t>) - Proba la alegere a profilului si specializarii / pe UNITĂŢI ŞCOLARE şi % notelor</a:t>
            </a:r>
            <a:r>
              <a:rPr lang="en-US" sz="1800" dirty="0">
                <a:effectLst/>
                <a:latin typeface="Times New Roman" panose="02020603050405020304" pitchFamily="18" charset="0"/>
                <a:ea typeface="Times New Roman" panose="02020603050405020304" pitchFamily="18" charset="0"/>
              </a:rPr>
              <a:t/>
            </a:r>
            <a:br>
              <a:rPr lang="en-US" sz="1800" dirty="0">
                <a:effectLst/>
                <a:latin typeface="Times New Roman" panose="02020603050405020304" pitchFamily="18" charset="0"/>
                <a:ea typeface="Times New Roman" panose="02020603050405020304" pitchFamily="18" charset="0"/>
              </a:rPr>
            </a:br>
            <a:endParaRPr lang="en-US" dirty="0"/>
          </a:p>
        </p:txBody>
      </p:sp>
      <p:graphicFrame>
        <p:nvGraphicFramePr>
          <p:cNvPr id="3" name="Table 2">
            <a:extLst>
              <a:ext uri="{FF2B5EF4-FFF2-40B4-BE49-F238E27FC236}">
                <a16:creationId xmlns:a16="http://schemas.microsoft.com/office/drawing/2014/main" xmlns="" id="{44B44A15-B663-4446-BDB0-E2D1F41431D4}"/>
              </a:ext>
            </a:extLst>
          </p:cNvPr>
          <p:cNvGraphicFramePr>
            <a:graphicFrameLocks noGrp="1"/>
          </p:cNvGraphicFramePr>
          <p:nvPr>
            <p:extLst>
              <p:ext uri="{D42A27DB-BD31-4B8C-83A1-F6EECF244321}">
                <p14:modId xmlns:p14="http://schemas.microsoft.com/office/powerpoint/2010/main" val="2434905308"/>
              </p:ext>
            </p:extLst>
          </p:nvPr>
        </p:nvGraphicFramePr>
        <p:xfrm>
          <a:off x="699707" y="1921565"/>
          <a:ext cx="10901245" cy="4548371"/>
        </p:xfrm>
        <a:graphic>
          <a:graphicData uri="http://schemas.openxmlformats.org/drawingml/2006/table">
            <a:tbl>
              <a:tblPr firstRow="1" firstCol="1" bandRow="1">
                <a:tableStyleId>{5C22544A-7EE6-4342-B048-85BDC9FD1C3A}</a:tableStyleId>
              </a:tblPr>
              <a:tblGrid>
                <a:gridCol w="562305">
                  <a:extLst>
                    <a:ext uri="{9D8B030D-6E8A-4147-A177-3AD203B41FA5}">
                      <a16:colId xmlns:a16="http://schemas.microsoft.com/office/drawing/2014/main" xmlns="" val="3435215108"/>
                    </a:ext>
                  </a:extLst>
                </a:gridCol>
                <a:gridCol w="2681835">
                  <a:extLst>
                    <a:ext uri="{9D8B030D-6E8A-4147-A177-3AD203B41FA5}">
                      <a16:colId xmlns:a16="http://schemas.microsoft.com/office/drawing/2014/main" xmlns="" val="2108552784"/>
                    </a:ext>
                  </a:extLst>
                </a:gridCol>
                <a:gridCol w="654842">
                  <a:extLst>
                    <a:ext uri="{9D8B030D-6E8A-4147-A177-3AD203B41FA5}">
                      <a16:colId xmlns:a16="http://schemas.microsoft.com/office/drawing/2014/main" xmlns="" val="2500192356"/>
                    </a:ext>
                  </a:extLst>
                </a:gridCol>
                <a:gridCol w="533126">
                  <a:extLst>
                    <a:ext uri="{9D8B030D-6E8A-4147-A177-3AD203B41FA5}">
                      <a16:colId xmlns:a16="http://schemas.microsoft.com/office/drawing/2014/main" xmlns="" val="4199213720"/>
                    </a:ext>
                  </a:extLst>
                </a:gridCol>
                <a:gridCol w="626655">
                  <a:extLst>
                    <a:ext uri="{9D8B030D-6E8A-4147-A177-3AD203B41FA5}">
                      <a16:colId xmlns:a16="http://schemas.microsoft.com/office/drawing/2014/main" xmlns="" val="351264868"/>
                    </a:ext>
                  </a:extLst>
                </a:gridCol>
                <a:gridCol w="482330">
                  <a:extLst>
                    <a:ext uri="{9D8B030D-6E8A-4147-A177-3AD203B41FA5}">
                      <a16:colId xmlns:a16="http://schemas.microsoft.com/office/drawing/2014/main" xmlns="" val="2618134872"/>
                    </a:ext>
                  </a:extLst>
                </a:gridCol>
                <a:gridCol w="482330">
                  <a:extLst>
                    <a:ext uri="{9D8B030D-6E8A-4147-A177-3AD203B41FA5}">
                      <a16:colId xmlns:a16="http://schemas.microsoft.com/office/drawing/2014/main" xmlns="" val="3012128401"/>
                    </a:ext>
                  </a:extLst>
                </a:gridCol>
                <a:gridCol w="482330">
                  <a:extLst>
                    <a:ext uri="{9D8B030D-6E8A-4147-A177-3AD203B41FA5}">
                      <a16:colId xmlns:a16="http://schemas.microsoft.com/office/drawing/2014/main" xmlns="" val="382890148"/>
                    </a:ext>
                  </a:extLst>
                </a:gridCol>
                <a:gridCol w="536254">
                  <a:extLst>
                    <a:ext uri="{9D8B030D-6E8A-4147-A177-3AD203B41FA5}">
                      <a16:colId xmlns:a16="http://schemas.microsoft.com/office/drawing/2014/main" xmlns="" val="432099339"/>
                    </a:ext>
                  </a:extLst>
                </a:gridCol>
                <a:gridCol w="536254">
                  <a:extLst>
                    <a:ext uri="{9D8B030D-6E8A-4147-A177-3AD203B41FA5}">
                      <a16:colId xmlns:a16="http://schemas.microsoft.com/office/drawing/2014/main" xmlns="" val="2934728527"/>
                    </a:ext>
                  </a:extLst>
                </a:gridCol>
                <a:gridCol w="482330">
                  <a:extLst>
                    <a:ext uri="{9D8B030D-6E8A-4147-A177-3AD203B41FA5}">
                      <a16:colId xmlns:a16="http://schemas.microsoft.com/office/drawing/2014/main" xmlns="" val="467534560"/>
                    </a:ext>
                  </a:extLst>
                </a:gridCol>
                <a:gridCol w="482330">
                  <a:extLst>
                    <a:ext uri="{9D8B030D-6E8A-4147-A177-3AD203B41FA5}">
                      <a16:colId xmlns:a16="http://schemas.microsoft.com/office/drawing/2014/main" xmlns="" val="101061328"/>
                    </a:ext>
                  </a:extLst>
                </a:gridCol>
                <a:gridCol w="482330">
                  <a:extLst>
                    <a:ext uri="{9D8B030D-6E8A-4147-A177-3AD203B41FA5}">
                      <a16:colId xmlns:a16="http://schemas.microsoft.com/office/drawing/2014/main" xmlns="" val="29738457"/>
                    </a:ext>
                  </a:extLst>
                </a:gridCol>
                <a:gridCol w="482330">
                  <a:extLst>
                    <a:ext uri="{9D8B030D-6E8A-4147-A177-3AD203B41FA5}">
                      <a16:colId xmlns:a16="http://schemas.microsoft.com/office/drawing/2014/main" xmlns="" val="3558866004"/>
                    </a:ext>
                  </a:extLst>
                </a:gridCol>
                <a:gridCol w="429004">
                  <a:extLst>
                    <a:ext uri="{9D8B030D-6E8A-4147-A177-3AD203B41FA5}">
                      <a16:colId xmlns:a16="http://schemas.microsoft.com/office/drawing/2014/main" xmlns="" val="1041396414"/>
                    </a:ext>
                  </a:extLst>
                </a:gridCol>
                <a:gridCol w="482330">
                  <a:extLst>
                    <a:ext uri="{9D8B030D-6E8A-4147-A177-3AD203B41FA5}">
                      <a16:colId xmlns:a16="http://schemas.microsoft.com/office/drawing/2014/main" xmlns="" val="1168082957"/>
                    </a:ext>
                  </a:extLst>
                </a:gridCol>
                <a:gridCol w="482330">
                  <a:extLst>
                    <a:ext uri="{9D8B030D-6E8A-4147-A177-3AD203B41FA5}">
                      <a16:colId xmlns:a16="http://schemas.microsoft.com/office/drawing/2014/main" xmlns="" val="2500011367"/>
                    </a:ext>
                  </a:extLst>
                </a:gridCol>
              </a:tblGrid>
              <a:tr h="542940">
                <a:tc>
                  <a:txBody>
                    <a:bodyPr/>
                    <a:lstStyle/>
                    <a:p>
                      <a:pPr algn="ctr">
                        <a:lnSpc>
                          <a:spcPct val="107000"/>
                        </a:lnSpc>
                      </a:pPr>
                      <a:r>
                        <a:rPr lang="en-US" sz="900" dirty="0" err="1">
                          <a:effectLst/>
                        </a:rPr>
                        <a:t>Nr.Crt</a:t>
                      </a:r>
                      <a:r>
                        <a:rPr lang="en-US" sz="900" dirty="0">
                          <a:effectLst/>
                        </a:rPr>
                        <a:t>.</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vert="vert270" anchor="ctr"/>
                </a:tc>
                <a:tc>
                  <a:txBody>
                    <a:bodyPr/>
                    <a:lstStyle/>
                    <a:p>
                      <a:pPr algn="ctr">
                        <a:lnSpc>
                          <a:spcPct val="107000"/>
                        </a:lnSpc>
                      </a:pPr>
                      <a:r>
                        <a:rPr lang="en-US" sz="1100" dirty="0" err="1">
                          <a:effectLst/>
                          <a:latin typeface="Times New Roman" pitchFamily="18" charset="0"/>
                          <a:cs typeface="Times New Roman" pitchFamily="18" charset="0"/>
                        </a:rPr>
                        <a:t>Unitate</a:t>
                      </a:r>
                      <a:r>
                        <a:rPr lang="en-US" sz="1100" dirty="0">
                          <a:effectLst/>
                          <a:latin typeface="Times New Roman" pitchFamily="18" charset="0"/>
                          <a:cs typeface="Times New Roman" pitchFamily="18" charset="0"/>
                        </a:rPr>
                        <a:t> </a:t>
                      </a:r>
                      <a:r>
                        <a:rPr lang="en-US" sz="1100" dirty="0" err="1">
                          <a:effectLst/>
                          <a:latin typeface="Times New Roman" pitchFamily="18" charset="0"/>
                          <a:cs typeface="Times New Roman" pitchFamily="18" charset="0"/>
                        </a:rPr>
                        <a:t>Scolara</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err="1">
                          <a:effectLst/>
                          <a:latin typeface="Times New Roman" pitchFamily="18" charset="0"/>
                          <a:cs typeface="Times New Roman" pitchFamily="18" charset="0"/>
                        </a:rPr>
                        <a:t>Prezenti</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1-1,99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2-2,99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3-3,99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4-4,99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Note sub 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a:effectLst/>
                          <a:latin typeface="Times New Roman" pitchFamily="18" charset="0"/>
                          <a:cs typeface="Times New Roman"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a:effectLst/>
                          <a:latin typeface="Times New Roman" pitchFamily="18" charset="0"/>
                          <a:cs typeface="Times New Roman" pitchFamily="18" charset="0"/>
                        </a:rPr>
                        <a:t>ED              5-5,99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6-6,99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7-7,99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8-8,99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9-9,99</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ED 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Note </a:t>
                      </a:r>
                      <a:r>
                        <a:rPr lang="en-US" sz="1100" dirty="0" err="1">
                          <a:effectLst/>
                          <a:latin typeface="Times New Roman" pitchFamily="18" charset="0"/>
                          <a:cs typeface="Times New Roman" pitchFamily="18" charset="0"/>
                        </a:rPr>
                        <a:t>peste</a:t>
                      </a:r>
                      <a:r>
                        <a:rPr lang="en-US" sz="1100" dirty="0">
                          <a:effectLst/>
                          <a:latin typeface="Times New Roman" pitchFamily="18" charset="0"/>
                          <a:cs typeface="Times New Roman" pitchFamily="18" charset="0"/>
                        </a:rPr>
                        <a:t> 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100" dirty="0">
                          <a:effectLst/>
                          <a:latin typeface="Times New Roman" pitchFamily="18" charset="0"/>
                          <a:cs typeface="Times New Roman"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2034387065"/>
                  </a:ext>
                </a:extLst>
              </a:tr>
              <a:tr h="232495">
                <a:tc rowSpan="4">
                  <a:txBody>
                    <a:bodyPr/>
                    <a:lstStyle/>
                    <a:p>
                      <a:pPr algn="ctr">
                        <a:lnSpc>
                          <a:spcPct val="107000"/>
                        </a:lnSpc>
                      </a:pPr>
                      <a:r>
                        <a:rPr lang="en-US" sz="1000" b="1" dirty="0">
                          <a:effectLst/>
                          <a:latin typeface="Times New Roman" pitchFamily="18" charset="0"/>
                          <a:cs typeface="Times New Roman" pitchFamily="18" charset="0"/>
                        </a:rPr>
                        <a:t>1</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dirty="0">
                          <a:effectLst/>
                          <a:latin typeface="Times New Roman" pitchFamily="18" charset="0"/>
                          <a:cs typeface="Times New Roman" pitchFamily="18" charset="0"/>
                        </a:rPr>
                        <a:t>LICEUL TEORETIC "CAROL I" FETEŞTI</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dirty="0">
                          <a:effectLst/>
                        </a:rPr>
                        <a:t>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7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2382637592"/>
                  </a:ext>
                </a:extLst>
              </a:tr>
              <a:tr h="232495">
                <a:tc vMerge="1">
                  <a:txBody>
                    <a:bodyPr/>
                    <a:lstStyle/>
                    <a:p>
                      <a:endParaRPr lang="en-US"/>
                    </a:p>
                  </a:txBody>
                  <a:tcPr/>
                </a:tc>
                <a:tc>
                  <a:txBody>
                    <a:bodyPr/>
                    <a:lstStyle/>
                    <a:p>
                      <a:pPr algn="ctr">
                        <a:lnSpc>
                          <a:spcPct val="107000"/>
                        </a:lnSpc>
                      </a:pPr>
                      <a:r>
                        <a:rPr lang="en-US" sz="1000" b="1" dirty="0">
                          <a:effectLst/>
                          <a:latin typeface="Times New Roman" pitchFamily="18" charset="0"/>
                          <a:cs typeface="Times New Roman" pitchFamily="18" charset="0"/>
                        </a:rPr>
                        <a:t>ECO</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100.00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3887674112"/>
                  </a:ext>
                </a:extLst>
              </a:tr>
              <a:tr h="152422">
                <a:tc vMerge="1">
                  <a:txBody>
                    <a:bodyPr/>
                    <a:lstStyle/>
                    <a:p>
                      <a:endParaRPr lang="en-US"/>
                    </a:p>
                  </a:txBody>
                  <a:tcPr/>
                </a:tc>
                <a:tc>
                  <a:txBody>
                    <a:bodyPr/>
                    <a:lstStyle/>
                    <a:p>
                      <a:pPr algn="ctr">
                        <a:lnSpc>
                          <a:spcPct val="107000"/>
                        </a:lnSpc>
                      </a:pPr>
                      <a:r>
                        <a:rPr lang="en-US" sz="1000" b="1" dirty="0">
                          <a:effectLst/>
                          <a:latin typeface="Times New Roman" pitchFamily="18" charset="0"/>
                          <a:cs typeface="Times New Roman" pitchFamily="18" charset="0"/>
                        </a:rPr>
                        <a:t>LOG</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9</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11.11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8</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88.89</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885488820"/>
                  </a:ext>
                </a:extLst>
              </a:tr>
              <a:tr h="232495">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PSI</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3</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100.00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1316424960"/>
                  </a:ext>
                </a:extLst>
              </a:tr>
              <a:tr h="372421">
                <a:tc rowSpan="4">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COLEGIUL NAŢIONAL "MIHAI VITEAZUL" SLOBOZIA</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 </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 </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781997012"/>
                  </a:ext>
                </a:extLst>
              </a:tr>
              <a:tr h="152422">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LOG</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50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2</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5</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4</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9</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45</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90.00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2242622539"/>
                  </a:ext>
                </a:extLst>
              </a:tr>
              <a:tr h="232495">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PSI</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100.00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3757262670"/>
                  </a:ext>
                </a:extLst>
              </a:tr>
              <a:tr h="232495">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SOC</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dirty="0">
                          <a:effectLst/>
                          <a:latin typeface="Times New Roman" pitchFamily="18" charset="0"/>
                          <a:cs typeface="Times New Roman" pitchFamily="18" charset="0"/>
                        </a:rPr>
                        <a:t>0.00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100.00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3345248698"/>
                  </a:ext>
                </a:extLst>
              </a:tr>
              <a:tr h="352794">
                <a:tc rowSpan="5">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LICEUL DE ARTE "IONEL PERLEA" SLOBOZIA</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dirty="0">
                          <a:effectLst/>
                          <a:latin typeface="Times New Roman" pitchFamily="18" charset="0"/>
                          <a:cs typeface="Times New Roman" pitchFamily="18" charset="0"/>
                        </a:rPr>
                        <a:t> </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 </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770920483"/>
                  </a:ext>
                </a:extLst>
              </a:tr>
              <a:tr h="232495">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FIL</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100.00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2808630539"/>
                  </a:ext>
                </a:extLst>
              </a:tr>
              <a:tr h="152422">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LOG</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50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6</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6</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15</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30.00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4</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7</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9</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4</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35</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70.00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2898990536"/>
                  </a:ext>
                </a:extLst>
              </a:tr>
              <a:tr h="232495">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PSI</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1</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100.00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1404669347"/>
                  </a:ext>
                </a:extLst>
              </a:tr>
              <a:tr h="232495">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SOC</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1</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100.00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973896528"/>
                  </a:ext>
                </a:extLst>
              </a:tr>
              <a:tr h="372421">
                <a:tc rowSpan="4">
                  <a:txBody>
                    <a:bodyPr/>
                    <a:lstStyle/>
                    <a:p>
                      <a:pPr algn="ctr">
                        <a:lnSpc>
                          <a:spcPct val="107000"/>
                        </a:lnSpc>
                      </a:pPr>
                      <a:r>
                        <a:rPr lang="en-US" sz="1000" b="1">
                          <a:effectLst/>
                          <a:latin typeface="Times New Roman" pitchFamily="18" charset="0"/>
                          <a:cs typeface="Times New Roman" pitchFamily="18" charset="0"/>
                        </a:rPr>
                        <a:t>4</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LICEUL PEDAGOGIC "MATEI BASARAB" SLOBOZIA</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dirty="0">
                          <a:effectLst/>
                          <a:latin typeface="Times New Roman" pitchFamily="18" charset="0"/>
                          <a:cs typeface="Times New Roman" pitchFamily="18" charset="0"/>
                        </a:rPr>
                        <a:t> </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dirty="0">
                          <a:effectLst/>
                          <a:latin typeface="Times New Roman" pitchFamily="18" charset="0"/>
                          <a:cs typeface="Times New Roman" pitchFamily="18" charset="0"/>
                        </a:rPr>
                        <a:t> </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1819945149"/>
                  </a:ext>
                </a:extLst>
              </a:tr>
              <a:tr h="152422">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LOG</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69</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8</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31.88</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9</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9</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8</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47</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dirty="0">
                          <a:effectLst/>
                          <a:latin typeface="Times New Roman" pitchFamily="18" charset="0"/>
                          <a:cs typeface="Times New Roman" pitchFamily="18" charset="0"/>
                        </a:rPr>
                        <a:t>68.12</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11054861"/>
                  </a:ext>
                </a:extLst>
              </a:tr>
              <a:tr h="232495">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PSI</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18</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0.00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4</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6</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18</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dirty="0">
                          <a:effectLst/>
                          <a:latin typeface="Times New Roman" pitchFamily="18" charset="0"/>
                          <a:cs typeface="Times New Roman" pitchFamily="18" charset="0"/>
                        </a:rPr>
                        <a:t>100.00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1675408974"/>
                  </a:ext>
                </a:extLst>
              </a:tr>
              <a:tr h="152422">
                <a:tc vMerge="1">
                  <a:txBody>
                    <a:bodyPr/>
                    <a:lstStyle/>
                    <a:p>
                      <a:endParaRPr lang="en-US"/>
                    </a:p>
                  </a:txBody>
                  <a:tcPr/>
                </a:tc>
                <a:tc>
                  <a:txBody>
                    <a:bodyPr/>
                    <a:lstStyle/>
                    <a:p>
                      <a:pPr algn="ctr">
                        <a:lnSpc>
                          <a:spcPct val="107000"/>
                        </a:lnSpc>
                      </a:pPr>
                      <a:r>
                        <a:rPr lang="en-US" sz="1000" b="1">
                          <a:effectLst/>
                          <a:latin typeface="Times New Roman" pitchFamily="18" charset="0"/>
                          <a:cs typeface="Times New Roman" pitchFamily="18" charset="0"/>
                        </a:rPr>
                        <a:t>SOC</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8</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5</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62.50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a:effectLst/>
                          <a:latin typeface="Times New Roman" pitchFamily="18" charset="0"/>
                          <a:cs typeface="Times New Roman" pitchFamily="18" charset="0"/>
                        </a:rPr>
                        <a:t>1</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2</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0</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 </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b"/>
                </a:tc>
                <a:tc>
                  <a:txBody>
                    <a:bodyPr/>
                    <a:lstStyle/>
                    <a:p>
                      <a:pPr algn="ctr">
                        <a:lnSpc>
                          <a:spcPct val="107000"/>
                        </a:lnSpc>
                      </a:pPr>
                      <a:r>
                        <a:rPr lang="en-US" sz="1000" b="1">
                          <a:effectLst/>
                          <a:latin typeface="Times New Roman" pitchFamily="18" charset="0"/>
                          <a:cs typeface="Times New Roman" pitchFamily="18" charset="0"/>
                        </a:rPr>
                        <a:t>3</a:t>
                      </a:r>
                      <a:endParaRPr lang="en-US" sz="1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tc>
                  <a:txBody>
                    <a:bodyPr/>
                    <a:lstStyle/>
                    <a:p>
                      <a:pPr algn="ctr">
                        <a:lnSpc>
                          <a:spcPct val="107000"/>
                        </a:lnSpc>
                      </a:pPr>
                      <a:r>
                        <a:rPr lang="en-US" sz="1000" b="1" dirty="0">
                          <a:effectLst/>
                          <a:latin typeface="Times New Roman" pitchFamily="18" charset="0"/>
                          <a:cs typeface="Times New Roman" pitchFamily="18" charset="0"/>
                        </a:rPr>
                        <a:t>37.50</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778" marR="50778" marT="0" marB="0" anchor="ctr"/>
                </a:tc>
                <a:extLst>
                  <a:ext uri="{0D108BD9-81ED-4DB2-BD59-A6C34878D82A}">
                    <a16:rowId xmlns:a16="http://schemas.microsoft.com/office/drawing/2014/main" xmlns="" val="158531223"/>
                  </a:ext>
                </a:extLst>
              </a:tr>
            </a:tbl>
          </a:graphicData>
        </a:graphic>
      </p:graphicFrame>
    </p:spTree>
    <p:extLst>
      <p:ext uri="{BB962C8B-B14F-4D97-AF65-F5344CB8AC3E}">
        <p14:creationId xmlns:p14="http://schemas.microsoft.com/office/powerpoint/2010/main" val="2241128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567" y="2384757"/>
            <a:ext cx="10722996" cy="1325563"/>
          </a:xfrm>
        </p:spPr>
        <p:txBody>
          <a:bodyPr>
            <a:normAutofit fontScale="90000"/>
          </a:bodyPr>
          <a:lstStyle/>
          <a:p>
            <a:pPr algn="ct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3600" b="1" dirty="0" smtClean="0">
                <a:solidFill>
                  <a:srgbClr val="C00000"/>
                </a:solidFill>
                <a:latin typeface="Times New Roman" pitchFamily="18" charset="0"/>
                <a:cs typeface="Times New Roman" pitchFamily="18" charset="0"/>
              </a:rPr>
              <a:t>CONSILIUL CONSULTATIV </a:t>
            </a:r>
            <a:r>
              <a:rPr lang="en-US" sz="3600" b="1" dirty="0" err="1" smtClean="0">
                <a:solidFill>
                  <a:srgbClr val="C00000"/>
                </a:solidFill>
                <a:latin typeface="Times New Roman" pitchFamily="18" charset="0"/>
                <a:cs typeface="Times New Roman" pitchFamily="18" charset="0"/>
              </a:rPr>
              <a:t>pentru</a:t>
            </a:r>
            <a:r>
              <a:rPr lang="en-US" sz="3600" b="1" dirty="0" smtClean="0">
                <a:solidFill>
                  <a:srgbClr val="C00000"/>
                </a:solidFill>
                <a:latin typeface="Times New Roman" pitchFamily="18" charset="0"/>
                <a:cs typeface="Times New Roman" pitchFamily="18" charset="0"/>
              </a:rPr>
              <a:t> </a:t>
            </a:r>
            <a:r>
              <a:rPr lang="en-US" sz="3600" b="1" dirty="0" err="1" smtClean="0">
                <a:solidFill>
                  <a:srgbClr val="C00000"/>
                </a:solidFill>
                <a:latin typeface="Times New Roman" pitchFamily="18" charset="0"/>
                <a:cs typeface="Times New Roman" pitchFamily="18" charset="0"/>
              </a:rPr>
              <a:t>disciplina</a:t>
            </a:r>
            <a:r>
              <a:rPr lang="en-US" sz="3600" b="1" dirty="0" smtClean="0">
                <a:solidFill>
                  <a:srgbClr val="C00000"/>
                </a:solidFill>
                <a:latin typeface="Times New Roman" pitchFamily="18" charset="0"/>
                <a:cs typeface="Times New Roman" pitchFamily="18" charset="0"/>
              </a:rPr>
              <a:t> </a:t>
            </a:r>
            <a:r>
              <a:rPr lang="en-US" sz="3600" b="1" dirty="0" err="1" smtClean="0">
                <a:solidFill>
                  <a:srgbClr val="C00000"/>
                </a:solidFill>
                <a:latin typeface="Times New Roman" pitchFamily="18" charset="0"/>
                <a:cs typeface="Times New Roman" pitchFamily="18" charset="0"/>
              </a:rPr>
              <a:t>istorie</a:t>
            </a: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a:latin typeface="Times New Roman" pitchFamily="18" charset="0"/>
                <a:cs typeface="Times New Roman" pitchFamily="18" charset="0"/>
              </a:rPr>
              <a:t/>
            </a:r>
            <a:br>
              <a:rPr lang="en-US" sz="2800" b="1" dirty="0">
                <a:latin typeface="Times New Roman" pitchFamily="18" charset="0"/>
                <a:cs typeface="Times New Roman" pitchFamily="18" charset="0"/>
              </a:rPr>
            </a:br>
            <a:r>
              <a:rPr lang="en-US" sz="2800" b="1" dirty="0" err="1" smtClean="0">
                <a:latin typeface="Times New Roman" pitchFamily="18" charset="0"/>
                <a:cs typeface="Times New Roman" pitchFamily="18" charset="0"/>
              </a:rPr>
              <a:t>prof.dr</a:t>
            </a:r>
            <a:r>
              <a:rPr lang="en-US" sz="2800" b="1" dirty="0" smtClean="0">
                <a:latin typeface="Times New Roman" pitchFamily="18" charset="0"/>
                <a:cs typeface="Times New Roman" pitchFamily="18" charset="0"/>
              </a:rPr>
              <a:t>. GRIGORESCU STEFAN-SAVA- </a:t>
            </a:r>
            <a:r>
              <a:rPr lang="it-IT" sz="2800" b="1" dirty="0" smtClean="0">
                <a:latin typeface="Times New Roman" pitchFamily="18" charset="0"/>
                <a:cs typeface="Times New Roman" pitchFamily="18" charset="0"/>
              </a:rPr>
              <a:t>Colegiul </a:t>
            </a:r>
            <a:r>
              <a:rPr lang="it-IT" sz="2800" b="1" dirty="0">
                <a:latin typeface="Times New Roman" pitchFamily="18" charset="0"/>
                <a:cs typeface="Times New Roman" pitchFamily="18" charset="0"/>
              </a:rPr>
              <a:t>Naţional ,,G. Moisilˮ Urziceni </a:t>
            </a:r>
            <a:r>
              <a:rPr lang="it-IT" sz="2800" b="1" dirty="0" smtClean="0">
                <a:latin typeface="Times New Roman" pitchFamily="18" charset="0"/>
                <a:cs typeface="Times New Roman" pitchFamily="18" charset="0"/>
              </a:rPr>
              <a:t/>
            </a:r>
            <a:br>
              <a:rPr lang="it-IT" sz="2800" b="1" dirty="0" smtClean="0">
                <a:latin typeface="Times New Roman" pitchFamily="18" charset="0"/>
                <a:cs typeface="Times New Roman" pitchFamily="18" charset="0"/>
              </a:rPr>
            </a:br>
            <a:r>
              <a:rPr lang="en-US" sz="2800" b="1" dirty="0" err="1">
                <a:latin typeface="Times New Roman" pitchFamily="18" charset="0"/>
                <a:cs typeface="Times New Roman" pitchFamily="18" charset="0"/>
              </a:rPr>
              <a:t>prof.dr</a:t>
            </a:r>
            <a:r>
              <a:rPr lang="en-US" sz="2800" b="1" dirty="0" smtClean="0">
                <a:latin typeface="Times New Roman" pitchFamily="18" charset="0"/>
                <a:cs typeface="Times New Roman" pitchFamily="18" charset="0"/>
              </a:rPr>
              <a:t>. GHEORGHE </a:t>
            </a:r>
            <a:r>
              <a:rPr lang="en-US" sz="2800" b="1" dirty="0">
                <a:latin typeface="Times New Roman" pitchFamily="18" charset="0"/>
                <a:cs typeface="Times New Roman" pitchFamily="18" charset="0"/>
              </a:rPr>
              <a:t>VALENTIN- </a:t>
            </a:r>
            <a:r>
              <a:rPr lang="it-IT" sz="2800" b="1" dirty="0">
                <a:latin typeface="Times New Roman" pitchFamily="18" charset="0"/>
                <a:cs typeface="Times New Roman" pitchFamily="18" charset="0"/>
              </a:rPr>
              <a:t>Liceul Teoretic ,,Carol Iˮ Feteşti</a:t>
            </a:r>
            <a:r>
              <a:rPr lang="it-IT" sz="2800" b="1" dirty="0" smtClean="0">
                <a:latin typeface="Times New Roman" pitchFamily="18" charset="0"/>
                <a:cs typeface="Times New Roman" pitchFamily="18" charset="0"/>
              </a:rPr>
              <a:t/>
            </a:r>
            <a:br>
              <a:rPr lang="it-IT" sz="2800" b="1" dirty="0" smtClean="0">
                <a:latin typeface="Times New Roman" pitchFamily="18" charset="0"/>
                <a:cs typeface="Times New Roman" pitchFamily="18" charset="0"/>
              </a:rPr>
            </a:br>
            <a:r>
              <a:rPr lang="it-IT" sz="2800" b="1" dirty="0" smtClean="0">
                <a:latin typeface="Times New Roman" pitchFamily="18" charset="0"/>
                <a:cs typeface="Times New Roman" pitchFamily="18" charset="0"/>
              </a:rPr>
              <a:t>prof. </a:t>
            </a:r>
            <a:r>
              <a:rPr lang="en-US" sz="2800" b="1" dirty="0" smtClean="0">
                <a:latin typeface="Times New Roman" pitchFamily="18" charset="0"/>
                <a:cs typeface="Times New Roman" pitchFamily="18" charset="0"/>
              </a:rPr>
              <a:t>VLAD EMILIA- </a:t>
            </a:r>
            <a:r>
              <a:rPr lang="it-IT" sz="2800" b="1" dirty="0" smtClean="0">
                <a:latin typeface="Times New Roman" pitchFamily="18" charset="0"/>
                <a:cs typeface="Times New Roman" pitchFamily="18" charset="0"/>
              </a:rPr>
              <a:t>Colegiul </a:t>
            </a:r>
            <a:r>
              <a:rPr lang="it-IT" sz="2800" b="1" dirty="0">
                <a:latin typeface="Times New Roman" pitchFamily="18" charset="0"/>
                <a:cs typeface="Times New Roman" pitchFamily="18" charset="0"/>
              </a:rPr>
              <a:t>Naţional ,,M.Viteazulˮ </a:t>
            </a:r>
            <a:r>
              <a:rPr lang="it-IT" sz="2800" b="1" dirty="0" smtClean="0">
                <a:latin typeface="Times New Roman" pitchFamily="18" charset="0"/>
                <a:cs typeface="Times New Roman" pitchFamily="18" charset="0"/>
              </a:rPr>
              <a:t>Slobozia</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b="1" dirty="0" smtClean="0">
                <a:latin typeface="Times New Roman" pitchFamily="18" charset="0"/>
                <a:cs typeface="Times New Roman" pitchFamily="18" charset="0"/>
              </a:rPr>
              <a:t>prof.</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SAVOIU ELENA- </a:t>
            </a:r>
            <a:r>
              <a:rPr lang="it-IT" sz="2800" b="1" dirty="0" smtClean="0">
                <a:latin typeface="Times New Roman" pitchFamily="18" charset="0"/>
                <a:cs typeface="Times New Roman" pitchFamily="18" charset="0"/>
              </a:rPr>
              <a:t>Liceul </a:t>
            </a:r>
            <a:r>
              <a:rPr lang="it-IT" sz="2800" b="1" dirty="0">
                <a:latin typeface="Times New Roman" pitchFamily="18" charset="0"/>
                <a:cs typeface="Times New Roman" pitchFamily="18" charset="0"/>
              </a:rPr>
              <a:t>de Arte ,,I.Perleaˮ Slobozia</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b="1" dirty="0" smtClean="0">
                <a:latin typeface="Times New Roman" pitchFamily="18" charset="0"/>
                <a:cs typeface="Times New Roman" pitchFamily="18" charset="0"/>
              </a:rPr>
              <a:t>prof. POPESCU MARIA- </a:t>
            </a:r>
            <a:r>
              <a:rPr lang="it-IT" sz="2800" b="1" dirty="0" smtClean="0">
                <a:latin typeface="Times New Roman" pitchFamily="18" charset="0"/>
                <a:cs typeface="Times New Roman" pitchFamily="18" charset="0"/>
              </a:rPr>
              <a:t>Şcoala </a:t>
            </a:r>
            <a:r>
              <a:rPr lang="it-IT" sz="2800" b="1" dirty="0">
                <a:latin typeface="Times New Roman" pitchFamily="18" charset="0"/>
                <a:cs typeface="Times New Roman" pitchFamily="18" charset="0"/>
              </a:rPr>
              <a:t>Gimnazială ,,Sf. Andreiˮ Slobozia</a:t>
            </a:r>
            <a:r>
              <a:rPr lang="en-US" sz="2800" dirty="0"/>
              <a:t/>
            </a:r>
            <a:br>
              <a:rPr lang="en-US" sz="2800" dirty="0"/>
            </a:br>
            <a:r>
              <a:rPr lang="en-US" sz="2800" dirty="0" smtClean="0"/>
              <a:t/>
            </a:r>
            <a:br>
              <a:rPr lang="en-US" sz="2800" dirty="0" smtClean="0"/>
            </a:b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8437434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xmlns="" id="{ADC73610-FEF4-484E-B48D-298FDBE770DD}"/>
              </a:ext>
            </a:extLst>
          </p:cNvPr>
          <p:cNvGraphicFramePr>
            <a:graphicFrameLocks noGrp="1"/>
          </p:cNvGraphicFramePr>
          <p:nvPr>
            <p:extLst>
              <p:ext uri="{D42A27DB-BD31-4B8C-83A1-F6EECF244321}">
                <p14:modId xmlns:p14="http://schemas.microsoft.com/office/powerpoint/2010/main" val="1861066099"/>
              </p:ext>
            </p:extLst>
          </p:nvPr>
        </p:nvGraphicFramePr>
        <p:xfrm>
          <a:off x="548639" y="1428852"/>
          <a:ext cx="11426021" cy="5176023"/>
        </p:xfrm>
        <a:graphic>
          <a:graphicData uri="http://schemas.openxmlformats.org/drawingml/2006/table">
            <a:tbl>
              <a:tblPr firstRow="1" firstCol="1" bandRow="1">
                <a:tableStyleId>{5C22544A-7EE6-4342-B048-85BDC9FD1C3A}</a:tableStyleId>
              </a:tblPr>
              <a:tblGrid>
                <a:gridCol w="859124">
                  <a:extLst>
                    <a:ext uri="{9D8B030D-6E8A-4147-A177-3AD203B41FA5}">
                      <a16:colId xmlns:a16="http://schemas.microsoft.com/office/drawing/2014/main" xmlns="" val="3644566607"/>
                    </a:ext>
                  </a:extLst>
                </a:gridCol>
                <a:gridCol w="2926519">
                  <a:extLst>
                    <a:ext uri="{9D8B030D-6E8A-4147-A177-3AD203B41FA5}">
                      <a16:colId xmlns:a16="http://schemas.microsoft.com/office/drawing/2014/main" xmlns="" val="1589853886"/>
                    </a:ext>
                  </a:extLst>
                </a:gridCol>
                <a:gridCol w="505549">
                  <a:extLst>
                    <a:ext uri="{9D8B030D-6E8A-4147-A177-3AD203B41FA5}">
                      <a16:colId xmlns:a16="http://schemas.microsoft.com/office/drawing/2014/main" xmlns="" val="3864598690"/>
                    </a:ext>
                  </a:extLst>
                </a:gridCol>
                <a:gridCol w="505549">
                  <a:extLst>
                    <a:ext uri="{9D8B030D-6E8A-4147-A177-3AD203B41FA5}">
                      <a16:colId xmlns:a16="http://schemas.microsoft.com/office/drawing/2014/main" xmlns="" val="379370200"/>
                    </a:ext>
                  </a:extLst>
                </a:gridCol>
                <a:gridCol w="505549">
                  <a:extLst>
                    <a:ext uri="{9D8B030D-6E8A-4147-A177-3AD203B41FA5}">
                      <a16:colId xmlns:a16="http://schemas.microsoft.com/office/drawing/2014/main" xmlns="" val="1251271932"/>
                    </a:ext>
                  </a:extLst>
                </a:gridCol>
                <a:gridCol w="505549">
                  <a:extLst>
                    <a:ext uri="{9D8B030D-6E8A-4147-A177-3AD203B41FA5}">
                      <a16:colId xmlns:a16="http://schemas.microsoft.com/office/drawing/2014/main" xmlns="" val="2359940330"/>
                    </a:ext>
                  </a:extLst>
                </a:gridCol>
                <a:gridCol w="505549">
                  <a:extLst>
                    <a:ext uri="{9D8B030D-6E8A-4147-A177-3AD203B41FA5}">
                      <a16:colId xmlns:a16="http://schemas.microsoft.com/office/drawing/2014/main" xmlns="" val="782600345"/>
                    </a:ext>
                  </a:extLst>
                </a:gridCol>
                <a:gridCol w="505549">
                  <a:extLst>
                    <a:ext uri="{9D8B030D-6E8A-4147-A177-3AD203B41FA5}">
                      <a16:colId xmlns:a16="http://schemas.microsoft.com/office/drawing/2014/main" xmlns="" val="3374994310"/>
                    </a:ext>
                  </a:extLst>
                </a:gridCol>
                <a:gridCol w="562067">
                  <a:extLst>
                    <a:ext uri="{9D8B030D-6E8A-4147-A177-3AD203B41FA5}">
                      <a16:colId xmlns:a16="http://schemas.microsoft.com/office/drawing/2014/main" xmlns="" val="1273878446"/>
                    </a:ext>
                  </a:extLst>
                </a:gridCol>
                <a:gridCol w="562067">
                  <a:extLst>
                    <a:ext uri="{9D8B030D-6E8A-4147-A177-3AD203B41FA5}">
                      <a16:colId xmlns:a16="http://schemas.microsoft.com/office/drawing/2014/main" xmlns="" val="3372258963"/>
                    </a:ext>
                  </a:extLst>
                </a:gridCol>
                <a:gridCol w="505549">
                  <a:extLst>
                    <a:ext uri="{9D8B030D-6E8A-4147-A177-3AD203B41FA5}">
                      <a16:colId xmlns:a16="http://schemas.microsoft.com/office/drawing/2014/main" xmlns="" val="3699223174"/>
                    </a:ext>
                  </a:extLst>
                </a:gridCol>
                <a:gridCol w="505549">
                  <a:extLst>
                    <a:ext uri="{9D8B030D-6E8A-4147-A177-3AD203B41FA5}">
                      <a16:colId xmlns:a16="http://schemas.microsoft.com/office/drawing/2014/main" xmlns="" val="3136992007"/>
                    </a:ext>
                  </a:extLst>
                </a:gridCol>
                <a:gridCol w="505549">
                  <a:extLst>
                    <a:ext uri="{9D8B030D-6E8A-4147-A177-3AD203B41FA5}">
                      <a16:colId xmlns:a16="http://schemas.microsoft.com/office/drawing/2014/main" xmlns="" val="3674440569"/>
                    </a:ext>
                  </a:extLst>
                </a:gridCol>
                <a:gridCol w="505549">
                  <a:extLst>
                    <a:ext uri="{9D8B030D-6E8A-4147-A177-3AD203B41FA5}">
                      <a16:colId xmlns:a16="http://schemas.microsoft.com/office/drawing/2014/main" xmlns="" val="4290041327"/>
                    </a:ext>
                  </a:extLst>
                </a:gridCol>
                <a:gridCol w="449656">
                  <a:extLst>
                    <a:ext uri="{9D8B030D-6E8A-4147-A177-3AD203B41FA5}">
                      <a16:colId xmlns:a16="http://schemas.microsoft.com/office/drawing/2014/main" xmlns="" val="1392280100"/>
                    </a:ext>
                  </a:extLst>
                </a:gridCol>
                <a:gridCol w="505549">
                  <a:extLst>
                    <a:ext uri="{9D8B030D-6E8A-4147-A177-3AD203B41FA5}">
                      <a16:colId xmlns:a16="http://schemas.microsoft.com/office/drawing/2014/main" xmlns="" val="1410457687"/>
                    </a:ext>
                  </a:extLst>
                </a:gridCol>
                <a:gridCol w="505549">
                  <a:extLst>
                    <a:ext uri="{9D8B030D-6E8A-4147-A177-3AD203B41FA5}">
                      <a16:colId xmlns:a16="http://schemas.microsoft.com/office/drawing/2014/main" xmlns="" val="2776860904"/>
                    </a:ext>
                  </a:extLst>
                </a:gridCol>
              </a:tblGrid>
              <a:tr h="417679">
                <a:tc rowSpan="3">
                  <a:txBody>
                    <a:bodyPr/>
                    <a:lstStyle/>
                    <a:p>
                      <a:pPr algn="ctr">
                        <a:lnSpc>
                          <a:spcPct val="107000"/>
                        </a:lnSpc>
                      </a:pPr>
                      <a:r>
                        <a:rPr lang="en-US" sz="1100" b="1" dirty="0">
                          <a:effectLst/>
                          <a:latin typeface="Times New Roman" pitchFamily="18" charset="0"/>
                          <a:cs typeface="Times New Roman" pitchFamily="18" charset="0"/>
                        </a:rPr>
                        <a:t>5</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LICEUL TEHNOLOGIC "AL.IOAN CUZA" SLOBOZIA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2489966872"/>
                  </a:ext>
                </a:extLst>
              </a:tr>
              <a:tr h="142284">
                <a:tc vMerge="1">
                  <a:txBody>
                    <a:bodyPr/>
                    <a:lstStyle/>
                    <a:p>
                      <a:endParaRPr lang="en-US"/>
                    </a:p>
                  </a:txBody>
                  <a:tcPr/>
                </a:tc>
                <a:tc>
                  <a:txBody>
                    <a:bodyPr/>
                    <a:lstStyle/>
                    <a:p>
                      <a:pPr algn="ctr">
                        <a:lnSpc>
                          <a:spcPct val="107000"/>
                        </a:lnSpc>
                      </a:pPr>
                      <a:r>
                        <a:rPr lang="en-US" sz="1100" b="1" dirty="0">
                          <a:effectLst/>
                          <a:latin typeface="Times New Roman" pitchFamily="18" charset="0"/>
                          <a:cs typeface="Times New Roman" pitchFamily="18" charset="0"/>
                        </a:rPr>
                        <a:t>LOG</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33</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23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69.70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30.30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1236666612"/>
                  </a:ext>
                </a:extLst>
              </a:tr>
              <a:tr h="14228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PSI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50.00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50.00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1310192461"/>
                  </a:ext>
                </a:extLst>
              </a:tr>
              <a:tr h="560102">
                <a:tc rowSpan="2">
                  <a:txBody>
                    <a:bodyPr/>
                    <a:lstStyle/>
                    <a:p>
                      <a:pPr algn="ctr">
                        <a:lnSpc>
                          <a:spcPct val="107000"/>
                        </a:lnSpc>
                      </a:pPr>
                      <a:r>
                        <a:rPr lang="en-US" sz="1100" b="1">
                          <a:effectLst/>
                          <a:latin typeface="Times New Roman" pitchFamily="18" charset="0"/>
                          <a:cs typeface="Times New Roman" pitchFamily="18" charset="0"/>
                        </a:rPr>
                        <a:t>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LICEUL TEHNOLOGIC "ÎNĂLŢAREA DOMNULUI"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1012007409"/>
                  </a:ext>
                </a:extLst>
              </a:tr>
              <a:tr h="27525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LOG</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6</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100.00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570409086"/>
                  </a:ext>
                </a:extLst>
              </a:tr>
              <a:tr h="417679">
                <a:tc rowSpan="2">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LICEUL TEHNOLOGIC "MIHAI EMINESCU"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3584394306"/>
                  </a:ext>
                </a:extLst>
              </a:tr>
              <a:tr h="27525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LOG</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12</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100.00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1116022897"/>
                  </a:ext>
                </a:extLst>
              </a:tr>
              <a:tr h="560102">
                <a:tc rowSpan="2">
                  <a:txBody>
                    <a:bodyPr/>
                    <a:lstStyle/>
                    <a:p>
                      <a:pPr algn="ctr">
                        <a:lnSpc>
                          <a:spcPct val="107000"/>
                        </a:lnSpc>
                      </a:pPr>
                      <a:r>
                        <a:rPr lang="en-US" sz="1100" b="1">
                          <a:effectLst/>
                          <a:latin typeface="Times New Roman" pitchFamily="18" charset="0"/>
                          <a:cs typeface="Times New Roman" pitchFamily="18" charset="0"/>
                        </a:rPr>
                        <a:t>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SEMINARUL TEOLOGIC ORTODOX "SF.IOAN GURĂ DE AUR" SLOBOZIA</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2042717387"/>
                  </a:ext>
                </a:extLst>
              </a:tr>
              <a:tr h="14228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LOG</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8.33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1</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11</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91.67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1860245031"/>
                  </a:ext>
                </a:extLst>
              </a:tr>
              <a:tr h="417679">
                <a:tc rowSpan="2">
                  <a:txBody>
                    <a:bodyPr/>
                    <a:lstStyle/>
                    <a:p>
                      <a:pPr algn="ctr">
                        <a:lnSpc>
                          <a:spcPct val="107000"/>
                        </a:lnSpc>
                      </a:pPr>
                      <a:r>
                        <a:rPr lang="en-US" sz="1100" b="1">
                          <a:effectLst/>
                          <a:latin typeface="Times New Roman" pitchFamily="18" charset="0"/>
                          <a:cs typeface="Times New Roman" pitchFamily="18" charset="0"/>
                        </a:rPr>
                        <a:t>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LICEUL TEORETIC "PAUL GEORGESCU" ŢĂNDĂREI</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 </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3037954814"/>
                  </a:ext>
                </a:extLst>
              </a:tr>
              <a:tr h="14228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LOG</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41.18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2</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58.82</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2664725646"/>
                  </a:ext>
                </a:extLst>
              </a:tr>
              <a:tr h="433706">
                <a:tc rowSpan="5">
                  <a:txBody>
                    <a:bodyPr/>
                    <a:lstStyle/>
                    <a:p>
                      <a:pPr algn="ctr">
                        <a:lnSpc>
                          <a:spcPct val="107000"/>
                        </a:lnSpc>
                      </a:pPr>
                      <a:r>
                        <a:rPr lang="en-US" sz="1100" b="1">
                          <a:effectLst/>
                          <a:latin typeface="Times New Roman" pitchFamily="18" charset="0"/>
                          <a:cs typeface="Times New Roman" pitchFamily="18" charset="0"/>
                        </a:rPr>
                        <a:t> </a:t>
                      </a:r>
                    </a:p>
                    <a:p>
                      <a:pPr algn="ctr">
                        <a:lnSpc>
                          <a:spcPct val="107000"/>
                        </a:lnSpc>
                      </a:pPr>
                      <a:r>
                        <a:rPr lang="en-US" sz="1100" b="1">
                          <a:effectLst/>
                          <a:latin typeface="Times New Roman" pitchFamily="18" charset="0"/>
                          <a:cs typeface="Times New Roman" pitchFamily="18" charset="0"/>
                        </a:rPr>
                        <a:t> 9</a:t>
                      </a:r>
                    </a:p>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COLEGIUL NAŢIONAL"GRIGORE MOISIL" URZICENI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145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9.66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15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40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22</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2</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131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90.34</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894890287"/>
                  </a:ext>
                </a:extLst>
              </a:tr>
              <a:tr h="27525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ECO</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3</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100.00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1875343283"/>
                  </a:ext>
                </a:extLst>
              </a:tr>
              <a:tr h="27525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LOG</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dirty="0">
                          <a:effectLst/>
                          <a:latin typeface="Times New Roman" pitchFamily="18" charset="0"/>
                          <a:cs typeface="Times New Roman" pitchFamily="18" charset="0"/>
                        </a:rPr>
                        <a:t>6</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100.00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4097684853"/>
                  </a:ext>
                </a:extLst>
              </a:tr>
              <a:tr h="27525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PSI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100.00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992778986"/>
                  </a:ext>
                </a:extLst>
              </a:tr>
              <a:tr h="275254">
                <a:tc vMerge="1">
                  <a:txBody>
                    <a:bodyPr/>
                    <a:lstStyle/>
                    <a:p>
                      <a:endParaRPr lang="en-US"/>
                    </a:p>
                  </a:txBody>
                  <a:tcPr/>
                </a:tc>
                <a:tc>
                  <a:txBody>
                    <a:bodyPr/>
                    <a:lstStyle/>
                    <a:p>
                      <a:pPr algn="ctr">
                        <a:lnSpc>
                          <a:spcPct val="107000"/>
                        </a:lnSpc>
                      </a:pPr>
                      <a:r>
                        <a:rPr lang="en-US" sz="1100" b="1">
                          <a:effectLst/>
                          <a:latin typeface="Times New Roman" pitchFamily="18" charset="0"/>
                          <a:cs typeface="Times New Roman" pitchFamily="18" charset="0"/>
                        </a:rPr>
                        <a:t>SOC</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 </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tc>
                  <a:txBody>
                    <a:bodyPr/>
                    <a:lstStyle/>
                    <a:p>
                      <a:pPr algn="ctr">
                        <a:lnSpc>
                          <a:spcPct val="107000"/>
                        </a:lnSpc>
                      </a:pPr>
                      <a:r>
                        <a:rPr lang="en-US" sz="1100" b="1" dirty="0">
                          <a:effectLst/>
                          <a:latin typeface="Times New Roman" pitchFamily="18" charset="0"/>
                          <a:cs typeface="Times New Roman" pitchFamily="18" charset="0"/>
                        </a:rPr>
                        <a:t>100.00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234" marR="52234" marT="0" marB="0" anchor="ctr"/>
                </a:tc>
                <a:extLst>
                  <a:ext uri="{0D108BD9-81ED-4DB2-BD59-A6C34878D82A}">
                    <a16:rowId xmlns:a16="http://schemas.microsoft.com/office/drawing/2014/main" xmlns="" val="3514305101"/>
                  </a:ext>
                </a:extLst>
              </a:tr>
            </a:tbl>
          </a:graphicData>
        </a:graphic>
      </p:graphicFrame>
    </p:spTree>
    <p:extLst>
      <p:ext uri="{BB962C8B-B14F-4D97-AF65-F5344CB8AC3E}">
        <p14:creationId xmlns:p14="http://schemas.microsoft.com/office/powerpoint/2010/main" val="39579978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37AB11-E10A-4F4A-806B-F3CCEDB2DF85}"/>
              </a:ext>
            </a:extLst>
          </p:cNvPr>
          <p:cNvSpPr>
            <a:spLocks noGrp="1"/>
          </p:cNvSpPr>
          <p:nvPr>
            <p:ph type="title"/>
          </p:nvPr>
        </p:nvSpPr>
        <p:spPr>
          <a:xfrm>
            <a:off x="1169505" y="1027734"/>
            <a:ext cx="10515600" cy="1325563"/>
          </a:xfrm>
        </p:spPr>
        <p:txBody>
          <a:bodyPr/>
          <a:lstStyle/>
          <a:p>
            <a:pPr algn="ctr"/>
            <a:r>
              <a:rPr lang="en-US" sz="1800" b="1" dirty="0" err="1">
                <a:solidFill>
                  <a:srgbClr val="000000"/>
                </a:solidFill>
                <a:effectLst/>
                <a:latin typeface="Times New Roman" panose="02020603050405020304" pitchFamily="18" charset="0"/>
                <a:ea typeface="Times New Roman" panose="02020603050405020304" pitchFamily="18" charset="0"/>
              </a:rPr>
              <a:t>Simulare</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bacalaureat</a:t>
            </a:r>
            <a:r>
              <a:rPr lang="en-US" sz="1800" b="1" dirty="0">
                <a:solidFill>
                  <a:srgbClr val="000000"/>
                </a:solidFill>
                <a:effectLst/>
                <a:latin typeface="Times New Roman" panose="02020603050405020304" pitchFamily="18" charset="0"/>
                <a:ea typeface="Times New Roman" panose="02020603050405020304" pitchFamily="18" charset="0"/>
              </a:rPr>
              <a:t> 2021 - </a:t>
            </a:r>
            <a:r>
              <a:rPr lang="en-US" sz="1800" b="1" dirty="0" err="1">
                <a:solidFill>
                  <a:srgbClr val="000000"/>
                </a:solidFill>
                <a:effectLst/>
                <a:latin typeface="Times New Roman" panose="02020603050405020304" pitchFamily="18" charset="0"/>
                <a:ea typeface="Times New Roman" panose="02020603050405020304" pitchFamily="18" charset="0"/>
              </a:rPr>
              <a:t>Clasa</a:t>
            </a:r>
            <a:r>
              <a:rPr lang="en-US" sz="1800" b="1" dirty="0">
                <a:solidFill>
                  <a:srgbClr val="000000"/>
                </a:solidFill>
                <a:effectLst/>
                <a:latin typeface="Times New Roman" panose="02020603050405020304" pitchFamily="18" charset="0"/>
                <a:ea typeface="Times New Roman" panose="02020603050405020304" pitchFamily="18" charset="0"/>
              </a:rPr>
              <a:t> a XII-a </a:t>
            </a:r>
            <a:endParaRPr lang="en-US" dirty="0"/>
          </a:p>
        </p:txBody>
      </p:sp>
      <p:graphicFrame>
        <p:nvGraphicFramePr>
          <p:cNvPr id="3" name="Table 2">
            <a:extLst>
              <a:ext uri="{FF2B5EF4-FFF2-40B4-BE49-F238E27FC236}">
                <a16:creationId xmlns:a16="http://schemas.microsoft.com/office/drawing/2014/main" xmlns="" id="{4C6F95E2-557E-43DA-AA26-8AE583BD1053}"/>
              </a:ext>
            </a:extLst>
          </p:cNvPr>
          <p:cNvGraphicFramePr>
            <a:graphicFrameLocks noGrp="1"/>
          </p:cNvGraphicFramePr>
          <p:nvPr>
            <p:extLst>
              <p:ext uri="{D42A27DB-BD31-4B8C-83A1-F6EECF244321}">
                <p14:modId xmlns:p14="http://schemas.microsoft.com/office/powerpoint/2010/main" val="279832057"/>
              </p:ext>
            </p:extLst>
          </p:nvPr>
        </p:nvGraphicFramePr>
        <p:xfrm>
          <a:off x="916677" y="1941817"/>
          <a:ext cx="10105818" cy="411480"/>
        </p:xfrm>
        <a:graphic>
          <a:graphicData uri="http://schemas.openxmlformats.org/drawingml/2006/table">
            <a:tbl>
              <a:tblPr firstRow="1" firstCol="1" bandRow="1">
                <a:tableStyleId>{5C22544A-7EE6-4342-B048-85BDC9FD1C3A}</a:tableStyleId>
              </a:tblPr>
              <a:tblGrid>
                <a:gridCol w="10105818">
                  <a:extLst>
                    <a:ext uri="{9D8B030D-6E8A-4147-A177-3AD203B41FA5}">
                      <a16:colId xmlns:a16="http://schemas.microsoft.com/office/drawing/2014/main" xmlns="" val="4165085056"/>
                    </a:ext>
                  </a:extLst>
                </a:gridCol>
              </a:tblGrid>
              <a:tr h="411480">
                <a:tc>
                  <a:txBody>
                    <a:bodyPr/>
                    <a:lstStyle/>
                    <a:p>
                      <a:pPr algn="ctr">
                        <a:lnSpc>
                          <a:spcPct val="107000"/>
                        </a:lnSpc>
                      </a:pPr>
                      <a:r>
                        <a:rPr lang="en-US" sz="1200" dirty="0" err="1">
                          <a:effectLst/>
                        </a:rPr>
                        <a:t>Rezulatate</a:t>
                      </a:r>
                      <a:r>
                        <a:rPr lang="en-US" sz="1200" dirty="0">
                          <a:effectLst/>
                        </a:rPr>
                        <a:t> </a:t>
                      </a:r>
                      <a:r>
                        <a:rPr lang="en-US" sz="1200" dirty="0" err="1">
                          <a:effectLst/>
                        </a:rPr>
                        <a:t>proba</a:t>
                      </a:r>
                      <a:r>
                        <a:rPr lang="en-US" sz="1200" dirty="0">
                          <a:effectLst/>
                        </a:rPr>
                        <a:t> E)c) - </a:t>
                      </a:r>
                      <a:r>
                        <a:rPr lang="en-US" sz="1200" dirty="0" err="1">
                          <a:effectLst/>
                        </a:rPr>
                        <a:t>Examenul</a:t>
                      </a:r>
                      <a:r>
                        <a:rPr lang="en-US" sz="1200" dirty="0">
                          <a:effectLst/>
                        </a:rPr>
                        <a:t> </a:t>
                      </a:r>
                      <a:r>
                        <a:rPr lang="en-US" sz="1200" dirty="0" err="1">
                          <a:effectLst/>
                        </a:rPr>
                        <a:t>obligatoriu</a:t>
                      </a:r>
                      <a:r>
                        <a:rPr lang="en-US" sz="1200" dirty="0">
                          <a:effectLst/>
                        </a:rPr>
                        <a:t> a </a:t>
                      </a:r>
                      <a:r>
                        <a:rPr lang="en-US" sz="1200" dirty="0" err="1">
                          <a:effectLst/>
                        </a:rPr>
                        <a:t>profilului</a:t>
                      </a:r>
                      <a:r>
                        <a:rPr lang="en-US" sz="1200" dirty="0">
                          <a:effectLst/>
                        </a:rPr>
                        <a:t>:</a:t>
                      </a:r>
                      <a:r>
                        <a:rPr lang="en-US" sz="1200" u="sng" dirty="0">
                          <a:effectLst/>
                        </a:rPr>
                        <a:t> </a:t>
                      </a:r>
                      <a:r>
                        <a:rPr lang="en-US" sz="1200" u="sng" dirty="0" err="1">
                          <a:effectLst/>
                        </a:rPr>
                        <a:t>Istorie</a:t>
                      </a:r>
                      <a:r>
                        <a:rPr lang="en-US" sz="1200" dirty="0">
                          <a:effectLst/>
                        </a:rPr>
                        <a:t> / pe DISCIPLINE </a:t>
                      </a:r>
                      <a:r>
                        <a:rPr lang="en-US" sz="1200" dirty="0" err="1">
                          <a:effectLst/>
                        </a:rPr>
                        <a:t>şi</a:t>
                      </a:r>
                      <a:r>
                        <a:rPr lang="en-US" sz="1200" dirty="0">
                          <a:effectLst/>
                        </a:rPr>
                        <a:t>  % </a:t>
                      </a:r>
                      <a:r>
                        <a:rPr lang="en-US" sz="1200" dirty="0" err="1">
                          <a:effectLst/>
                        </a:rPr>
                        <a:t>notelor</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16869555"/>
                  </a:ext>
                </a:extLst>
              </a:tr>
            </a:tbl>
          </a:graphicData>
        </a:graphic>
      </p:graphicFrame>
      <p:graphicFrame>
        <p:nvGraphicFramePr>
          <p:cNvPr id="4" name="Table 3">
            <a:extLst>
              <a:ext uri="{FF2B5EF4-FFF2-40B4-BE49-F238E27FC236}">
                <a16:creationId xmlns:a16="http://schemas.microsoft.com/office/drawing/2014/main" xmlns="" id="{F437B768-6FE8-4A15-8A9B-48DAB9693C43}"/>
              </a:ext>
            </a:extLst>
          </p:cNvPr>
          <p:cNvGraphicFramePr>
            <a:graphicFrameLocks noGrp="1"/>
          </p:cNvGraphicFramePr>
          <p:nvPr>
            <p:extLst>
              <p:ext uri="{D42A27DB-BD31-4B8C-83A1-F6EECF244321}">
                <p14:modId xmlns:p14="http://schemas.microsoft.com/office/powerpoint/2010/main" val="2718021871"/>
              </p:ext>
            </p:extLst>
          </p:nvPr>
        </p:nvGraphicFramePr>
        <p:xfrm>
          <a:off x="916677" y="2353297"/>
          <a:ext cx="10188648" cy="1174242"/>
        </p:xfrm>
        <a:graphic>
          <a:graphicData uri="http://schemas.openxmlformats.org/drawingml/2006/table">
            <a:tbl>
              <a:tblPr firstRow="1" firstCol="1" bandRow="1">
                <a:tableStyleId>{5C22544A-7EE6-4342-B048-85BDC9FD1C3A}</a:tableStyleId>
              </a:tblPr>
              <a:tblGrid>
                <a:gridCol w="873030">
                  <a:extLst>
                    <a:ext uri="{9D8B030D-6E8A-4147-A177-3AD203B41FA5}">
                      <a16:colId xmlns:a16="http://schemas.microsoft.com/office/drawing/2014/main" xmlns="" val="2845036220"/>
                    </a:ext>
                  </a:extLst>
                </a:gridCol>
                <a:gridCol w="653715">
                  <a:extLst>
                    <a:ext uri="{9D8B030D-6E8A-4147-A177-3AD203B41FA5}">
                      <a16:colId xmlns:a16="http://schemas.microsoft.com/office/drawing/2014/main" xmlns="" val="1880734566"/>
                    </a:ext>
                  </a:extLst>
                </a:gridCol>
                <a:gridCol w="606467">
                  <a:extLst>
                    <a:ext uri="{9D8B030D-6E8A-4147-A177-3AD203B41FA5}">
                      <a16:colId xmlns:a16="http://schemas.microsoft.com/office/drawing/2014/main" xmlns="" val="2875168660"/>
                    </a:ext>
                  </a:extLst>
                </a:gridCol>
                <a:gridCol w="561334">
                  <a:extLst>
                    <a:ext uri="{9D8B030D-6E8A-4147-A177-3AD203B41FA5}">
                      <a16:colId xmlns:a16="http://schemas.microsoft.com/office/drawing/2014/main" xmlns="" val="1300411825"/>
                    </a:ext>
                  </a:extLst>
                </a:gridCol>
                <a:gridCol w="798280">
                  <a:extLst>
                    <a:ext uri="{9D8B030D-6E8A-4147-A177-3AD203B41FA5}">
                      <a16:colId xmlns:a16="http://schemas.microsoft.com/office/drawing/2014/main" xmlns="" val="1154988997"/>
                    </a:ext>
                  </a:extLst>
                </a:gridCol>
                <a:gridCol w="611403">
                  <a:extLst>
                    <a:ext uri="{9D8B030D-6E8A-4147-A177-3AD203B41FA5}">
                      <a16:colId xmlns:a16="http://schemas.microsoft.com/office/drawing/2014/main" xmlns="" val="3530369575"/>
                    </a:ext>
                  </a:extLst>
                </a:gridCol>
                <a:gridCol w="679807">
                  <a:extLst>
                    <a:ext uri="{9D8B030D-6E8A-4147-A177-3AD203B41FA5}">
                      <a16:colId xmlns:a16="http://schemas.microsoft.com/office/drawing/2014/main" xmlns="" val="948470319"/>
                    </a:ext>
                  </a:extLst>
                </a:gridCol>
                <a:gridCol w="636086">
                  <a:extLst>
                    <a:ext uri="{9D8B030D-6E8A-4147-A177-3AD203B41FA5}">
                      <a16:colId xmlns:a16="http://schemas.microsoft.com/office/drawing/2014/main" xmlns="" val="2696409324"/>
                    </a:ext>
                  </a:extLst>
                </a:gridCol>
                <a:gridCol w="576144">
                  <a:extLst>
                    <a:ext uri="{9D8B030D-6E8A-4147-A177-3AD203B41FA5}">
                      <a16:colId xmlns:a16="http://schemas.microsoft.com/office/drawing/2014/main" xmlns="" val="4053335560"/>
                    </a:ext>
                  </a:extLst>
                </a:gridCol>
                <a:gridCol w="709426">
                  <a:extLst>
                    <a:ext uri="{9D8B030D-6E8A-4147-A177-3AD203B41FA5}">
                      <a16:colId xmlns:a16="http://schemas.microsoft.com/office/drawing/2014/main" xmlns="" val="1759015125"/>
                    </a:ext>
                  </a:extLst>
                </a:gridCol>
                <a:gridCol w="563451">
                  <a:extLst>
                    <a:ext uri="{9D8B030D-6E8A-4147-A177-3AD203B41FA5}">
                      <a16:colId xmlns:a16="http://schemas.microsoft.com/office/drawing/2014/main" xmlns="" val="3850033069"/>
                    </a:ext>
                  </a:extLst>
                </a:gridCol>
                <a:gridCol w="571207">
                  <a:extLst>
                    <a:ext uri="{9D8B030D-6E8A-4147-A177-3AD203B41FA5}">
                      <a16:colId xmlns:a16="http://schemas.microsoft.com/office/drawing/2014/main" xmlns="" val="2640885854"/>
                    </a:ext>
                  </a:extLst>
                </a:gridCol>
                <a:gridCol w="571207">
                  <a:extLst>
                    <a:ext uri="{9D8B030D-6E8A-4147-A177-3AD203B41FA5}">
                      <a16:colId xmlns:a16="http://schemas.microsoft.com/office/drawing/2014/main" xmlns="" val="982351656"/>
                    </a:ext>
                  </a:extLst>
                </a:gridCol>
                <a:gridCol w="507740">
                  <a:extLst>
                    <a:ext uri="{9D8B030D-6E8A-4147-A177-3AD203B41FA5}">
                      <a16:colId xmlns:a16="http://schemas.microsoft.com/office/drawing/2014/main" xmlns="" val="2837601180"/>
                    </a:ext>
                  </a:extLst>
                </a:gridCol>
                <a:gridCol w="709426">
                  <a:extLst>
                    <a:ext uri="{9D8B030D-6E8A-4147-A177-3AD203B41FA5}">
                      <a16:colId xmlns:a16="http://schemas.microsoft.com/office/drawing/2014/main" xmlns="" val="3873018636"/>
                    </a:ext>
                  </a:extLst>
                </a:gridCol>
                <a:gridCol w="559925">
                  <a:extLst>
                    <a:ext uri="{9D8B030D-6E8A-4147-A177-3AD203B41FA5}">
                      <a16:colId xmlns:a16="http://schemas.microsoft.com/office/drawing/2014/main" xmlns="" val="329712698"/>
                    </a:ext>
                  </a:extLst>
                </a:gridCol>
              </a:tblGrid>
              <a:tr h="297180">
                <a:tc>
                  <a:txBody>
                    <a:bodyPr/>
                    <a:lstStyle/>
                    <a:p>
                      <a:pPr algn="ctr">
                        <a:lnSpc>
                          <a:spcPct val="107000"/>
                        </a:lnSpc>
                      </a:pPr>
                      <a:r>
                        <a:rPr lang="en-US" sz="1200" b="1" dirty="0" err="1">
                          <a:effectLst/>
                          <a:latin typeface="Times New Roman" pitchFamily="18" charset="0"/>
                          <a:cs typeface="Times New Roman" pitchFamily="18" charset="0"/>
                        </a:rPr>
                        <a:t>Disciplina</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07000"/>
                        </a:lnSpc>
                      </a:pPr>
                      <a:r>
                        <a:rPr lang="en-US" sz="1200" b="1" dirty="0">
                          <a:effectLst/>
                          <a:latin typeface="Times New Roman" pitchFamily="18" charset="0"/>
                          <a:cs typeface="Times New Roman" pitchFamily="18" charset="0"/>
                        </a:rPr>
                        <a:t>TOTAL </a:t>
                      </a:r>
                      <a:br>
                        <a:rPr lang="en-US" sz="1200" b="1" dirty="0">
                          <a:effectLst/>
                          <a:latin typeface="Times New Roman" pitchFamily="18" charset="0"/>
                          <a:cs typeface="Times New Roman" pitchFamily="18" charset="0"/>
                        </a:rPr>
                      </a:br>
                      <a:r>
                        <a:rPr lang="en-US" sz="1200" b="1" dirty="0" err="1">
                          <a:effectLst/>
                          <a:latin typeface="Times New Roman" pitchFamily="18" charset="0"/>
                          <a:cs typeface="Times New Roman" pitchFamily="18" charset="0"/>
                        </a:rPr>
                        <a:t>Prezenti</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4">
                  <a:txBody>
                    <a:bodyPr/>
                    <a:lstStyle/>
                    <a:p>
                      <a:pPr algn="ctr">
                        <a:lnSpc>
                          <a:spcPct val="107000"/>
                        </a:lnSpc>
                      </a:pPr>
                      <a:r>
                        <a:rPr lang="en-US" sz="1200" b="1" dirty="0" err="1">
                          <a:effectLst/>
                          <a:latin typeface="Times New Roman" pitchFamily="18" charset="0"/>
                          <a:cs typeface="Times New Roman" pitchFamily="18" charset="0"/>
                        </a:rPr>
                        <a:t>Istorie</a:t>
                      </a:r>
                      <a:r>
                        <a:rPr lang="en-US" sz="1200" b="1" dirty="0">
                          <a:effectLst/>
                          <a:latin typeface="Times New Roman" pitchFamily="18" charset="0"/>
                          <a:cs typeface="Times New Roman" pitchFamily="18" charset="0"/>
                        </a:rPr>
                        <a:t> -</a:t>
                      </a:r>
                      <a:r>
                        <a:rPr lang="en-US" sz="1200" b="1" dirty="0" err="1">
                          <a:effectLst/>
                          <a:latin typeface="Times New Roman" pitchFamily="18" charset="0"/>
                          <a:cs typeface="Times New Roman" pitchFamily="18" charset="0"/>
                        </a:rPr>
                        <a:t>Proba</a:t>
                      </a:r>
                      <a:r>
                        <a:rPr lang="en-US" sz="1200" b="1" dirty="0">
                          <a:effectLst/>
                          <a:latin typeface="Times New Roman" pitchFamily="18" charset="0"/>
                          <a:cs typeface="Times New Roman" pitchFamily="18" charset="0"/>
                        </a:rPr>
                        <a:t> E)c)</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lnSpc>
                          <a:spcPct val="107000"/>
                        </a:lnSpc>
                      </a:pPr>
                      <a:r>
                        <a:rPr lang="en-US" sz="1200" b="1">
                          <a:effectLst/>
                          <a:latin typeface="Times New Roman" pitchFamily="18" charset="0"/>
                          <a:cs typeface="Times New Roman" pitchFamily="18" charset="0"/>
                        </a:rPr>
                        <a:t>Note sub 5</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07000"/>
                        </a:lnSpc>
                      </a:pPr>
                      <a:r>
                        <a:rPr lang="en-US" sz="1200" b="1">
                          <a:effectLst/>
                          <a:latin typeface="Times New Roman" pitchFamily="18" charset="0"/>
                          <a:cs typeface="Times New Roman" pitchFamily="18" charset="0"/>
                        </a:rPr>
                        <a:t>%</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6">
                  <a:txBody>
                    <a:bodyPr/>
                    <a:lstStyle/>
                    <a:p>
                      <a:pPr algn="ctr">
                        <a:lnSpc>
                          <a:spcPct val="107000"/>
                        </a:lnSpc>
                      </a:pPr>
                      <a:r>
                        <a:rPr lang="en-US" sz="1200" b="1">
                          <a:effectLst/>
                          <a:latin typeface="Times New Roman" pitchFamily="18" charset="0"/>
                          <a:cs typeface="Times New Roman" pitchFamily="18" charset="0"/>
                        </a:rPr>
                        <a:t>Istorie -Proba E)c)</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lnSpc>
                          <a:spcPct val="107000"/>
                        </a:lnSpc>
                      </a:pPr>
                      <a:r>
                        <a:rPr lang="en-US" sz="1200" b="1">
                          <a:effectLst/>
                          <a:latin typeface="Times New Roman" pitchFamily="18" charset="0"/>
                          <a:cs typeface="Times New Roman" pitchFamily="18" charset="0"/>
                        </a:rPr>
                        <a:t>Note peste 5</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07000"/>
                        </a:lnSpc>
                      </a:pPr>
                      <a:r>
                        <a:rPr lang="en-US" sz="1200" b="1" dirty="0">
                          <a:effectLst/>
                          <a:latin typeface="Times New Roman" pitchFamily="18" charset="0"/>
                          <a:cs typeface="Times New Roman" pitchFamily="18" charset="0"/>
                        </a:rPr>
                        <a:t>%</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2370708"/>
                  </a:ext>
                </a:extLst>
              </a:tr>
              <a:tr h="297180">
                <a:tc>
                  <a:txBody>
                    <a:bodyPr/>
                    <a:lstStyle/>
                    <a:p>
                      <a:pPr algn="ctr">
                        <a:lnSpc>
                          <a:spcPct val="107000"/>
                        </a:lnSpc>
                      </a:pPr>
                      <a:r>
                        <a:rPr lang="en-US" sz="1200" b="1">
                          <a:effectLst/>
                          <a:latin typeface="Times New Roman" pitchFamily="18" charset="0"/>
                          <a:cs typeface="Times New Roman" pitchFamily="18" charset="0"/>
                        </a:rPr>
                        <a:t>Istorie</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vMerge="1">
                  <a:txBody>
                    <a:bodyPr/>
                    <a:lstStyle/>
                    <a:p>
                      <a:endParaRPr lang="en-US"/>
                    </a:p>
                  </a:txBody>
                  <a:tcPr/>
                </a:tc>
                <a:tc>
                  <a:txBody>
                    <a:bodyPr/>
                    <a:lstStyle/>
                    <a:p>
                      <a:pPr algn="ctr">
                        <a:lnSpc>
                          <a:spcPct val="107000"/>
                        </a:lnSpc>
                      </a:pPr>
                      <a:r>
                        <a:rPr lang="en-US" sz="1200" b="1" dirty="0">
                          <a:effectLst/>
                          <a:latin typeface="Times New Roman" pitchFamily="18" charset="0"/>
                          <a:cs typeface="Times New Roman" pitchFamily="18" charset="0"/>
                        </a:rPr>
                        <a:t>1-1,99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2-2,99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3-3,99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4-4,99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c vMerge="1">
                  <a:txBody>
                    <a:bodyPr/>
                    <a:lstStyle/>
                    <a:p>
                      <a:endParaRPr lang="en-US"/>
                    </a:p>
                  </a:txBody>
                  <a:tcPr/>
                </a:tc>
                <a:tc>
                  <a:txBody>
                    <a:bodyPr/>
                    <a:lstStyle/>
                    <a:p>
                      <a:pPr algn="ctr">
                        <a:lnSpc>
                          <a:spcPct val="107000"/>
                        </a:lnSpc>
                      </a:pPr>
                      <a:r>
                        <a:rPr lang="en-US" sz="1200" b="1" dirty="0">
                          <a:effectLst/>
                          <a:latin typeface="Times New Roman" pitchFamily="18" charset="0"/>
                          <a:cs typeface="Times New Roman" pitchFamily="18" charset="0"/>
                        </a:rPr>
                        <a:t>5-5,99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6-6,99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7-7,99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8-8,99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9-9,99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10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xmlns="" val="46148052"/>
                  </a:ext>
                </a:extLst>
              </a:tr>
              <a:tr h="381000">
                <a:tc>
                  <a:txBody>
                    <a:bodyPr/>
                    <a:lstStyle/>
                    <a:p>
                      <a:pPr algn="ctr">
                        <a:lnSpc>
                          <a:spcPct val="107000"/>
                        </a:lnSpc>
                      </a:pPr>
                      <a:r>
                        <a:rPr lang="en-US" sz="1200" b="1">
                          <a:effectLst/>
                          <a:latin typeface="Times New Roman" pitchFamily="18" charset="0"/>
                          <a:cs typeface="Times New Roman" pitchFamily="18" charset="0"/>
                        </a:rPr>
                        <a:t>TOTAL Judet_IL</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387</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7</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27</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83</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117</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30.23</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95</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40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47</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43</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39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6</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270</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69.77</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59000987"/>
                  </a:ext>
                </a:extLst>
              </a:tr>
            </a:tbl>
          </a:graphicData>
        </a:graphic>
      </p:graphicFrame>
      <p:sp>
        <p:nvSpPr>
          <p:cNvPr id="6" name="TextBox 5">
            <a:extLst>
              <a:ext uri="{FF2B5EF4-FFF2-40B4-BE49-F238E27FC236}">
                <a16:creationId xmlns:a16="http://schemas.microsoft.com/office/drawing/2014/main" xmlns="" id="{710A007E-191C-49E2-970D-C0F30BC48726}"/>
              </a:ext>
            </a:extLst>
          </p:cNvPr>
          <p:cNvSpPr txBox="1"/>
          <p:nvPr/>
        </p:nvSpPr>
        <p:spPr>
          <a:xfrm>
            <a:off x="3161305" y="3454842"/>
            <a:ext cx="6155634" cy="646331"/>
          </a:xfrm>
          <a:prstGeom prst="rect">
            <a:avLst/>
          </a:prstGeom>
          <a:noFill/>
        </p:spPr>
        <p:txBody>
          <a:bodyPr wrap="square">
            <a:spAutoFit/>
          </a:bodyPr>
          <a:lstStyle/>
          <a:p>
            <a:pPr algn="ctr"/>
            <a:r>
              <a:rPr lang="en-US" sz="1800" b="1" dirty="0" err="1">
                <a:solidFill>
                  <a:srgbClr val="000000"/>
                </a:solidFill>
                <a:effectLst/>
                <a:latin typeface="Times New Roman" panose="02020603050405020304" pitchFamily="18" charset="0"/>
                <a:ea typeface="Times New Roman" panose="02020603050405020304" pitchFamily="18" charset="0"/>
              </a:rPr>
              <a:t>Rezulatate</a:t>
            </a:r>
            <a:r>
              <a:rPr lang="en-US"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proba</a:t>
            </a:r>
            <a:r>
              <a:rPr lang="en-US" sz="1800" b="1" dirty="0">
                <a:solidFill>
                  <a:srgbClr val="000000"/>
                </a:solidFill>
                <a:effectLst/>
                <a:latin typeface="Times New Roman" panose="02020603050405020304" pitchFamily="18" charset="0"/>
                <a:ea typeface="Times New Roman" panose="02020603050405020304" pitchFamily="18" charset="0"/>
              </a:rPr>
              <a:t> E)d) </a:t>
            </a:r>
            <a:r>
              <a:rPr lang="pt-BR" sz="1800" b="1" dirty="0">
                <a:effectLst/>
                <a:latin typeface="Times New Roman" panose="02020603050405020304" pitchFamily="18" charset="0"/>
                <a:ea typeface="Times New Roman" panose="02020603050405020304" pitchFamily="18" charset="0"/>
              </a:rPr>
              <a:t>Proba la alegere a profilului si specializarii / pe UNITĂŢI ŞCOLARE şi % notelor</a:t>
            </a:r>
            <a:endParaRPr lang="en-US" sz="1800" dirty="0">
              <a:effectLst/>
              <a:latin typeface="Times New Roman" panose="02020603050405020304" pitchFamily="18" charset="0"/>
              <a:ea typeface="Times New Roman" panose="02020603050405020304" pitchFamily="18" charset="0"/>
            </a:endParaRPr>
          </a:p>
        </p:txBody>
      </p:sp>
      <p:graphicFrame>
        <p:nvGraphicFramePr>
          <p:cNvPr id="7" name="Table 6">
            <a:extLst>
              <a:ext uri="{FF2B5EF4-FFF2-40B4-BE49-F238E27FC236}">
                <a16:creationId xmlns:a16="http://schemas.microsoft.com/office/drawing/2014/main" xmlns="" id="{33F2B605-167B-46A3-BC38-68D83598DE04}"/>
              </a:ext>
            </a:extLst>
          </p:cNvPr>
          <p:cNvGraphicFramePr>
            <a:graphicFrameLocks noGrp="1"/>
          </p:cNvGraphicFramePr>
          <p:nvPr>
            <p:extLst>
              <p:ext uri="{D42A27DB-BD31-4B8C-83A1-F6EECF244321}">
                <p14:modId xmlns:p14="http://schemas.microsoft.com/office/powerpoint/2010/main" val="1875058433"/>
              </p:ext>
            </p:extLst>
          </p:nvPr>
        </p:nvGraphicFramePr>
        <p:xfrm>
          <a:off x="916677" y="4075331"/>
          <a:ext cx="10620665" cy="2365226"/>
        </p:xfrm>
        <a:graphic>
          <a:graphicData uri="http://schemas.openxmlformats.org/drawingml/2006/table">
            <a:tbl>
              <a:tblPr firstRow="1" firstCol="1" bandRow="1">
                <a:tableStyleId>{5C22544A-7EE6-4342-B048-85BDC9FD1C3A}</a:tableStyleId>
              </a:tblPr>
              <a:tblGrid>
                <a:gridCol w="910048">
                  <a:extLst>
                    <a:ext uri="{9D8B030D-6E8A-4147-A177-3AD203B41FA5}">
                      <a16:colId xmlns:a16="http://schemas.microsoft.com/office/drawing/2014/main" xmlns="" val="2992980455"/>
                    </a:ext>
                  </a:extLst>
                </a:gridCol>
                <a:gridCol w="681434">
                  <a:extLst>
                    <a:ext uri="{9D8B030D-6E8A-4147-A177-3AD203B41FA5}">
                      <a16:colId xmlns:a16="http://schemas.microsoft.com/office/drawing/2014/main" xmlns="" val="2847889641"/>
                    </a:ext>
                  </a:extLst>
                </a:gridCol>
                <a:gridCol w="632182">
                  <a:extLst>
                    <a:ext uri="{9D8B030D-6E8A-4147-A177-3AD203B41FA5}">
                      <a16:colId xmlns:a16="http://schemas.microsoft.com/office/drawing/2014/main" xmlns="" val="393810268"/>
                    </a:ext>
                  </a:extLst>
                </a:gridCol>
                <a:gridCol w="585136">
                  <a:extLst>
                    <a:ext uri="{9D8B030D-6E8A-4147-A177-3AD203B41FA5}">
                      <a16:colId xmlns:a16="http://schemas.microsoft.com/office/drawing/2014/main" xmlns="" val="3593556548"/>
                    </a:ext>
                  </a:extLst>
                </a:gridCol>
                <a:gridCol w="832128">
                  <a:extLst>
                    <a:ext uri="{9D8B030D-6E8A-4147-A177-3AD203B41FA5}">
                      <a16:colId xmlns:a16="http://schemas.microsoft.com/office/drawing/2014/main" xmlns="" val="2916992203"/>
                    </a:ext>
                  </a:extLst>
                </a:gridCol>
                <a:gridCol w="637328">
                  <a:extLst>
                    <a:ext uri="{9D8B030D-6E8A-4147-A177-3AD203B41FA5}">
                      <a16:colId xmlns:a16="http://schemas.microsoft.com/office/drawing/2014/main" xmlns="" val="3245763145"/>
                    </a:ext>
                  </a:extLst>
                </a:gridCol>
                <a:gridCol w="708632">
                  <a:extLst>
                    <a:ext uri="{9D8B030D-6E8A-4147-A177-3AD203B41FA5}">
                      <a16:colId xmlns:a16="http://schemas.microsoft.com/office/drawing/2014/main" xmlns="" val="743564471"/>
                    </a:ext>
                  </a:extLst>
                </a:gridCol>
                <a:gridCol w="663057">
                  <a:extLst>
                    <a:ext uri="{9D8B030D-6E8A-4147-A177-3AD203B41FA5}">
                      <a16:colId xmlns:a16="http://schemas.microsoft.com/office/drawing/2014/main" xmlns="" val="697561104"/>
                    </a:ext>
                  </a:extLst>
                </a:gridCol>
                <a:gridCol w="600573">
                  <a:extLst>
                    <a:ext uri="{9D8B030D-6E8A-4147-A177-3AD203B41FA5}">
                      <a16:colId xmlns:a16="http://schemas.microsoft.com/office/drawing/2014/main" xmlns="" val="152051094"/>
                    </a:ext>
                  </a:extLst>
                </a:gridCol>
                <a:gridCol w="739507">
                  <a:extLst>
                    <a:ext uri="{9D8B030D-6E8A-4147-A177-3AD203B41FA5}">
                      <a16:colId xmlns:a16="http://schemas.microsoft.com/office/drawing/2014/main" xmlns="" val="4179910973"/>
                    </a:ext>
                  </a:extLst>
                </a:gridCol>
                <a:gridCol w="587343">
                  <a:extLst>
                    <a:ext uri="{9D8B030D-6E8A-4147-A177-3AD203B41FA5}">
                      <a16:colId xmlns:a16="http://schemas.microsoft.com/office/drawing/2014/main" xmlns="" val="3841103559"/>
                    </a:ext>
                  </a:extLst>
                </a:gridCol>
                <a:gridCol w="595427">
                  <a:extLst>
                    <a:ext uri="{9D8B030D-6E8A-4147-A177-3AD203B41FA5}">
                      <a16:colId xmlns:a16="http://schemas.microsoft.com/office/drawing/2014/main" xmlns="" val="1749442220"/>
                    </a:ext>
                  </a:extLst>
                </a:gridCol>
                <a:gridCol w="595427">
                  <a:extLst>
                    <a:ext uri="{9D8B030D-6E8A-4147-A177-3AD203B41FA5}">
                      <a16:colId xmlns:a16="http://schemas.microsoft.com/office/drawing/2014/main" xmlns="" val="615235857"/>
                    </a:ext>
                  </a:extLst>
                </a:gridCol>
                <a:gridCol w="529269">
                  <a:extLst>
                    <a:ext uri="{9D8B030D-6E8A-4147-A177-3AD203B41FA5}">
                      <a16:colId xmlns:a16="http://schemas.microsoft.com/office/drawing/2014/main" xmlns="" val="3026843482"/>
                    </a:ext>
                  </a:extLst>
                </a:gridCol>
                <a:gridCol w="739507">
                  <a:extLst>
                    <a:ext uri="{9D8B030D-6E8A-4147-A177-3AD203B41FA5}">
                      <a16:colId xmlns:a16="http://schemas.microsoft.com/office/drawing/2014/main" xmlns="" val="3194925930"/>
                    </a:ext>
                  </a:extLst>
                </a:gridCol>
                <a:gridCol w="583667">
                  <a:extLst>
                    <a:ext uri="{9D8B030D-6E8A-4147-A177-3AD203B41FA5}">
                      <a16:colId xmlns:a16="http://schemas.microsoft.com/office/drawing/2014/main" xmlns="" val="3501224391"/>
                    </a:ext>
                  </a:extLst>
                </a:gridCol>
              </a:tblGrid>
              <a:tr h="547179">
                <a:tc>
                  <a:txBody>
                    <a:bodyPr/>
                    <a:lstStyle/>
                    <a:p>
                      <a:pPr algn="ctr">
                        <a:lnSpc>
                          <a:spcPct val="107000"/>
                        </a:lnSpc>
                      </a:pPr>
                      <a:r>
                        <a:rPr lang="en-US" sz="1100" b="1" dirty="0" err="1">
                          <a:effectLst/>
                          <a:latin typeface="Times New Roman" pitchFamily="18" charset="0"/>
                          <a:cs typeface="Times New Roman" pitchFamily="18" charset="0"/>
                        </a:rPr>
                        <a:t>Disciplina</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Ed </a:t>
                      </a:r>
                      <a:r>
                        <a:rPr lang="en-US" sz="1100" b="1" dirty="0" err="1">
                          <a:effectLst/>
                          <a:latin typeface="Times New Roman" pitchFamily="18" charset="0"/>
                          <a:cs typeface="Times New Roman" pitchFamily="18" charset="0"/>
                        </a:rPr>
                        <a:t>Prezenti</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ED            1-1,99</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ED               2-2,99</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ED                  3-3,99</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ED                  4-4,99</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Note sub 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ED              5-5,99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ED                  6-6,99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ED                 7-7,99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ED                8-8,99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ED               9-9,99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ED 10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Note peste 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923648510"/>
                  </a:ext>
                </a:extLst>
              </a:tr>
              <a:tr h="282415">
                <a:tc>
                  <a:txBody>
                    <a:bodyPr/>
                    <a:lstStyle/>
                    <a:p>
                      <a:pPr algn="ctr">
                        <a:lnSpc>
                          <a:spcPct val="107000"/>
                        </a:lnSpc>
                      </a:pPr>
                      <a:r>
                        <a:rPr lang="en-US" sz="1100" b="1">
                          <a:effectLst/>
                          <a:latin typeface="Times New Roman" pitchFamily="18" charset="0"/>
                          <a:cs typeface="Times New Roman" pitchFamily="18" charset="0"/>
                        </a:rPr>
                        <a:t>ECO</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b="1">
                          <a:effectLst/>
                          <a:latin typeface="Times New Roman" pitchFamily="18" charset="0"/>
                          <a:cs typeface="Times New Roman" pitchFamily="18" charset="0"/>
                        </a:rPr>
                        <a:t>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100.00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19509168"/>
                  </a:ext>
                </a:extLst>
              </a:tr>
              <a:tr h="282415">
                <a:tc>
                  <a:txBody>
                    <a:bodyPr/>
                    <a:lstStyle/>
                    <a:p>
                      <a:pPr algn="ctr">
                        <a:lnSpc>
                          <a:spcPct val="107000"/>
                        </a:lnSpc>
                      </a:pPr>
                      <a:r>
                        <a:rPr lang="en-US" sz="1100" b="1">
                          <a:effectLst/>
                          <a:latin typeface="Times New Roman" pitchFamily="18" charset="0"/>
                          <a:cs typeface="Times New Roman" pitchFamily="18" charset="0"/>
                        </a:rPr>
                        <a:t>FIL</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0.00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1</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100.00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281348258"/>
                  </a:ext>
                </a:extLst>
              </a:tr>
              <a:tr h="282415">
                <a:tc>
                  <a:txBody>
                    <a:bodyPr/>
                    <a:lstStyle/>
                    <a:p>
                      <a:pPr algn="ctr">
                        <a:lnSpc>
                          <a:spcPct val="107000"/>
                        </a:lnSpc>
                      </a:pPr>
                      <a:r>
                        <a:rPr lang="en-US" sz="1100" b="1">
                          <a:effectLst/>
                          <a:latin typeface="Times New Roman" pitchFamily="18" charset="0"/>
                          <a:cs typeface="Times New Roman" pitchFamily="18" charset="0"/>
                        </a:rPr>
                        <a:t>LOG</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b="1">
                          <a:effectLst/>
                          <a:latin typeface="Times New Roman" pitchFamily="18" charset="0"/>
                          <a:cs typeface="Times New Roman" pitchFamily="18" charset="0"/>
                        </a:rPr>
                        <a:t>266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22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94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35.34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23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30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33</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45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172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64.66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826013038"/>
                  </a:ext>
                </a:extLst>
              </a:tr>
              <a:tr h="282415">
                <a:tc>
                  <a:txBody>
                    <a:bodyPr/>
                    <a:lstStyle/>
                    <a:p>
                      <a:pPr algn="ctr">
                        <a:lnSpc>
                          <a:spcPct val="107000"/>
                        </a:lnSpc>
                      </a:pPr>
                      <a:r>
                        <a:rPr lang="en-US" sz="1100" b="1">
                          <a:effectLst/>
                          <a:latin typeface="Times New Roman" pitchFamily="18" charset="0"/>
                          <a:cs typeface="Times New Roman" pitchFamily="18" charset="0"/>
                        </a:rPr>
                        <a:t>PSI</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b="1">
                          <a:effectLst/>
                          <a:latin typeface="Times New Roman" pitchFamily="18" charset="0"/>
                          <a:cs typeface="Times New Roman" pitchFamily="18" charset="0"/>
                        </a:rPr>
                        <a:t>32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3.13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10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96.88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879386278"/>
                  </a:ext>
                </a:extLst>
              </a:tr>
              <a:tr h="282415">
                <a:tc>
                  <a:txBody>
                    <a:bodyPr/>
                    <a:lstStyle/>
                    <a:p>
                      <a:pPr algn="ctr">
                        <a:lnSpc>
                          <a:spcPct val="107000"/>
                        </a:lnSpc>
                      </a:pPr>
                      <a:r>
                        <a:rPr lang="en-US" sz="1100" b="1">
                          <a:effectLst/>
                          <a:latin typeface="Times New Roman" pitchFamily="18" charset="0"/>
                          <a:cs typeface="Times New Roman" pitchFamily="18" charset="0"/>
                        </a:rPr>
                        <a:t>SOC</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07000"/>
                        </a:lnSpc>
                      </a:pPr>
                      <a:r>
                        <a:rPr lang="en-US" sz="1100" b="1">
                          <a:effectLst/>
                          <a:latin typeface="Times New Roman" pitchFamily="18" charset="0"/>
                          <a:cs typeface="Times New Roman" pitchFamily="18" charset="0"/>
                        </a:rPr>
                        <a:t>12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41.67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2</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0</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7</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58.33</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026168536"/>
                  </a:ext>
                </a:extLst>
              </a:tr>
              <a:tr h="405972">
                <a:tc>
                  <a:txBody>
                    <a:bodyPr/>
                    <a:lstStyle/>
                    <a:p>
                      <a:pPr algn="ctr">
                        <a:lnSpc>
                          <a:spcPct val="107000"/>
                        </a:lnSpc>
                      </a:pPr>
                      <a:r>
                        <a:rPr lang="en-US" sz="1100" b="1">
                          <a:effectLst/>
                          <a:latin typeface="Times New Roman" pitchFamily="18" charset="0"/>
                          <a:cs typeface="Times New Roman" pitchFamily="18" charset="0"/>
                        </a:rPr>
                        <a:t>TOTAL Judet_IL</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1484</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131</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148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115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145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539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36.32</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187</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228</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185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180</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149</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16</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a:effectLst/>
                          <a:latin typeface="Times New Roman" pitchFamily="18" charset="0"/>
                          <a:cs typeface="Times New Roman" pitchFamily="18" charset="0"/>
                        </a:rPr>
                        <a:t>945</a:t>
                      </a:r>
                      <a:endParaRPr lang="en-US" sz="11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100" b="1" dirty="0">
                          <a:effectLst/>
                          <a:latin typeface="Times New Roman" pitchFamily="18" charset="0"/>
                          <a:cs typeface="Times New Roman" pitchFamily="18" charset="0"/>
                        </a:rPr>
                        <a:t>63.68</a:t>
                      </a: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91768001"/>
                  </a:ext>
                </a:extLst>
              </a:tr>
            </a:tbl>
          </a:graphicData>
        </a:graphic>
      </p:graphicFrame>
    </p:spTree>
    <p:extLst>
      <p:ext uri="{BB962C8B-B14F-4D97-AF65-F5344CB8AC3E}">
        <p14:creationId xmlns:p14="http://schemas.microsoft.com/office/powerpoint/2010/main" val="1673253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BC95EB-ED04-4E08-B83E-6A7425652D61}"/>
              </a:ext>
            </a:extLst>
          </p:cNvPr>
          <p:cNvSpPr>
            <a:spLocks noGrp="1"/>
          </p:cNvSpPr>
          <p:nvPr>
            <p:ph type="title"/>
          </p:nvPr>
        </p:nvSpPr>
        <p:spPr>
          <a:xfrm>
            <a:off x="1076739" y="3808012"/>
            <a:ext cx="10515600" cy="1325563"/>
          </a:xfrm>
        </p:spPr>
        <p:txBody>
          <a:bodyPr>
            <a:normAutofit fontScale="90000"/>
          </a:bodyPr>
          <a:lstStyle/>
          <a:p>
            <a:pPr>
              <a:lnSpc>
                <a:spcPct val="150000"/>
              </a:lnSpc>
            </a:pPr>
            <a:r>
              <a:rPr lang="pt-BR" sz="2000" b="1" dirty="0" smtClean="0">
                <a:solidFill>
                  <a:srgbClr val="000000"/>
                </a:solidFill>
                <a:effectLst/>
                <a:latin typeface="Times New Roman" panose="02020603050405020304" pitchFamily="18" charset="0"/>
                <a:ea typeface="Times New Roman" panose="02020603050405020304" pitchFamily="18" charset="0"/>
              </a:rPr>
              <a:t>                     </a:t>
            </a:r>
            <a:r>
              <a:rPr lang="pt-BR" sz="2200" b="1" dirty="0" smtClean="0">
                <a:solidFill>
                  <a:srgbClr val="C00000"/>
                </a:solidFill>
                <a:effectLst/>
                <a:latin typeface="Times New Roman" panose="02020603050405020304" pitchFamily="18" charset="0"/>
                <a:ea typeface="Times New Roman" panose="02020603050405020304" pitchFamily="18" charset="0"/>
              </a:rPr>
              <a:t>Plan </a:t>
            </a:r>
            <a:r>
              <a:rPr lang="pt-BR" sz="2200" b="1" dirty="0">
                <a:solidFill>
                  <a:srgbClr val="C00000"/>
                </a:solidFill>
                <a:effectLst/>
                <a:latin typeface="Times New Roman" panose="02020603050405020304" pitchFamily="18" charset="0"/>
                <a:ea typeface="Times New Roman" panose="02020603050405020304" pitchFamily="18" charset="0"/>
              </a:rPr>
              <a:t>de masuri remediale în vederea sustinerii examenului de bacalaureat </a:t>
            </a:r>
            <a:r>
              <a:rPr lang="pt-BR" sz="2200" b="1" dirty="0" smtClean="0">
                <a:solidFill>
                  <a:srgbClr val="C00000"/>
                </a:solidFill>
                <a:effectLst/>
                <a:latin typeface="Times New Roman" panose="02020603050405020304" pitchFamily="18" charset="0"/>
                <a:ea typeface="Times New Roman" panose="02020603050405020304" pitchFamily="18" charset="0"/>
              </a:rPr>
              <a:t/>
            </a:r>
            <a:br>
              <a:rPr lang="pt-BR" sz="2200" b="1" dirty="0" smtClean="0">
                <a:solidFill>
                  <a:srgbClr val="C00000"/>
                </a:solidFill>
                <a:effectLst/>
                <a:latin typeface="Times New Roman" panose="02020603050405020304" pitchFamily="18" charset="0"/>
                <a:ea typeface="Times New Roman" panose="02020603050405020304" pitchFamily="18" charset="0"/>
              </a:rPr>
            </a:br>
            <a:r>
              <a:rPr lang="pt-BR" sz="2200" b="1" dirty="0">
                <a:solidFill>
                  <a:srgbClr val="C00000"/>
                </a:solidFill>
                <a:latin typeface="Times New Roman" panose="02020603050405020304" pitchFamily="18" charset="0"/>
                <a:ea typeface="Times New Roman" panose="02020603050405020304" pitchFamily="18" charset="0"/>
              </a:rPr>
              <a:t> </a:t>
            </a:r>
            <a:r>
              <a:rPr lang="pt-BR" sz="2200" b="1" dirty="0" smtClean="0">
                <a:solidFill>
                  <a:srgbClr val="C00000"/>
                </a:solidFill>
                <a:latin typeface="Times New Roman" panose="02020603050405020304" pitchFamily="18" charset="0"/>
                <a:ea typeface="Times New Roman" panose="02020603050405020304" pitchFamily="18" charset="0"/>
              </a:rPr>
              <a:t>                             </a:t>
            </a:r>
            <a:r>
              <a:rPr lang="pt-BR" sz="2200" b="1" dirty="0" smtClean="0">
                <a:solidFill>
                  <a:srgbClr val="C00000"/>
                </a:solidFill>
                <a:effectLst/>
                <a:latin typeface="Times New Roman" panose="02020603050405020304" pitchFamily="18" charset="0"/>
                <a:ea typeface="Times New Roman" panose="02020603050405020304" pitchFamily="18" charset="0"/>
              </a:rPr>
              <a:t>la</a:t>
            </a:r>
            <a:r>
              <a:rPr lang="ro-RO" sz="2200" b="1" dirty="0" smtClean="0">
                <a:solidFill>
                  <a:srgbClr val="C00000"/>
                </a:solidFill>
                <a:latin typeface="Times New Roman" panose="02020603050405020304" pitchFamily="18" charset="0"/>
                <a:ea typeface="Times New Roman" panose="02020603050405020304" pitchFamily="18" charset="0"/>
              </a:rPr>
              <a:t> </a:t>
            </a:r>
            <a:r>
              <a:rPr lang="pt-BR" sz="2200" b="1" dirty="0">
                <a:solidFill>
                  <a:srgbClr val="C00000"/>
                </a:solidFill>
                <a:effectLst/>
                <a:latin typeface="Times New Roman" panose="02020603050405020304" pitchFamily="18" charset="0"/>
                <a:ea typeface="Times New Roman" panose="02020603050405020304" pitchFamily="18" charset="0"/>
              </a:rPr>
              <a:t>probele E.c)-istorie şi E.d)-Ştiinţe sociale, Nr.6267/17.05.2021</a:t>
            </a:r>
            <a:r>
              <a:rPr lang="en-US" sz="2000" dirty="0">
                <a:effectLst/>
                <a:latin typeface="Times New Roman" panose="02020603050405020304" pitchFamily="18" charset="0"/>
                <a:ea typeface="Times New Roman" panose="02020603050405020304" pitchFamily="18" charset="0"/>
              </a:rPr>
              <a:t/>
            </a:r>
            <a:br>
              <a:rPr lang="en-US" sz="2000" dirty="0">
                <a:effectLst/>
                <a:latin typeface="Times New Roman" panose="02020603050405020304" pitchFamily="18" charset="0"/>
                <a:ea typeface="Times New Roman" panose="02020603050405020304" pitchFamily="18" charset="0"/>
              </a:rPr>
            </a:br>
            <a:r>
              <a:rPr lang="pt-BR" sz="1800" b="1" dirty="0">
                <a:effectLst/>
                <a:latin typeface="Times New Roman" panose="02020603050405020304" pitchFamily="18" charset="0"/>
                <a:ea typeface="Times New Roman" panose="02020603050405020304" pitchFamily="18" charset="0"/>
              </a:rPr>
              <a:t>            </a:t>
            </a:r>
            <a:r>
              <a:rPr lang="pt-BR" sz="1600" b="1" dirty="0">
                <a:effectLst/>
                <a:latin typeface="Times New Roman" panose="02020603050405020304" pitchFamily="18" charset="0"/>
                <a:ea typeface="Times New Roman" panose="02020603050405020304" pitchFamily="18" charset="0"/>
              </a:rPr>
              <a:t>In urma analizării rezultatelor obţinute la simularea Examenului de bacalaureat din martie 2021 se impune întocmirea unui plan de măsuri concret de îmbunătăţire a rezultatelor la clasă , de susţinere şi optimizare a procesului de învățare.</a:t>
            </a:r>
            <a:r>
              <a:rPr lang="en-US" sz="1600" b="1" dirty="0">
                <a:effectLst/>
                <a:latin typeface="Times New Roman" panose="02020603050405020304" pitchFamily="18" charset="0"/>
                <a:ea typeface="Times New Roman" panose="02020603050405020304" pitchFamily="18" charset="0"/>
              </a:rPr>
              <a:t/>
            </a:r>
            <a:br>
              <a:rPr lang="en-US" sz="1600" b="1" dirty="0">
                <a:effectLst/>
                <a:latin typeface="Times New Roman" panose="02020603050405020304" pitchFamily="18" charset="0"/>
                <a:ea typeface="Times New Roman" panose="02020603050405020304" pitchFamily="18" charset="0"/>
              </a:rPr>
            </a:br>
            <a:r>
              <a:rPr lang="pt-BR" sz="1600" b="1" dirty="0">
                <a:effectLst/>
                <a:latin typeface="Times New Roman" panose="02020603050405020304" pitchFamily="18" charset="0"/>
                <a:ea typeface="Times New Roman" panose="02020603050405020304" pitchFamily="18" charset="0"/>
              </a:rPr>
              <a:t>        Se vor aplica în toate unităţile de învăţământ secundar superior următoarele măsuri remediale:</a:t>
            </a:r>
            <a:r>
              <a:rPr lang="en-US" sz="1600" b="1" dirty="0">
                <a:effectLst/>
                <a:latin typeface="Times New Roman" panose="02020603050405020304" pitchFamily="18" charset="0"/>
                <a:ea typeface="Times New Roman" panose="02020603050405020304" pitchFamily="18" charset="0"/>
              </a:rPr>
              <a:t/>
            </a:r>
            <a:br>
              <a:rPr lang="en-US" sz="1600" b="1" dirty="0">
                <a:effectLst/>
                <a:latin typeface="Times New Roman" panose="02020603050405020304" pitchFamily="18" charset="0"/>
                <a:ea typeface="Times New Roman" panose="02020603050405020304" pitchFamily="18" charset="0"/>
              </a:rPr>
            </a:br>
            <a:r>
              <a:rPr lang="pt-BR" sz="1600" b="1" dirty="0">
                <a:effectLst/>
                <a:latin typeface="Times New Roman" panose="02020603050405020304" pitchFamily="18" charset="0"/>
                <a:ea typeface="Times New Roman" panose="02020603050405020304" pitchFamily="18" charset="0"/>
              </a:rPr>
              <a:t>a)	</a:t>
            </a:r>
            <a:r>
              <a:rPr lang="en-US" sz="1600" b="1" dirty="0" err="1">
                <a:effectLst/>
                <a:latin typeface="Times New Roman" panose="02020603050405020304" pitchFamily="18" charset="0"/>
                <a:ea typeface="Times New Roman" panose="02020603050405020304" pitchFamily="18" charset="0"/>
              </a:rPr>
              <a:t>Instruire</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diferenţiată</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pentru</a:t>
            </a:r>
            <a:r>
              <a:rPr lang="en-US" sz="1600" b="1" dirty="0">
                <a:effectLst/>
                <a:latin typeface="Times New Roman" panose="02020603050405020304" pitchFamily="18" charset="0"/>
                <a:ea typeface="Times New Roman" panose="02020603050405020304" pitchFamily="18" charset="0"/>
              </a:rPr>
              <a:t> a </a:t>
            </a:r>
            <a:r>
              <a:rPr lang="en-US" sz="1600" b="1" dirty="0" err="1">
                <a:effectLst/>
                <a:latin typeface="Times New Roman" panose="02020603050405020304" pitchFamily="18" charset="0"/>
                <a:ea typeface="Times New Roman" panose="02020603050405020304" pitchFamily="18" charset="0"/>
              </a:rPr>
              <a:t>ajunge</a:t>
            </a:r>
            <a:r>
              <a:rPr lang="en-US" sz="1600" b="1" dirty="0">
                <a:effectLst/>
                <a:latin typeface="Times New Roman" panose="02020603050405020304" pitchFamily="18" charset="0"/>
                <a:ea typeface="Times New Roman" panose="02020603050405020304" pitchFamily="18" charset="0"/>
              </a:rPr>
              <a:t> la un </a:t>
            </a:r>
            <a:r>
              <a:rPr lang="en-US" sz="1600" b="1" dirty="0" err="1">
                <a:effectLst/>
                <a:latin typeface="Times New Roman" panose="02020603050405020304" pitchFamily="18" charset="0"/>
                <a:ea typeface="Times New Roman" panose="02020603050405020304" pitchFamily="18" charset="0"/>
              </a:rPr>
              <a:t>nivel</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acceptabil</a:t>
            </a:r>
            <a:r>
              <a:rPr lang="en-US" sz="1600" b="1" dirty="0">
                <a:effectLst/>
                <a:latin typeface="Times New Roman" panose="02020603050405020304" pitchFamily="18" charset="0"/>
                <a:ea typeface="Times New Roman" panose="02020603050405020304" pitchFamily="18" charset="0"/>
              </a:rPr>
              <a:t>, cu accent pe </a:t>
            </a:r>
            <a:r>
              <a:rPr lang="en-US" sz="1600" b="1" dirty="0" err="1">
                <a:effectLst/>
                <a:latin typeface="Times New Roman" panose="02020603050405020304" pitchFamily="18" charset="0"/>
                <a:ea typeface="Times New Roman" panose="02020603050405020304" pitchFamily="18" charset="0"/>
              </a:rPr>
              <a:t>cei</a:t>
            </a:r>
            <a:r>
              <a:rPr lang="en-US" sz="1600" b="1" dirty="0">
                <a:effectLst/>
                <a:latin typeface="Times New Roman" panose="02020603050405020304" pitchFamily="18" charset="0"/>
                <a:ea typeface="Times New Roman" panose="02020603050405020304" pitchFamily="18" charset="0"/>
              </a:rPr>
              <a:t> care au </a:t>
            </a:r>
            <a:r>
              <a:rPr lang="en-US" sz="1600" b="1" dirty="0" err="1">
                <a:effectLst/>
                <a:latin typeface="Times New Roman" panose="02020603050405020304" pitchFamily="18" charset="0"/>
                <a:ea typeface="Times New Roman" panose="02020603050405020304" pitchFamily="18" charset="0"/>
              </a:rPr>
              <a:t>probleme</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în</a:t>
            </a:r>
            <a:r>
              <a:rPr lang="en-US" sz="1600" b="1" dirty="0">
                <a:effectLst/>
                <a:latin typeface="Times New Roman" panose="02020603050405020304" pitchFamily="18" charset="0"/>
                <a:ea typeface="Times New Roman" panose="02020603050405020304" pitchFamily="18" charset="0"/>
              </a:rPr>
              <a:t> a </a:t>
            </a:r>
            <a:r>
              <a:rPr lang="en-US" sz="1600" b="1" dirty="0" err="1">
                <a:effectLst/>
                <a:latin typeface="Times New Roman" panose="02020603050405020304" pitchFamily="18" charset="0"/>
                <a:ea typeface="Times New Roman" panose="02020603050405020304" pitchFamily="18" charset="0"/>
              </a:rPr>
              <a:t>rezolva</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cerințele</a:t>
            </a:r>
            <a:r>
              <a:rPr lang="en-US" sz="1600" b="1" dirty="0">
                <a:effectLst/>
                <a:latin typeface="Times New Roman" panose="02020603050405020304" pitchFamily="18" charset="0"/>
                <a:ea typeface="Times New Roman" panose="02020603050405020304" pitchFamily="18" charset="0"/>
              </a:rPr>
              <a:t> simple </a:t>
            </a:r>
            <a:r>
              <a:rPr lang="en-US" sz="1600" b="1" dirty="0" err="1">
                <a:effectLst/>
                <a:latin typeface="Times New Roman" panose="02020603050405020304" pitchFamily="18" charset="0"/>
                <a:ea typeface="Times New Roman" panose="02020603050405020304" pitchFamily="18" charset="0"/>
              </a:rPr>
              <a:t>pentru</a:t>
            </a:r>
            <a:r>
              <a:rPr lang="en-US" sz="1600" b="1" dirty="0">
                <a:effectLst/>
                <a:latin typeface="Times New Roman" panose="02020603050405020304" pitchFamily="18" charset="0"/>
                <a:ea typeface="Times New Roman" panose="02020603050405020304" pitchFamily="18" charset="0"/>
              </a:rPr>
              <a:t> a </a:t>
            </a:r>
            <a:r>
              <a:rPr lang="en-US" sz="1600" b="1" dirty="0" err="1">
                <a:effectLst/>
                <a:latin typeface="Times New Roman" panose="02020603050405020304" pitchFamily="18" charset="0"/>
                <a:ea typeface="Times New Roman" panose="02020603050405020304" pitchFamily="18" charset="0"/>
              </a:rPr>
              <a:t>ajunge</a:t>
            </a:r>
            <a:r>
              <a:rPr lang="en-US" sz="1600" b="1" dirty="0">
                <a:effectLst/>
                <a:latin typeface="Times New Roman" panose="02020603050405020304" pitchFamily="18" charset="0"/>
                <a:ea typeface="Times New Roman" panose="02020603050405020304" pitchFamily="18" charset="0"/>
              </a:rPr>
              <a:t> la nota </a:t>
            </a:r>
            <a:r>
              <a:rPr lang="en-US" sz="1600" b="1" dirty="0" err="1">
                <a:effectLst/>
                <a:latin typeface="Times New Roman" panose="02020603050405020304" pitchFamily="18" charset="0"/>
                <a:ea typeface="Times New Roman" panose="02020603050405020304" pitchFamily="18" charset="0"/>
              </a:rPr>
              <a:t>minimă</a:t>
            </a:r>
            <a:r>
              <a:rPr lang="en-US" sz="1600" b="1" dirty="0">
                <a:effectLst/>
                <a:latin typeface="Times New Roman" panose="02020603050405020304" pitchFamily="18" charset="0"/>
                <a:ea typeface="Times New Roman" panose="02020603050405020304" pitchFamily="18" charset="0"/>
              </a:rPr>
              <a:t> de </a:t>
            </a:r>
            <a:r>
              <a:rPr lang="en-US" sz="1600" b="1" dirty="0" err="1">
                <a:effectLst/>
                <a:latin typeface="Times New Roman" panose="02020603050405020304" pitchFamily="18" charset="0"/>
                <a:ea typeface="Times New Roman" panose="02020603050405020304" pitchFamily="18" charset="0"/>
              </a:rPr>
              <a:t>trecere</a:t>
            </a:r>
            <a:r>
              <a:rPr lang="pt-BR" sz="1600" b="1" dirty="0">
                <a:effectLst/>
                <a:latin typeface="Times New Roman" panose="02020603050405020304" pitchFamily="18" charset="0"/>
                <a:ea typeface="Times New Roman" panose="02020603050405020304" pitchFamily="18" charset="0"/>
              </a:rPr>
              <a:t>;</a:t>
            </a:r>
            <a:r>
              <a:rPr lang="en-US" sz="1600" b="1" dirty="0">
                <a:effectLst/>
                <a:latin typeface="Times New Roman" panose="02020603050405020304" pitchFamily="18" charset="0"/>
                <a:ea typeface="Times New Roman" panose="02020603050405020304" pitchFamily="18" charset="0"/>
              </a:rPr>
              <a:t/>
            </a:r>
            <a:br>
              <a:rPr lang="en-US" sz="1600" b="1" dirty="0">
                <a:effectLst/>
                <a:latin typeface="Times New Roman" panose="02020603050405020304" pitchFamily="18" charset="0"/>
                <a:ea typeface="Times New Roman" panose="02020603050405020304" pitchFamily="18" charset="0"/>
              </a:rPr>
            </a:br>
            <a:r>
              <a:rPr lang="pt-BR" sz="1600" b="1" dirty="0">
                <a:effectLst/>
                <a:latin typeface="Times New Roman" panose="02020603050405020304" pitchFamily="18" charset="0"/>
                <a:ea typeface="Times New Roman" panose="02020603050405020304" pitchFamily="18" charset="0"/>
              </a:rPr>
              <a:t>b)	Reluarea sistematică a unor noțiuni însuşite anterior şi aplicarea lor în diferite situații de comunicare;</a:t>
            </a:r>
            <a:r>
              <a:rPr lang="en-US" sz="1600" b="1" dirty="0">
                <a:effectLst/>
                <a:latin typeface="Times New Roman" panose="02020603050405020304" pitchFamily="18" charset="0"/>
                <a:ea typeface="Times New Roman" panose="02020603050405020304" pitchFamily="18" charset="0"/>
              </a:rPr>
              <a:t/>
            </a:r>
            <a:br>
              <a:rPr lang="en-US" sz="1600" b="1" dirty="0">
                <a:effectLst/>
                <a:latin typeface="Times New Roman" panose="02020603050405020304" pitchFamily="18" charset="0"/>
                <a:ea typeface="Times New Roman" panose="02020603050405020304" pitchFamily="18" charset="0"/>
              </a:rPr>
            </a:br>
            <a:r>
              <a:rPr lang="pt-BR" sz="1600" b="1" dirty="0">
                <a:effectLst/>
                <a:latin typeface="Times New Roman" panose="02020603050405020304" pitchFamily="18" charset="0"/>
                <a:ea typeface="Times New Roman" panose="02020603050405020304" pitchFamily="18" charset="0"/>
              </a:rPr>
              <a:t>c)	</a:t>
            </a:r>
            <a:r>
              <a:rPr lang="en-US" sz="1600" b="1" dirty="0" err="1">
                <a:effectLst/>
                <a:latin typeface="Times New Roman" panose="02020603050405020304" pitchFamily="18" charset="0"/>
                <a:ea typeface="Times New Roman" panose="02020603050405020304" pitchFamily="18" charset="0"/>
              </a:rPr>
              <a:t>Recapitularea</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celor</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mai</a:t>
            </a:r>
            <a:r>
              <a:rPr lang="en-US" sz="1600" b="1" dirty="0">
                <a:effectLst/>
                <a:latin typeface="Times New Roman" panose="02020603050405020304" pitchFamily="18" charset="0"/>
                <a:ea typeface="Times New Roman" panose="02020603050405020304" pitchFamily="18" charset="0"/>
              </a:rPr>
              <a:t> simple </a:t>
            </a:r>
            <a:r>
              <a:rPr lang="en-US" sz="1600" b="1" dirty="0" err="1">
                <a:effectLst/>
                <a:latin typeface="Times New Roman" panose="02020603050405020304" pitchFamily="18" charset="0"/>
                <a:ea typeface="Times New Roman" panose="02020603050405020304" pitchFamily="18" charset="0"/>
              </a:rPr>
              <a:t>noțiuni</a:t>
            </a:r>
            <a:r>
              <a:rPr lang="en-US" sz="1600" b="1" dirty="0">
                <a:effectLst/>
                <a:latin typeface="Times New Roman" panose="02020603050405020304" pitchFamily="18" charset="0"/>
                <a:ea typeface="Times New Roman" panose="02020603050405020304" pitchFamily="18" charset="0"/>
              </a:rPr>
              <a:t>, a </a:t>
            </a:r>
            <a:r>
              <a:rPr lang="en-US" sz="1600" b="1" dirty="0" err="1">
                <a:effectLst/>
                <a:latin typeface="Times New Roman" panose="02020603050405020304" pitchFamily="18" charset="0"/>
                <a:ea typeface="Times New Roman" panose="02020603050405020304" pitchFamily="18" charset="0"/>
              </a:rPr>
              <a:t>conceptelor</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operaționale</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specifice</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disciplinei</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astfel</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încât</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elevii</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să</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înțeleagă</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în</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primul</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rând</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cerința</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identificați</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precizați</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prezentați</a:t>
            </a:r>
            <a:r>
              <a:rPr lang="en-US" sz="1600" b="1" dirty="0">
                <a:effectLst/>
                <a:latin typeface="Times New Roman" panose="02020603050405020304" pitchFamily="18" charset="0"/>
                <a:ea typeface="Times New Roman" panose="02020603050405020304" pitchFamily="18" charset="0"/>
              </a:rPr>
              <a:t>, </a:t>
            </a:r>
            <a:r>
              <a:rPr lang="en-US" sz="1600" b="1" dirty="0" err="1">
                <a:effectLst/>
                <a:latin typeface="Times New Roman" panose="02020603050405020304" pitchFamily="18" charset="0"/>
                <a:ea typeface="Times New Roman" panose="02020603050405020304" pitchFamily="18" charset="0"/>
              </a:rPr>
              <a:t>menționaţi</a:t>
            </a:r>
            <a:r>
              <a:rPr lang="en-US" sz="1600" b="1" dirty="0">
                <a:effectLst/>
                <a:latin typeface="Times New Roman" panose="02020603050405020304" pitchFamily="18" charset="0"/>
                <a:ea typeface="Times New Roman" panose="02020603050405020304" pitchFamily="18" charset="0"/>
              </a:rPr>
              <a:t>, un </a:t>
            </a:r>
            <a:r>
              <a:rPr lang="en-US" sz="1600" b="1" dirty="0" err="1">
                <a:effectLst/>
                <a:latin typeface="Times New Roman" panose="02020603050405020304" pitchFamily="18" charset="0"/>
                <a:ea typeface="Times New Roman" panose="02020603050405020304" pitchFamily="18" charset="0"/>
              </a:rPr>
              <a:t>punct</a:t>
            </a:r>
            <a:r>
              <a:rPr lang="en-US" sz="1600" b="1" dirty="0">
                <a:effectLst/>
                <a:latin typeface="Times New Roman" panose="02020603050405020304" pitchFamily="18" charset="0"/>
                <a:ea typeface="Times New Roman" panose="02020603050405020304" pitchFamily="18" charset="0"/>
              </a:rPr>
              <a:t> de </a:t>
            </a:r>
            <a:r>
              <a:rPr lang="en-US" sz="1600" b="1" dirty="0" err="1">
                <a:effectLst/>
                <a:latin typeface="Times New Roman" panose="02020603050405020304" pitchFamily="18" charset="0"/>
                <a:ea typeface="Times New Roman" panose="02020603050405020304" pitchFamily="18" charset="0"/>
              </a:rPr>
              <a:t>vedere</a:t>
            </a:r>
            <a:r>
              <a:rPr lang="en-US" sz="1600" b="1" dirty="0">
                <a:effectLst/>
                <a:latin typeface="Times New Roman" panose="02020603050405020304" pitchFamily="18" charset="0"/>
                <a:ea typeface="Times New Roman" panose="02020603050405020304" pitchFamily="18" charset="0"/>
              </a:rPr>
              <a:t> etc.</a:t>
            </a:r>
            <a:br>
              <a:rPr lang="en-US" sz="1600" b="1" dirty="0">
                <a:effectLst/>
                <a:latin typeface="Times New Roman" panose="02020603050405020304" pitchFamily="18" charset="0"/>
                <a:ea typeface="Times New Roman" panose="02020603050405020304" pitchFamily="18" charset="0"/>
              </a:rPr>
            </a:br>
            <a:r>
              <a:rPr lang="pt-BR" sz="1600" b="1" dirty="0">
                <a:effectLst/>
                <a:latin typeface="Times New Roman" panose="02020603050405020304" pitchFamily="18" charset="0"/>
                <a:ea typeface="Times New Roman" panose="02020603050405020304" pitchFamily="18" charset="0"/>
              </a:rPr>
              <a:t>d)	Activități în care elevii să susțină, argumentat, un punct de vedere, redactarea unor texte argumentative pornind de la o cerință indicată de profesor (exprimarea opiniei ținând cont de o afirmație-ancoră etc.)</a:t>
            </a:r>
            <a:r>
              <a:rPr lang="en-US" sz="1600" b="1" dirty="0">
                <a:effectLst/>
                <a:latin typeface="Times New Roman" panose="02020603050405020304" pitchFamily="18" charset="0"/>
                <a:ea typeface="Times New Roman" panose="02020603050405020304" pitchFamily="18" charset="0"/>
              </a:rPr>
              <a:t/>
            </a:r>
            <a:br>
              <a:rPr lang="en-US" sz="1600" b="1" dirty="0">
                <a:effectLst/>
                <a:latin typeface="Times New Roman" panose="02020603050405020304" pitchFamily="18" charset="0"/>
                <a:ea typeface="Times New Roman" panose="02020603050405020304" pitchFamily="18" charset="0"/>
              </a:rPr>
            </a:br>
            <a:endParaRPr lang="en-US" b="1" dirty="0"/>
          </a:p>
        </p:txBody>
      </p:sp>
    </p:spTree>
    <p:extLst>
      <p:ext uri="{BB962C8B-B14F-4D97-AF65-F5344CB8AC3E}">
        <p14:creationId xmlns:p14="http://schemas.microsoft.com/office/powerpoint/2010/main" val="40741976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xmlns="" id="{DB78DB1B-C9BB-4FB5-9ABD-3C899FF355F2}"/>
              </a:ext>
            </a:extLst>
          </p:cNvPr>
          <p:cNvGraphicFramePr>
            <a:graphicFrameLocks noGrp="1"/>
          </p:cNvGraphicFramePr>
          <p:nvPr>
            <p:extLst>
              <p:ext uri="{D42A27DB-BD31-4B8C-83A1-F6EECF244321}">
                <p14:modId xmlns:p14="http://schemas.microsoft.com/office/powerpoint/2010/main" val="171883555"/>
              </p:ext>
            </p:extLst>
          </p:nvPr>
        </p:nvGraphicFramePr>
        <p:xfrm>
          <a:off x="1152939" y="1987825"/>
          <a:ext cx="10200861" cy="3987804"/>
        </p:xfrm>
        <a:graphic>
          <a:graphicData uri="http://schemas.openxmlformats.org/drawingml/2006/table">
            <a:tbl>
              <a:tblPr firstRow="1" firstCol="1" bandRow="1">
                <a:tableStyleId>{5C22544A-7EE6-4342-B048-85BDC9FD1C3A}</a:tableStyleId>
              </a:tblPr>
              <a:tblGrid>
                <a:gridCol w="508884">
                  <a:extLst>
                    <a:ext uri="{9D8B030D-6E8A-4147-A177-3AD203B41FA5}">
                      <a16:colId xmlns:a16="http://schemas.microsoft.com/office/drawing/2014/main" xmlns="" val="84684529"/>
                    </a:ext>
                  </a:extLst>
                </a:gridCol>
                <a:gridCol w="139722"/>
                <a:gridCol w="726970">
                  <a:extLst>
                    <a:ext uri="{9D8B030D-6E8A-4147-A177-3AD203B41FA5}">
                      <a16:colId xmlns:a16="http://schemas.microsoft.com/office/drawing/2014/main" xmlns="" val="1276298483"/>
                    </a:ext>
                  </a:extLst>
                </a:gridCol>
                <a:gridCol w="166977"/>
                <a:gridCol w="413468"/>
                <a:gridCol w="620202"/>
                <a:gridCol w="163002"/>
                <a:gridCol w="425394">
                  <a:extLst>
                    <a:ext uri="{9D8B030D-6E8A-4147-A177-3AD203B41FA5}">
                      <a16:colId xmlns:a16="http://schemas.microsoft.com/office/drawing/2014/main" xmlns="" val="38200092"/>
                    </a:ext>
                  </a:extLst>
                </a:gridCol>
                <a:gridCol w="532835">
                  <a:extLst>
                    <a:ext uri="{9D8B030D-6E8A-4147-A177-3AD203B41FA5}">
                      <a16:colId xmlns:a16="http://schemas.microsoft.com/office/drawing/2014/main" xmlns="" val="172572837"/>
                    </a:ext>
                  </a:extLst>
                </a:gridCol>
                <a:gridCol w="590551">
                  <a:extLst>
                    <a:ext uri="{9D8B030D-6E8A-4147-A177-3AD203B41FA5}">
                      <a16:colId xmlns:a16="http://schemas.microsoft.com/office/drawing/2014/main" xmlns="" val="2644178117"/>
                    </a:ext>
                  </a:extLst>
                </a:gridCol>
                <a:gridCol w="648606">
                  <a:extLst>
                    <a:ext uri="{9D8B030D-6E8A-4147-A177-3AD203B41FA5}">
                      <a16:colId xmlns:a16="http://schemas.microsoft.com/office/drawing/2014/main" xmlns="" val="2507127327"/>
                    </a:ext>
                  </a:extLst>
                </a:gridCol>
                <a:gridCol w="564526">
                  <a:extLst>
                    <a:ext uri="{9D8B030D-6E8A-4147-A177-3AD203B41FA5}">
                      <a16:colId xmlns:a16="http://schemas.microsoft.com/office/drawing/2014/main" xmlns="" val="3834662602"/>
                    </a:ext>
                  </a:extLst>
                </a:gridCol>
                <a:gridCol w="576538">
                  <a:extLst>
                    <a:ext uri="{9D8B030D-6E8A-4147-A177-3AD203B41FA5}">
                      <a16:colId xmlns:a16="http://schemas.microsoft.com/office/drawing/2014/main" xmlns="" val="1563745370"/>
                    </a:ext>
                  </a:extLst>
                </a:gridCol>
                <a:gridCol w="576538">
                  <a:extLst>
                    <a:ext uri="{9D8B030D-6E8A-4147-A177-3AD203B41FA5}">
                      <a16:colId xmlns:a16="http://schemas.microsoft.com/office/drawing/2014/main" xmlns="" val="3374504141"/>
                    </a:ext>
                  </a:extLst>
                </a:gridCol>
                <a:gridCol w="562526">
                  <a:extLst>
                    <a:ext uri="{9D8B030D-6E8A-4147-A177-3AD203B41FA5}">
                      <a16:colId xmlns:a16="http://schemas.microsoft.com/office/drawing/2014/main" xmlns="" val="22647830"/>
                    </a:ext>
                  </a:extLst>
                </a:gridCol>
                <a:gridCol w="552516">
                  <a:extLst>
                    <a:ext uri="{9D8B030D-6E8A-4147-A177-3AD203B41FA5}">
                      <a16:colId xmlns:a16="http://schemas.microsoft.com/office/drawing/2014/main" xmlns="" val="2047337050"/>
                    </a:ext>
                  </a:extLst>
                </a:gridCol>
                <a:gridCol w="509143">
                  <a:extLst>
                    <a:ext uri="{9D8B030D-6E8A-4147-A177-3AD203B41FA5}">
                      <a16:colId xmlns:a16="http://schemas.microsoft.com/office/drawing/2014/main" xmlns="" val="3286321543"/>
                    </a:ext>
                  </a:extLst>
                </a:gridCol>
                <a:gridCol w="616576">
                  <a:extLst>
                    <a:ext uri="{9D8B030D-6E8A-4147-A177-3AD203B41FA5}">
                      <a16:colId xmlns:a16="http://schemas.microsoft.com/office/drawing/2014/main" xmlns="" val="191072568"/>
                    </a:ext>
                  </a:extLst>
                </a:gridCol>
                <a:gridCol w="714000">
                  <a:extLst>
                    <a:ext uri="{9D8B030D-6E8A-4147-A177-3AD203B41FA5}">
                      <a16:colId xmlns:a16="http://schemas.microsoft.com/office/drawing/2014/main" xmlns="" val="3312065282"/>
                    </a:ext>
                  </a:extLst>
                </a:gridCol>
                <a:gridCol w="591887">
                  <a:extLst>
                    <a:ext uri="{9D8B030D-6E8A-4147-A177-3AD203B41FA5}">
                      <a16:colId xmlns:a16="http://schemas.microsoft.com/office/drawing/2014/main" xmlns="" val="3227396585"/>
                    </a:ext>
                  </a:extLst>
                </a:gridCol>
              </a:tblGrid>
              <a:tr h="498178">
                <a:tc gridSpan="20">
                  <a:txBody>
                    <a:bodyPr/>
                    <a:lstStyle/>
                    <a:p>
                      <a:pPr algn="ctr">
                        <a:lnSpc>
                          <a:spcPct val="107000"/>
                        </a:lnSpc>
                      </a:pPr>
                      <a:r>
                        <a:rPr lang="en-US" sz="1400" dirty="0">
                          <a:effectLst/>
                          <a:latin typeface="Times New Roman" pitchFamily="18" charset="0"/>
                          <a:cs typeface="Times New Roman" pitchFamily="18" charset="0"/>
                        </a:rPr>
                        <a:t>BACALAUREAT        IUNIE-IULIE 2021</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879667495"/>
                  </a:ext>
                </a:extLst>
              </a:tr>
              <a:tr h="384418">
                <a:tc gridSpan="20">
                  <a:txBody>
                    <a:bodyPr/>
                    <a:lstStyle/>
                    <a:p>
                      <a:pPr algn="ctr">
                        <a:lnSpc>
                          <a:spcPct val="107000"/>
                        </a:lnSpc>
                      </a:pPr>
                      <a:r>
                        <a:rPr lang="en-US" sz="1200" dirty="0" err="1">
                          <a:effectLst/>
                          <a:latin typeface="Times New Roman" pitchFamily="18" charset="0"/>
                          <a:cs typeface="Times New Roman" pitchFamily="18" charset="0"/>
                        </a:rPr>
                        <a:t>Situatia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candidatilor</a:t>
                      </a:r>
                      <a:r>
                        <a:rPr lang="en-US" sz="1200" dirty="0">
                          <a:effectLst/>
                          <a:latin typeface="Times New Roman" pitchFamily="18" charset="0"/>
                          <a:cs typeface="Times New Roman" pitchFamily="18" charset="0"/>
                        </a:rPr>
                        <a:t> la </a:t>
                      </a:r>
                      <a:r>
                        <a:rPr lang="en-US" sz="1200" dirty="0" err="1">
                          <a:effectLst/>
                          <a:latin typeface="Times New Roman" pitchFamily="18" charset="0"/>
                          <a:cs typeface="Times New Roman" pitchFamily="18" charset="0"/>
                        </a:rPr>
                        <a:t>examenul</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bacalaureat</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a:t>
                      </a:r>
                      <a:r>
                        <a:rPr lang="en-US" sz="1200" dirty="0">
                          <a:effectLst/>
                          <a:latin typeface="Times New Roman" pitchFamily="18" charset="0"/>
                          <a:cs typeface="Times New Roman" pitchFamily="18" charset="0"/>
                        </a:rPr>
                        <a:t> discipline: ISTORIE, STIINTE SOCIO-UMANE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928093964"/>
                  </a:ext>
                </a:extLst>
              </a:tr>
              <a:tr h="328684">
                <a:tc gridSpan="20">
                  <a:txBody>
                    <a:bodyPr/>
                    <a:lstStyle/>
                    <a:p>
                      <a:pPr algn="ctr">
                        <a:lnSpc>
                          <a:spcPct val="107000"/>
                        </a:lnSpc>
                      </a:pPr>
                      <a:r>
                        <a:rPr lang="en-US" sz="1200" dirty="0">
                          <a:effectLst/>
                          <a:latin typeface="Times New Roman" pitchFamily="18" charset="0"/>
                          <a:cs typeface="Times New Roman" pitchFamily="18" charset="0"/>
                        </a:rPr>
                        <a:t>PROMOTIE 2020-2021 + PROMOTIE ANTERIOARA</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158891614"/>
                  </a:ext>
                </a:extLst>
              </a:tr>
              <a:tr h="238588">
                <a:tc rowSpan="2">
                  <a:txBody>
                    <a:bodyPr/>
                    <a:lstStyle/>
                    <a:p>
                      <a:pPr algn="ctr">
                        <a:lnSpc>
                          <a:spcPct val="107000"/>
                        </a:lnSpc>
                      </a:pPr>
                      <a:r>
                        <a:rPr lang="en-US" sz="900" b="1" dirty="0">
                          <a:effectLst/>
                          <a:latin typeface="Times New Roman" pitchFamily="18" charset="0"/>
                          <a:cs typeface="Times New Roman" pitchFamily="18" charset="0"/>
                        </a:rPr>
                        <a:t>Forma de </a:t>
                      </a:r>
                      <a:r>
                        <a:rPr lang="en-US" sz="900" b="1" dirty="0" err="1">
                          <a:effectLst/>
                          <a:latin typeface="Times New Roman" pitchFamily="18" charset="0"/>
                          <a:cs typeface="Times New Roman" pitchFamily="18" charset="0"/>
                        </a:rPr>
                        <a:t>invatamant</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rowSpan="2" gridSpan="3">
                  <a:txBody>
                    <a:bodyPr/>
                    <a:lstStyle/>
                    <a:p>
                      <a:pPr algn="ctr">
                        <a:lnSpc>
                          <a:spcPct val="107000"/>
                        </a:lnSpc>
                      </a:pPr>
                      <a:r>
                        <a:rPr lang="en-US" sz="900" b="1" dirty="0" err="1">
                          <a:effectLst/>
                          <a:latin typeface="Times New Roman" pitchFamily="18" charset="0"/>
                          <a:cs typeface="Times New Roman" pitchFamily="18" charset="0"/>
                        </a:rPr>
                        <a:t>Tipul</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probei</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obligatoriu</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sau</a:t>
                      </a:r>
                      <a:r>
                        <a:rPr lang="en-US" sz="900" b="1" dirty="0">
                          <a:effectLst/>
                          <a:latin typeface="Times New Roman" pitchFamily="18" charset="0"/>
                          <a:cs typeface="Times New Roman" pitchFamily="18" charset="0"/>
                        </a:rPr>
                        <a:t> la </a:t>
                      </a:r>
                      <a:r>
                        <a:rPr lang="en-US" sz="900" b="1" dirty="0" err="1">
                          <a:effectLst/>
                          <a:latin typeface="Times New Roman" pitchFamily="18" charset="0"/>
                          <a:cs typeface="Times New Roman" pitchFamily="18" charset="0"/>
                        </a:rPr>
                        <a:t>alegere</a:t>
                      </a:r>
                      <a:r>
                        <a:rPr lang="en-US" sz="900" b="1" dirty="0">
                          <a:effectLst/>
                          <a:latin typeface="Times New Roman" pitchFamily="18" charset="0"/>
                          <a:cs typeface="Times New Roman" pitchFamily="18" charset="0"/>
                        </a:rPr>
                        <a:t>)</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rowSpan="2" hMerge="1">
                  <a:txBody>
                    <a:bodyPr/>
                    <a:lstStyle/>
                    <a:p>
                      <a:pPr algn="ctr">
                        <a:lnSpc>
                          <a:spcPct val="107000"/>
                        </a:lnSpc>
                      </a:pP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rowSpan="2" hMerge="1">
                  <a:txBody>
                    <a:bodyPr/>
                    <a:lstStyle/>
                    <a:p>
                      <a:pPr algn="ctr">
                        <a:lnSpc>
                          <a:spcPct val="107000"/>
                        </a:lnSpc>
                      </a:pP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rowSpan="2">
                  <a:txBody>
                    <a:bodyPr/>
                    <a:lstStyle/>
                    <a:p>
                      <a:pPr algn="ctr">
                        <a:lnSpc>
                          <a:spcPct val="107000"/>
                        </a:lnSpc>
                      </a:pPr>
                      <a:r>
                        <a:rPr lang="en-US" sz="900" b="1" dirty="0" err="1">
                          <a:effectLst/>
                          <a:latin typeface="Times New Roman" pitchFamily="18" charset="0"/>
                          <a:cs typeface="Times New Roman" pitchFamily="18" charset="0"/>
                        </a:rPr>
                        <a:t>Initiala</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probei</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rowSpan="2">
                  <a:txBody>
                    <a:bodyPr/>
                    <a:lstStyle/>
                    <a:p>
                      <a:pPr algn="ctr">
                        <a:lnSpc>
                          <a:spcPct val="107000"/>
                        </a:lnSpc>
                      </a:pPr>
                      <a:r>
                        <a:rPr lang="en-US" sz="900" b="1" dirty="0" err="1">
                          <a:effectLst/>
                          <a:latin typeface="Times New Roman" pitchFamily="18" charset="0"/>
                          <a:cs typeface="Times New Roman" pitchFamily="18" charset="0"/>
                        </a:rPr>
                        <a:t>Disciplina</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rowSpan="2" gridSpan="2">
                  <a:txBody>
                    <a:bodyPr/>
                    <a:lstStyle/>
                    <a:p>
                      <a:pPr algn="ctr">
                        <a:lnSpc>
                          <a:spcPct val="107000"/>
                        </a:lnSpc>
                      </a:pPr>
                      <a:r>
                        <a:rPr lang="en-US" sz="900" b="1" dirty="0" err="1">
                          <a:effectLst/>
                          <a:latin typeface="Times New Roman" pitchFamily="18" charset="0"/>
                          <a:cs typeface="Times New Roman" pitchFamily="18" charset="0"/>
                        </a:rPr>
                        <a:t>Fel</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examinare</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scris</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competențe</a:t>
                      </a:r>
                      <a:r>
                        <a:rPr lang="en-US" sz="900" b="1" dirty="0">
                          <a:effectLst/>
                          <a:latin typeface="Times New Roman" pitchFamily="18" charset="0"/>
                          <a:cs typeface="Times New Roman" pitchFamily="18" charset="0"/>
                        </a:rPr>
                        <a:t>)</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rowSpan="2" hMerge="1">
                  <a:txBody>
                    <a:bodyPr/>
                    <a:lstStyle/>
                    <a:p>
                      <a:pPr algn="ctr">
                        <a:lnSpc>
                          <a:spcPct val="107000"/>
                        </a:lnSpc>
                      </a:pP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rowSpan="2">
                  <a:txBody>
                    <a:bodyPr/>
                    <a:lstStyle/>
                    <a:p>
                      <a:pPr algn="ctr">
                        <a:lnSpc>
                          <a:spcPct val="107000"/>
                        </a:lnSpc>
                      </a:pPr>
                      <a:r>
                        <a:rPr lang="en-US" sz="900" b="1" dirty="0" err="1">
                          <a:effectLst/>
                          <a:latin typeface="Times New Roman" pitchFamily="18" charset="0"/>
                          <a:cs typeface="Times New Roman" pitchFamily="18" charset="0"/>
                        </a:rPr>
                        <a:t>Candidati</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inscrisi</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rowSpan="2">
                  <a:txBody>
                    <a:bodyPr/>
                    <a:lstStyle/>
                    <a:p>
                      <a:pPr algn="ctr">
                        <a:lnSpc>
                          <a:spcPct val="107000"/>
                        </a:lnSpc>
                      </a:pPr>
                      <a:r>
                        <a:rPr lang="en-US" sz="900" b="1" dirty="0" err="1">
                          <a:effectLst/>
                          <a:latin typeface="Times New Roman" pitchFamily="18" charset="0"/>
                          <a:cs typeface="Times New Roman" pitchFamily="18" charset="0"/>
                        </a:rPr>
                        <a:t>Candidati</a:t>
                      </a:r>
                      <a:r>
                        <a:rPr lang="en-US" sz="900" b="1" dirty="0">
                          <a:effectLst/>
                          <a:latin typeface="Times New Roman" pitchFamily="18" charset="0"/>
                          <a:cs typeface="Times New Roman" pitchFamily="18" charset="0"/>
                        </a:rPr>
                        <a:t> </a:t>
                      </a:r>
                      <a:r>
                        <a:rPr lang="en-US" sz="900" b="1" dirty="0" err="1">
                          <a:effectLst/>
                          <a:latin typeface="Times New Roman" pitchFamily="18" charset="0"/>
                          <a:cs typeface="Times New Roman" pitchFamily="18" charset="0"/>
                        </a:rPr>
                        <a:t>reusiti</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vert270" anchor="ctr"/>
                </a:tc>
                <a:tc gridSpan="7">
                  <a:txBody>
                    <a:bodyPr/>
                    <a:lstStyle/>
                    <a:p>
                      <a:pPr algn="ctr">
                        <a:lnSpc>
                          <a:spcPct val="107000"/>
                        </a:lnSpc>
                      </a:pPr>
                      <a:r>
                        <a:rPr lang="en-US" sz="900" b="1" dirty="0">
                          <a:effectLst/>
                          <a:latin typeface="Times New Roman" pitchFamily="18" charset="0"/>
                          <a:cs typeface="Times New Roman" pitchFamily="18" charset="0"/>
                        </a:rPr>
                        <a:t>Din care cu note</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a:lnSpc>
                          <a:spcPct val="107000"/>
                        </a:lnSpc>
                      </a:pPr>
                      <a:r>
                        <a:rPr lang="en-US" sz="900" b="1">
                          <a:effectLst/>
                          <a:latin typeface="Times New Roman" pitchFamily="18" charset="0"/>
                          <a:cs typeface="Times New Roman" pitchFamily="18" charset="0"/>
                        </a:rPr>
                        <a:t>Numar de candidati respinsi</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07000"/>
                        </a:lnSpc>
                      </a:pPr>
                      <a:r>
                        <a:rPr lang="en-US" sz="900" b="1">
                          <a:effectLst/>
                          <a:latin typeface="Times New Roman" pitchFamily="18" charset="0"/>
                          <a:cs typeface="Times New Roman" pitchFamily="18" charset="0"/>
                        </a:rPr>
                        <a:t>Numar candidati neprezentati</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07000"/>
                        </a:lnSpc>
                      </a:pPr>
                      <a:r>
                        <a:rPr lang="en-US" sz="900" b="1">
                          <a:effectLst/>
                          <a:latin typeface="Times New Roman" pitchFamily="18" charset="0"/>
                          <a:cs typeface="Times New Roman" pitchFamily="18" charset="0"/>
                        </a:rPr>
                        <a:t>Numar candidati eliminati</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72866165"/>
                  </a:ext>
                </a:extLst>
              </a:tr>
              <a:tr h="776573">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07000"/>
                        </a:lnSpc>
                      </a:pPr>
                      <a:r>
                        <a:rPr lang="en-US" sz="900" b="1" dirty="0">
                          <a:effectLst/>
                          <a:latin typeface="Times New Roman" pitchFamily="18" charset="0"/>
                          <a:cs typeface="Times New Roman" pitchFamily="18" charset="0"/>
                        </a:rPr>
                        <a:t>5 - 5.99 </a:t>
                      </a:r>
                      <a:br>
                        <a:rPr lang="en-US" sz="900" b="1" dirty="0">
                          <a:effectLst/>
                          <a:latin typeface="Times New Roman" pitchFamily="18" charset="0"/>
                          <a:cs typeface="Times New Roman" pitchFamily="18" charset="0"/>
                        </a:rPr>
                      </a:br>
                      <a:r>
                        <a:rPr lang="en-US" sz="900" b="1" dirty="0" err="1">
                          <a:effectLst/>
                          <a:latin typeface="Times New Roman" pitchFamily="18" charset="0"/>
                          <a:cs typeface="Times New Roman" pitchFamily="18" charset="0"/>
                        </a:rPr>
                        <a:t>Incepator</a:t>
                      </a:r>
                      <a:r>
                        <a:rPr lang="en-US" sz="900" b="1" dirty="0">
                          <a:effectLst/>
                          <a:latin typeface="Times New Roman" pitchFamily="18" charset="0"/>
                          <a:cs typeface="Times New Roman" pitchFamily="18" charset="0"/>
                        </a:rPr>
                        <a:t/>
                      </a:r>
                      <a:br>
                        <a:rPr lang="en-US" sz="900" b="1" dirty="0">
                          <a:effectLst/>
                          <a:latin typeface="Times New Roman" pitchFamily="18" charset="0"/>
                          <a:cs typeface="Times New Roman" pitchFamily="18" charset="0"/>
                        </a:rPr>
                      </a:br>
                      <a:r>
                        <a:rPr lang="en-US" sz="900" b="1" dirty="0">
                          <a:effectLst/>
                          <a:latin typeface="Times New Roman" pitchFamily="18" charset="0"/>
                          <a:cs typeface="Times New Roman" pitchFamily="18" charset="0"/>
                        </a:rPr>
                        <a:t>Calif.</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6 - 6.99 </a:t>
                      </a:r>
                      <a:br>
                        <a:rPr lang="en-US" sz="900" b="1" dirty="0">
                          <a:effectLst/>
                          <a:latin typeface="Times New Roman" pitchFamily="18" charset="0"/>
                          <a:cs typeface="Times New Roman" pitchFamily="18" charset="0"/>
                        </a:rPr>
                      </a:br>
                      <a:r>
                        <a:rPr lang="en-US" sz="900" b="1" dirty="0" err="1">
                          <a:effectLst/>
                          <a:latin typeface="Times New Roman" pitchFamily="18" charset="0"/>
                          <a:cs typeface="Times New Roman" pitchFamily="18" charset="0"/>
                        </a:rPr>
                        <a:t>Mediu</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7 - 7.99 </a:t>
                      </a:r>
                      <a:br>
                        <a:rPr lang="en-US" sz="900" b="1" dirty="0">
                          <a:effectLst/>
                          <a:latin typeface="Times New Roman" pitchFamily="18" charset="0"/>
                          <a:cs typeface="Times New Roman" pitchFamily="18" charset="0"/>
                        </a:rPr>
                      </a:br>
                      <a:r>
                        <a:rPr lang="en-US" sz="900" b="1" dirty="0" err="1">
                          <a:effectLst/>
                          <a:latin typeface="Times New Roman" pitchFamily="18" charset="0"/>
                          <a:cs typeface="Times New Roman" pitchFamily="18" charset="0"/>
                        </a:rPr>
                        <a:t>Avansat</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8 - 8.99 </a:t>
                      </a:r>
                      <a:br>
                        <a:rPr lang="en-US" sz="900" b="1" dirty="0">
                          <a:effectLst/>
                          <a:latin typeface="Times New Roman" pitchFamily="18" charset="0"/>
                          <a:cs typeface="Times New Roman" pitchFamily="18" charset="0"/>
                        </a:rPr>
                      </a:br>
                      <a:r>
                        <a:rPr lang="en-US" sz="900" b="1" dirty="0" err="1">
                          <a:effectLst/>
                          <a:latin typeface="Times New Roman" pitchFamily="18" charset="0"/>
                          <a:cs typeface="Times New Roman" pitchFamily="18" charset="0"/>
                        </a:rPr>
                        <a:t>Experim</a:t>
                      </a:r>
                      <a:r>
                        <a:rPr lang="en-US" sz="900" b="1" dirty="0">
                          <a:effectLst/>
                          <a:latin typeface="Times New Roman" pitchFamily="18" charset="0"/>
                          <a:cs typeface="Times New Roman" pitchFamily="18" charset="0"/>
                        </a:rPr>
                        <a:t>.</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9 - 9.99</a:t>
                      </a:r>
                      <a:br>
                        <a:rPr lang="en-US" sz="900" b="1" dirty="0">
                          <a:effectLst/>
                          <a:latin typeface="Times New Roman" pitchFamily="18" charset="0"/>
                          <a:cs typeface="Times New Roman" pitchFamily="18" charset="0"/>
                        </a:rPr>
                      </a:br>
                      <a:r>
                        <a:rPr lang="en-US" sz="900" b="1" dirty="0">
                          <a:effectLst/>
                          <a:latin typeface="Times New Roman" pitchFamily="18" charset="0"/>
                          <a:cs typeface="Times New Roman" pitchFamily="18" charset="0"/>
                        </a:rPr>
                        <a:t> -</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10</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err="1">
                          <a:effectLst/>
                          <a:latin typeface="Times New Roman" pitchFamily="18" charset="0"/>
                          <a:cs typeface="Times New Roman" pitchFamily="18" charset="0"/>
                        </a:rPr>
                        <a:t>Admis</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xmlns="" val="2757002385"/>
                  </a:ext>
                </a:extLst>
              </a:tr>
              <a:tr h="571440">
                <a:tc>
                  <a:txBody>
                    <a:bodyPr/>
                    <a:lstStyle/>
                    <a:p>
                      <a:pPr algn="ctr">
                        <a:lnSpc>
                          <a:spcPct val="107000"/>
                        </a:lnSpc>
                      </a:pPr>
                      <a:r>
                        <a:rPr lang="en-US" sz="1200" b="1" dirty="0" err="1">
                          <a:effectLst/>
                          <a:latin typeface="Times New Roman" pitchFamily="18" charset="0"/>
                          <a:cs typeface="Times New Roman" pitchFamily="18" charset="0"/>
                        </a:rPr>
                        <a:t>Zi</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lnSpc>
                          <a:spcPct val="107000"/>
                        </a:lnSpc>
                      </a:pPr>
                      <a:r>
                        <a:rPr lang="en-US" sz="1200" b="1" dirty="0" err="1">
                          <a:effectLst/>
                          <a:latin typeface="Times New Roman" pitchFamily="18" charset="0"/>
                          <a:cs typeface="Times New Roman" pitchFamily="18" charset="0"/>
                        </a:rPr>
                        <a:t>Obligatorie</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ctr">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ctr">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smtClean="0">
                          <a:effectLst/>
                          <a:latin typeface="Times New Roman" pitchFamily="18" charset="0"/>
                          <a:cs typeface="Times New Roman" pitchFamily="18" charset="0"/>
                        </a:rPr>
                        <a:t>E)c</a:t>
                      </a:r>
                      <a:r>
                        <a:rPr lang="en-US" sz="1200" b="1" dirty="0">
                          <a:effectLst/>
                          <a:latin typeface="Times New Roman" pitchFamily="18" charset="0"/>
                          <a:cs typeface="Times New Roman" pitchFamily="18" charset="0"/>
                        </a:rPr>
                        <a:t>)</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1200" b="1" dirty="0" err="1">
                          <a:effectLst/>
                          <a:latin typeface="Times New Roman" pitchFamily="18" charset="0"/>
                          <a:cs typeface="Times New Roman" pitchFamily="18" charset="0"/>
                        </a:rPr>
                        <a:t>Istorie</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107000"/>
                        </a:lnSpc>
                      </a:pPr>
                      <a:r>
                        <a:rPr lang="en-US" sz="1200" b="1" dirty="0" err="1">
                          <a:effectLst/>
                          <a:latin typeface="Times New Roman" pitchFamily="18" charset="0"/>
                          <a:cs typeface="Times New Roman" pitchFamily="18" charset="0"/>
                        </a:rPr>
                        <a:t>Scris</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ctr">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416</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381 (92,03%)</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92 (24,15%)</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61 (16,01%)</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57 (14,96%)</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62 (16,27%)</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76 (19,95%)</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33 (8,66%)</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11 (2,89%)</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33 (7,97%)</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2 (0,48%)</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0 (0%)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292734885"/>
                  </a:ext>
                </a:extLst>
              </a:tr>
              <a:tr h="586092">
                <a:tc gridSpan="8">
                  <a:txBody>
                    <a:bodyPr/>
                    <a:lstStyle/>
                    <a:p>
                      <a:pPr algn="ctr">
                        <a:lnSpc>
                          <a:spcPct val="107000"/>
                        </a:lnSpc>
                      </a:pPr>
                      <a:r>
                        <a:rPr lang="en-US" sz="1200" b="1" dirty="0">
                          <a:effectLst/>
                          <a:latin typeface="Times New Roman" pitchFamily="18" charset="0"/>
                          <a:cs typeface="Times New Roman" pitchFamily="18" charset="0"/>
                        </a:rPr>
                        <a:t>TOTAL </a:t>
                      </a:r>
                      <a:r>
                        <a:rPr lang="en-US" sz="1200" b="1" dirty="0" err="1">
                          <a:effectLst/>
                          <a:latin typeface="Times New Roman" pitchFamily="18" charset="0"/>
                          <a:cs typeface="Times New Roman" pitchFamily="18" charset="0"/>
                        </a:rPr>
                        <a:t>proba</a:t>
                      </a:r>
                      <a:r>
                        <a:rPr lang="en-US" sz="1200" b="1" dirty="0">
                          <a:effectLst/>
                          <a:latin typeface="Times New Roman" pitchFamily="18" charset="0"/>
                          <a:cs typeface="Times New Roman" pitchFamily="18" charset="0"/>
                        </a:rPr>
                        <a:t> E)c)</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7000"/>
                        </a:lnSpc>
                      </a:pPr>
                      <a:r>
                        <a:rPr lang="en-US" sz="1200" b="1" dirty="0">
                          <a:effectLst/>
                          <a:latin typeface="Times New Roman" pitchFamily="18" charset="0"/>
                          <a:cs typeface="Times New Roman" pitchFamily="18" charset="0"/>
                        </a:rPr>
                        <a:t>416</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381 (92,03%)</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92 (24,15%)</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61 (16,01%)</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57 (14,96%)</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62 (16,27%)</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76 (19,95%)</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33 (8,66%)</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11 (2,89%)</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33 (7,97%)</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2 (0,48%)</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0 (0%)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217845985"/>
                  </a:ext>
                </a:extLst>
              </a:tr>
              <a:tr h="586092">
                <a:tc gridSpan="2">
                  <a:txBody>
                    <a:bodyPr/>
                    <a:lstStyle/>
                    <a:p>
                      <a:pPr algn="ctr">
                        <a:lnSpc>
                          <a:spcPct val="107000"/>
                        </a:lnSpc>
                      </a:pPr>
                      <a:r>
                        <a:rPr lang="en-US" sz="1200" b="1">
                          <a:effectLst/>
                          <a:latin typeface="Times New Roman" pitchFamily="18" charset="0"/>
                          <a:cs typeface="Times New Roman" pitchFamily="18" charset="0"/>
                        </a:rPr>
                        <a:t>Zi</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gn="ctr">
                        <a:lnSpc>
                          <a:spcPct val="107000"/>
                        </a:lnSpc>
                      </a:pPr>
                      <a:r>
                        <a:rPr lang="en-US" sz="1200" b="1">
                          <a:effectLst/>
                          <a:latin typeface="Times New Roman" pitchFamily="18" charset="0"/>
                          <a:cs typeface="Times New Roman" pitchFamily="18" charset="0"/>
                        </a:rPr>
                        <a:t>Alegere</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107000"/>
                        </a:lnSpc>
                      </a:pPr>
                      <a:r>
                        <a:rPr lang="en-US" sz="1200" b="1" dirty="0">
                          <a:effectLst/>
                          <a:latin typeface="Times New Roman" pitchFamily="18" charset="0"/>
                          <a:cs typeface="Times New Roman" pitchFamily="18" charset="0"/>
                        </a:rPr>
                        <a:t>E)d)</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a:lnSpc>
                          <a:spcPct val="107000"/>
                        </a:lnSpc>
                      </a:pPr>
                      <a:r>
                        <a:rPr lang="en-US" sz="1200" b="1" dirty="0" err="1">
                          <a:effectLst/>
                          <a:latin typeface="Times New Roman" pitchFamily="18" charset="0"/>
                          <a:cs typeface="Times New Roman" pitchFamily="18" charset="0"/>
                        </a:rPr>
                        <a:t>Economie</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gn="ctr">
                        <a:lnSpc>
                          <a:spcPct val="107000"/>
                        </a:lnSpc>
                      </a:pPr>
                      <a:r>
                        <a:rPr lang="en-US" sz="1200" b="1">
                          <a:effectLst/>
                          <a:latin typeface="Times New Roman" pitchFamily="18" charset="0"/>
                          <a:cs typeface="Times New Roman" pitchFamily="18" charset="0"/>
                        </a:rPr>
                        <a:t>Scris</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5</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5 (100%)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3 (60%)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1 (20%)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0 (0%)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1 (20%)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0 (0%)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a:effectLst/>
                          <a:latin typeface="Times New Roman" pitchFamily="18" charset="0"/>
                          <a:cs typeface="Times New Roman" pitchFamily="18" charset="0"/>
                        </a:rPr>
                        <a:t>0 (0%)</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0 (0%)</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0 (0%)</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0 (0%)</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1200" b="1" dirty="0">
                          <a:effectLst/>
                          <a:latin typeface="Times New Roman" pitchFamily="18" charset="0"/>
                          <a:cs typeface="Times New Roman" pitchFamily="18" charset="0"/>
                        </a:rPr>
                        <a:t>0 (0%)</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41745704"/>
                  </a:ext>
                </a:extLst>
              </a:tr>
            </a:tbl>
          </a:graphicData>
        </a:graphic>
      </p:graphicFrame>
    </p:spTree>
    <p:extLst>
      <p:ext uri="{BB962C8B-B14F-4D97-AF65-F5344CB8AC3E}">
        <p14:creationId xmlns:p14="http://schemas.microsoft.com/office/powerpoint/2010/main" val="36663713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5B3C9E-5CD3-49BF-B9EE-96AD7081E80F}"/>
              </a:ext>
            </a:extLst>
          </p:cNvPr>
          <p:cNvSpPr>
            <a:spLocks noGrp="1"/>
          </p:cNvSpPr>
          <p:nvPr>
            <p:ph type="title"/>
          </p:nvPr>
        </p:nvSpPr>
        <p:spPr/>
        <p:txBody>
          <a:bodyPr/>
          <a:lstStyle/>
          <a:p>
            <a:endParaRPr lang="en-US"/>
          </a:p>
        </p:txBody>
      </p:sp>
      <p:graphicFrame>
        <p:nvGraphicFramePr>
          <p:cNvPr id="3" name="Table 2">
            <a:extLst>
              <a:ext uri="{FF2B5EF4-FFF2-40B4-BE49-F238E27FC236}">
                <a16:creationId xmlns:a16="http://schemas.microsoft.com/office/drawing/2014/main" xmlns="" id="{E8E8B284-16E0-457B-A857-0C8A77048800}"/>
              </a:ext>
            </a:extLst>
          </p:cNvPr>
          <p:cNvGraphicFramePr>
            <a:graphicFrameLocks noGrp="1"/>
          </p:cNvGraphicFramePr>
          <p:nvPr>
            <p:extLst>
              <p:ext uri="{D42A27DB-BD31-4B8C-83A1-F6EECF244321}">
                <p14:modId xmlns:p14="http://schemas.microsoft.com/office/powerpoint/2010/main" val="4072010664"/>
              </p:ext>
            </p:extLst>
          </p:nvPr>
        </p:nvGraphicFramePr>
        <p:xfrm>
          <a:off x="795129" y="1868557"/>
          <a:ext cx="10805824" cy="4603804"/>
        </p:xfrm>
        <a:graphic>
          <a:graphicData uri="http://schemas.openxmlformats.org/drawingml/2006/table">
            <a:tbl>
              <a:tblPr firstRow="1" firstCol="1" bandRow="1">
                <a:tableStyleId>{5C22544A-7EE6-4342-B048-85BDC9FD1C3A}</a:tableStyleId>
              </a:tblPr>
              <a:tblGrid>
                <a:gridCol w="302327">
                  <a:extLst>
                    <a:ext uri="{9D8B030D-6E8A-4147-A177-3AD203B41FA5}">
                      <a16:colId xmlns:a16="http://schemas.microsoft.com/office/drawing/2014/main" xmlns="" val="1983394912"/>
                    </a:ext>
                  </a:extLst>
                </a:gridCol>
                <a:gridCol w="695133">
                  <a:extLst>
                    <a:ext uri="{9D8B030D-6E8A-4147-A177-3AD203B41FA5}">
                      <a16:colId xmlns:a16="http://schemas.microsoft.com/office/drawing/2014/main" xmlns="" val="759951459"/>
                    </a:ext>
                  </a:extLst>
                </a:gridCol>
                <a:gridCol w="420757">
                  <a:extLst>
                    <a:ext uri="{9D8B030D-6E8A-4147-A177-3AD203B41FA5}">
                      <a16:colId xmlns:a16="http://schemas.microsoft.com/office/drawing/2014/main" xmlns="" val="3492466400"/>
                    </a:ext>
                  </a:extLst>
                </a:gridCol>
                <a:gridCol w="1188715">
                  <a:extLst>
                    <a:ext uri="{9D8B030D-6E8A-4147-A177-3AD203B41FA5}">
                      <a16:colId xmlns:a16="http://schemas.microsoft.com/office/drawing/2014/main" xmlns="" val="3910259528"/>
                    </a:ext>
                  </a:extLst>
                </a:gridCol>
                <a:gridCol w="453124">
                  <a:extLst>
                    <a:ext uri="{9D8B030D-6E8A-4147-A177-3AD203B41FA5}">
                      <a16:colId xmlns:a16="http://schemas.microsoft.com/office/drawing/2014/main" xmlns="" val="4027075438"/>
                    </a:ext>
                  </a:extLst>
                </a:gridCol>
                <a:gridCol w="603185">
                  <a:extLst>
                    <a:ext uri="{9D8B030D-6E8A-4147-A177-3AD203B41FA5}">
                      <a16:colId xmlns:a16="http://schemas.microsoft.com/office/drawing/2014/main" xmlns="" val="72906817"/>
                    </a:ext>
                  </a:extLst>
                </a:gridCol>
                <a:gridCol w="650998">
                  <a:extLst>
                    <a:ext uri="{9D8B030D-6E8A-4147-A177-3AD203B41FA5}">
                      <a16:colId xmlns:a16="http://schemas.microsoft.com/office/drawing/2014/main" xmlns="" val="1967989203"/>
                    </a:ext>
                  </a:extLst>
                </a:gridCol>
                <a:gridCol w="714994">
                  <a:extLst>
                    <a:ext uri="{9D8B030D-6E8A-4147-A177-3AD203B41FA5}">
                      <a16:colId xmlns:a16="http://schemas.microsoft.com/office/drawing/2014/main" xmlns="" val="3716688227"/>
                    </a:ext>
                  </a:extLst>
                </a:gridCol>
                <a:gridCol w="609069">
                  <a:extLst>
                    <a:ext uri="{9D8B030D-6E8A-4147-A177-3AD203B41FA5}">
                      <a16:colId xmlns:a16="http://schemas.microsoft.com/office/drawing/2014/main" xmlns="" val="903759223"/>
                    </a:ext>
                  </a:extLst>
                </a:gridCol>
                <a:gridCol w="622310">
                  <a:extLst>
                    <a:ext uri="{9D8B030D-6E8A-4147-A177-3AD203B41FA5}">
                      <a16:colId xmlns:a16="http://schemas.microsoft.com/office/drawing/2014/main" xmlns="" val="2151441426"/>
                    </a:ext>
                  </a:extLst>
                </a:gridCol>
                <a:gridCol w="635550">
                  <a:extLst>
                    <a:ext uri="{9D8B030D-6E8A-4147-A177-3AD203B41FA5}">
                      <a16:colId xmlns:a16="http://schemas.microsoft.com/office/drawing/2014/main" xmlns="" val="3589120027"/>
                    </a:ext>
                  </a:extLst>
                </a:gridCol>
                <a:gridCol w="620103">
                  <a:extLst>
                    <a:ext uri="{9D8B030D-6E8A-4147-A177-3AD203B41FA5}">
                      <a16:colId xmlns:a16="http://schemas.microsoft.com/office/drawing/2014/main" xmlns="" val="1160185007"/>
                    </a:ext>
                  </a:extLst>
                </a:gridCol>
                <a:gridCol w="609069">
                  <a:extLst>
                    <a:ext uri="{9D8B030D-6E8A-4147-A177-3AD203B41FA5}">
                      <a16:colId xmlns:a16="http://schemas.microsoft.com/office/drawing/2014/main" xmlns="" val="4080625236"/>
                    </a:ext>
                  </a:extLst>
                </a:gridCol>
                <a:gridCol w="561255">
                  <a:extLst>
                    <a:ext uri="{9D8B030D-6E8A-4147-A177-3AD203B41FA5}">
                      <a16:colId xmlns:a16="http://schemas.microsoft.com/office/drawing/2014/main" xmlns="" val="883194623"/>
                    </a:ext>
                  </a:extLst>
                </a:gridCol>
                <a:gridCol w="679685">
                  <a:extLst>
                    <a:ext uri="{9D8B030D-6E8A-4147-A177-3AD203B41FA5}">
                      <a16:colId xmlns:a16="http://schemas.microsoft.com/office/drawing/2014/main" xmlns="" val="354951295"/>
                    </a:ext>
                  </a:extLst>
                </a:gridCol>
                <a:gridCol w="787081">
                  <a:extLst>
                    <a:ext uri="{9D8B030D-6E8A-4147-A177-3AD203B41FA5}">
                      <a16:colId xmlns:a16="http://schemas.microsoft.com/office/drawing/2014/main" xmlns="" val="913788461"/>
                    </a:ext>
                  </a:extLst>
                </a:gridCol>
                <a:gridCol w="652469">
                  <a:extLst>
                    <a:ext uri="{9D8B030D-6E8A-4147-A177-3AD203B41FA5}">
                      <a16:colId xmlns:a16="http://schemas.microsoft.com/office/drawing/2014/main" xmlns="" val="578632329"/>
                    </a:ext>
                  </a:extLst>
                </a:gridCol>
              </a:tblGrid>
              <a:tr h="483158">
                <a:tc gridSpan="5">
                  <a:txBody>
                    <a:bodyPr/>
                    <a:lstStyle/>
                    <a:p>
                      <a:pPr algn="ctr">
                        <a:lnSpc>
                          <a:spcPct val="107000"/>
                        </a:lnSpc>
                      </a:pPr>
                      <a:r>
                        <a:rPr lang="en-US" sz="900" b="1" dirty="0">
                          <a:effectLst/>
                          <a:latin typeface="Times New Roman" pitchFamily="18" charset="0"/>
                          <a:cs typeface="Times New Roman" pitchFamily="18" charset="0"/>
                        </a:rPr>
                        <a:t>TOTAL </a:t>
                      </a:r>
                      <a:r>
                        <a:rPr lang="en-US" sz="900" b="1" dirty="0" err="1">
                          <a:effectLst/>
                          <a:latin typeface="Times New Roman" pitchFamily="18" charset="0"/>
                          <a:cs typeface="Times New Roman" pitchFamily="18" charset="0"/>
                        </a:rPr>
                        <a:t>proba</a:t>
                      </a:r>
                      <a:r>
                        <a:rPr lang="en-US" sz="900" b="1" dirty="0">
                          <a:effectLst/>
                          <a:latin typeface="Times New Roman" pitchFamily="18" charset="0"/>
                          <a:cs typeface="Times New Roman" pitchFamily="18" charset="0"/>
                        </a:rPr>
                        <a:t> E)d)</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7000"/>
                        </a:lnSpc>
                      </a:pPr>
                      <a:r>
                        <a:rPr lang="en-US" sz="900" b="1">
                          <a:effectLst/>
                          <a:latin typeface="Times New Roman" pitchFamily="18" charset="0"/>
                          <a:cs typeface="Times New Roman" pitchFamily="18" charset="0"/>
                        </a:rPr>
                        <a:t>5</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5 (100%)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3 (60%)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(20%)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(20%)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072146951"/>
                  </a:ext>
                </a:extLst>
              </a:tr>
              <a:tr h="414136">
                <a:tc>
                  <a:txBody>
                    <a:bodyPr/>
                    <a:lstStyle/>
                    <a:p>
                      <a:pPr algn="ctr">
                        <a:lnSpc>
                          <a:spcPct val="107000"/>
                        </a:lnSpc>
                      </a:pPr>
                      <a:r>
                        <a:rPr lang="en-US" sz="1000">
                          <a:effectLst/>
                        </a:rPr>
                        <a:t>Zi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Alegere</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E)d)</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900" b="1">
                          <a:effectLst/>
                          <a:latin typeface="Times New Roman" pitchFamily="18" charset="0"/>
                          <a:cs typeface="Times New Roman" pitchFamily="18" charset="0"/>
                        </a:rPr>
                        <a:t>Filosofie</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err="1">
                          <a:effectLst/>
                          <a:latin typeface="Times New Roman" pitchFamily="18" charset="0"/>
                          <a:cs typeface="Times New Roman" pitchFamily="18" charset="0"/>
                        </a:rPr>
                        <a:t>Scris</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1</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1 (100%)</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(100%)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03127678"/>
                  </a:ext>
                </a:extLst>
              </a:tr>
              <a:tr h="540677">
                <a:tc gridSpan="5">
                  <a:txBody>
                    <a:bodyPr/>
                    <a:lstStyle/>
                    <a:p>
                      <a:pPr algn="ctr">
                        <a:lnSpc>
                          <a:spcPct val="107000"/>
                        </a:lnSpc>
                      </a:pPr>
                      <a:r>
                        <a:rPr lang="en-US" sz="900" b="1">
                          <a:effectLst/>
                          <a:latin typeface="Times New Roman" pitchFamily="18" charset="0"/>
                          <a:cs typeface="Times New Roman" pitchFamily="18" charset="0"/>
                        </a:rPr>
                        <a:t>TOTAL proba E)d)</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7000"/>
                        </a:lnSpc>
                      </a:pPr>
                      <a:r>
                        <a:rPr lang="en-US" sz="900" b="1">
                          <a:effectLst/>
                          <a:latin typeface="Times New Roman" pitchFamily="18" charset="0"/>
                          <a:cs typeface="Times New Roman" pitchFamily="18" charset="0"/>
                        </a:rPr>
                        <a:t>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(100%)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0 (0%)</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1 (100%)</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07164264"/>
                  </a:ext>
                </a:extLst>
              </a:tr>
              <a:tr h="1016932">
                <a:tc>
                  <a:txBody>
                    <a:bodyPr/>
                    <a:lstStyle/>
                    <a:p>
                      <a:pPr algn="ctr">
                        <a:lnSpc>
                          <a:spcPct val="107000"/>
                        </a:lnSpc>
                      </a:pPr>
                      <a:r>
                        <a:rPr lang="en-US" sz="1000" dirty="0" err="1">
                          <a:effectLst/>
                        </a:rPr>
                        <a:t>Zi</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Alegere</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E)d)</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900" b="1">
                          <a:effectLst/>
                          <a:latin typeface="Times New Roman" pitchFamily="18" charset="0"/>
                          <a:cs typeface="Times New Roman" pitchFamily="18" charset="0"/>
                        </a:rPr>
                        <a:t>Logică și argumentare</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Scris</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279</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233 (84,42%)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11 (4,72%)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26 (11,16%)</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48 (20,6%)</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66 (28,33%)</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74 (31,76%)</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8 (3,43%)</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4 (1,72%)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43 (15,58%)</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3 (1,08%)</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505054614"/>
                  </a:ext>
                </a:extLst>
              </a:tr>
              <a:tr h="384224">
                <a:tc gridSpan="5">
                  <a:txBody>
                    <a:bodyPr/>
                    <a:lstStyle/>
                    <a:p>
                      <a:pPr algn="ctr">
                        <a:lnSpc>
                          <a:spcPct val="107000"/>
                        </a:lnSpc>
                      </a:pPr>
                      <a:r>
                        <a:rPr lang="en-US" sz="900" b="1">
                          <a:effectLst/>
                          <a:latin typeface="Times New Roman" pitchFamily="18" charset="0"/>
                          <a:cs typeface="Times New Roman" pitchFamily="18" charset="0"/>
                        </a:rPr>
                        <a:t>TOTAL proba E)d)</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7000"/>
                        </a:lnSpc>
                      </a:pPr>
                      <a:r>
                        <a:rPr lang="en-US" sz="900" b="1">
                          <a:effectLst/>
                          <a:latin typeface="Times New Roman" pitchFamily="18" charset="0"/>
                          <a:cs typeface="Times New Roman" pitchFamily="18" charset="0"/>
                        </a:rPr>
                        <a:t>279</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233 (84,42%)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11 (4,72%)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26 (11,16%)</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48 (20,6%)</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66 (28,33%)</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74 (31,76%)</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8 (3,43%)</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4 (1,72%)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43 (15,58%)</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3 (1,08%)</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762689203"/>
                  </a:ext>
                </a:extLst>
              </a:tr>
              <a:tr h="460151">
                <a:tc>
                  <a:txBody>
                    <a:bodyPr/>
                    <a:lstStyle/>
                    <a:p>
                      <a:pPr algn="ctr">
                        <a:lnSpc>
                          <a:spcPct val="107000"/>
                        </a:lnSpc>
                      </a:pPr>
                      <a:r>
                        <a:rPr lang="en-US" sz="1000">
                          <a:effectLst/>
                        </a:rPr>
                        <a:t>Zi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Alegere</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E)d)</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900" b="1">
                          <a:effectLst/>
                          <a:latin typeface="Times New Roman" pitchFamily="18" charset="0"/>
                          <a:cs typeface="Times New Roman" pitchFamily="18" charset="0"/>
                        </a:rPr>
                        <a:t>Psihologie</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Scris</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39</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38 (100%)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8 (21,05%)</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6 (15,79%)</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10 (26,32%)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13 (34,21%)</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(2,63%)</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2 (5,26%)</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(2,56%)</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44644632"/>
                  </a:ext>
                </a:extLst>
              </a:tr>
              <a:tr h="384224">
                <a:tc gridSpan="5">
                  <a:txBody>
                    <a:bodyPr/>
                    <a:lstStyle/>
                    <a:p>
                      <a:pPr algn="ctr">
                        <a:lnSpc>
                          <a:spcPct val="107000"/>
                        </a:lnSpc>
                      </a:pPr>
                      <a:r>
                        <a:rPr lang="en-US" sz="900" b="1">
                          <a:effectLst/>
                          <a:latin typeface="Times New Roman" pitchFamily="18" charset="0"/>
                          <a:cs typeface="Times New Roman" pitchFamily="18" charset="0"/>
                        </a:rPr>
                        <a:t>TOTAL proba E)d)</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7000"/>
                        </a:lnSpc>
                      </a:pPr>
                      <a:r>
                        <a:rPr lang="en-US" sz="900" b="1">
                          <a:effectLst/>
                          <a:latin typeface="Times New Roman" pitchFamily="18" charset="0"/>
                          <a:cs typeface="Times New Roman" pitchFamily="18" charset="0"/>
                        </a:rPr>
                        <a:t>39</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38 (100%)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8 (21,05%)</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6 (15,79%)</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10 (26,32%)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13 (34,21%)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(2,63%)</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2 (5,26%)</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0 (0%)</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(2,56%)</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257803796"/>
                  </a:ext>
                </a:extLst>
              </a:tr>
              <a:tr h="414136">
                <a:tc>
                  <a:txBody>
                    <a:bodyPr/>
                    <a:lstStyle/>
                    <a:p>
                      <a:pPr algn="ctr">
                        <a:lnSpc>
                          <a:spcPct val="107000"/>
                        </a:lnSpc>
                      </a:pPr>
                      <a:r>
                        <a:rPr lang="en-US" sz="1000">
                          <a:effectLst/>
                        </a:rPr>
                        <a:t>Zi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Alegere</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E)d)</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pPr>
                      <a:r>
                        <a:rPr lang="en-US" sz="900" b="1">
                          <a:effectLst/>
                          <a:latin typeface="Times New Roman" pitchFamily="18" charset="0"/>
                          <a:cs typeface="Times New Roman" pitchFamily="18" charset="0"/>
                        </a:rPr>
                        <a:t>Sociologie</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Scris</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9 (81,82%)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(11,11%)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2 (22,22%)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(11,11%)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(11,11%)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4 (44,44%)</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2 (18,18%)</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0 (0%)</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829442992"/>
                  </a:ext>
                </a:extLst>
              </a:tr>
              <a:tr h="506166">
                <a:tc gridSpan="5">
                  <a:txBody>
                    <a:bodyPr/>
                    <a:lstStyle/>
                    <a:p>
                      <a:pPr algn="ctr">
                        <a:lnSpc>
                          <a:spcPct val="107000"/>
                        </a:lnSpc>
                      </a:pPr>
                      <a:r>
                        <a:rPr lang="en-US" sz="900" b="1">
                          <a:effectLst/>
                          <a:latin typeface="Times New Roman" pitchFamily="18" charset="0"/>
                          <a:cs typeface="Times New Roman" pitchFamily="18" charset="0"/>
                        </a:rPr>
                        <a:t>TOTAL proba E)d)</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07000"/>
                        </a:lnSpc>
                      </a:pPr>
                      <a:r>
                        <a:rPr lang="en-US" sz="900" b="1">
                          <a:effectLst/>
                          <a:latin typeface="Times New Roman" pitchFamily="18" charset="0"/>
                          <a:cs typeface="Times New Roman" pitchFamily="18" charset="0"/>
                        </a:rPr>
                        <a:t>11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9 (81,82%)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(11,11%)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2 (22,22%)</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(11,11%)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1 (11,11%)</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4 (44,44%)</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0 (0%)</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a:effectLst/>
                          <a:latin typeface="Times New Roman" pitchFamily="18" charset="0"/>
                          <a:cs typeface="Times New Roman" pitchFamily="18" charset="0"/>
                        </a:rPr>
                        <a:t>2 (18,18%)</a:t>
                      </a:r>
                      <a:endParaRPr lang="en-US" sz="9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0 (0%)</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pPr>
                      <a:r>
                        <a:rPr lang="en-US" sz="900" b="1" dirty="0">
                          <a:effectLst/>
                          <a:latin typeface="Times New Roman" pitchFamily="18" charset="0"/>
                          <a:cs typeface="Times New Roman" pitchFamily="18" charset="0"/>
                        </a:rPr>
                        <a:t>0 (0%)</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94633460"/>
                  </a:ext>
                </a:extLst>
              </a:tr>
            </a:tbl>
          </a:graphicData>
        </a:graphic>
      </p:graphicFrame>
      <p:sp>
        <p:nvSpPr>
          <p:cNvPr id="4" name="Rectangle 1">
            <a:extLst>
              <a:ext uri="{FF2B5EF4-FFF2-40B4-BE49-F238E27FC236}">
                <a16:creationId xmlns:a16="http://schemas.microsoft.com/office/drawing/2014/main" xmlns="" id="{78E5AC8E-D51B-4591-B4AB-4CED2113FAE8}"/>
              </a:ext>
            </a:extLst>
          </p:cNvPr>
          <p:cNvSpPr>
            <a:spLocks noChangeArrowheads="1"/>
          </p:cNvSpPr>
          <p:nvPr/>
        </p:nvSpPr>
        <p:spPr bwMode="auto">
          <a:xfrm>
            <a:off x="1032646" y="2303463"/>
            <a:ext cx="1336728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065846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B790FB9D-5B42-4D63-9CF9-C610EB8AD37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58741" y="1537252"/>
            <a:ext cx="10654748" cy="5055593"/>
          </a:xfrm>
          <a:prstGeom prst="rect">
            <a:avLst/>
          </a:prstGeom>
          <a:noFill/>
          <a:ln>
            <a:noFill/>
          </a:ln>
        </p:spPr>
      </p:pic>
    </p:spTree>
    <p:extLst>
      <p:ext uri="{BB962C8B-B14F-4D97-AF65-F5344CB8AC3E}">
        <p14:creationId xmlns:p14="http://schemas.microsoft.com/office/powerpoint/2010/main" val="23637486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544" y="3585402"/>
            <a:ext cx="10515600" cy="1325563"/>
          </a:xfrm>
        </p:spPr>
        <p:txBody>
          <a:bodyPr>
            <a:noAutofit/>
          </a:bodyPr>
          <a:lstStyle/>
          <a:p>
            <a:pPr algn="ctr"/>
            <a:r>
              <a:rPr lang="en-US" sz="3600" b="1" dirty="0" smtClean="0">
                <a:solidFill>
                  <a:srgbClr val="C00000"/>
                </a:solidFill>
                <a:latin typeface="Times New Roman" pitchFamily="18" charset="0"/>
                <a:cs typeface="Times New Roman" pitchFamily="18" charset="0"/>
              </a:rPr>
              <a:t>ALTE PROIECTE</a:t>
            </a:r>
            <a:r>
              <a:rPr lang="en-US" sz="1800" b="1" dirty="0" smtClean="0">
                <a:latin typeface="Times New Roman" pitchFamily="18" charset="0"/>
                <a:cs typeface="Times New Roman" pitchFamily="18" charset="0"/>
              </a:rPr>
              <a:t/>
            </a:r>
            <a:br>
              <a:rPr lang="en-US" sz="1800" b="1" dirty="0" smtClean="0">
                <a:latin typeface="Times New Roman" pitchFamily="18" charset="0"/>
                <a:cs typeface="Times New Roman" pitchFamily="18" charset="0"/>
              </a:rPr>
            </a:br>
            <a:r>
              <a:rPr lang="en-US" sz="1800" b="1" dirty="0">
                <a:latin typeface="Times New Roman" pitchFamily="18" charset="0"/>
                <a:cs typeface="Times New Roman" pitchFamily="18" charset="0"/>
              </a:rPr>
              <a:t/>
            </a:r>
            <a:br>
              <a:rPr lang="en-US" sz="1800" b="1" dirty="0">
                <a:latin typeface="Times New Roman" pitchFamily="18" charset="0"/>
                <a:cs typeface="Times New Roman" pitchFamily="18" charset="0"/>
              </a:rPr>
            </a:br>
            <a:r>
              <a:rPr lang="en-US" sz="1800" b="1" dirty="0" smtClean="0">
                <a:latin typeface="Times New Roman" pitchFamily="18" charset="0"/>
                <a:cs typeface="Times New Roman" pitchFamily="18" charset="0"/>
              </a:rPr>
              <a:t> </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1. </a:t>
            </a:r>
            <a:r>
              <a:rPr lang="en-US" sz="1800" b="1" dirty="0" err="1" smtClean="0">
                <a:latin typeface="Times New Roman" pitchFamily="18" charset="0"/>
                <a:cs typeface="Times New Roman" pitchFamily="18" charset="0"/>
              </a:rPr>
              <a:t>Prin</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acordul</a:t>
            </a:r>
            <a:r>
              <a:rPr lang="en-US" sz="1800" b="1" dirty="0" smtClean="0">
                <a:latin typeface="Times New Roman" pitchFamily="18" charset="0"/>
                <a:cs typeface="Times New Roman" pitchFamily="18" charset="0"/>
              </a:rPr>
              <a:t> </a:t>
            </a:r>
            <a:r>
              <a:rPr lang="en-US" sz="1800" b="1" dirty="0">
                <a:latin typeface="Times New Roman" pitchFamily="18" charset="0"/>
                <a:cs typeface="Times New Roman" pitchFamily="18" charset="0"/>
              </a:rPr>
              <a:t>de </a:t>
            </a:r>
            <a:r>
              <a:rPr lang="en-US" sz="1800" b="1" dirty="0" err="1">
                <a:latin typeface="Times New Roman" pitchFamily="18" charset="0"/>
                <a:cs typeface="Times New Roman" pitchFamily="18" charset="0"/>
              </a:rPr>
              <a:t>parteneriat</a:t>
            </a:r>
            <a:r>
              <a:rPr lang="en-US" sz="1800" b="1" dirty="0">
                <a:latin typeface="Times New Roman" pitchFamily="18" charset="0"/>
                <a:cs typeface="Times New Roman" pitchFamily="18" charset="0"/>
              </a:rPr>
              <a:t> </a:t>
            </a:r>
            <a:r>
              <a:rPr lang="en-US" sz="1800" b="1" dirty="0" smtClean="0">
                <a:latin typeface="Times New Roman" pitchFamily="18" charset="0"/>
                <a:cs typeface="Times New Roman" pitchFamily="18" charset="0"/>
              </a:rPr>
              <a:t>ISJ </a:t>
            </a:r>
            <a:r>
              <a:rPr lang="en-US" sz="1800" b="1" dirty="0" err="1" smtClean="0">
                <a:latin typeface="Times New Roman" pitchFamily="18" charset="0"/>
                <a:cs typeface="Times New Roman" pitchFamily="18" charset="0"/>
              </a:rPr>
              <a:t>Ialomita</a:t>
            </a:r>
            <a:r>
              <a:rPr lang="en-US" sz="1800" b="1" dirty="0" smtClean="0">
                <a:latin typeface="Times New Roman" pitchFamily="18" charset="0"/>
                <a:cs typeface="Times New Roman" pitchFamily="18" charset="0"/>
              </a:rPr>
              <a:t> cu </a:t>
            </a:r>
            <a:r>
              <a:rPr lang="en-US" sz="1800" b="1" dirty="0">
                <a:latin typeface="Times New Roman" pitchFamily="18" charset="0"/>
                <a:cs typeface="Times New Roman" pitchFamily="18" charset="0"/>
              </a:rPr>
              <a:t>ISJ Alba, nr.1826/24.11.2020 </a:t>
            </a:r>
            <a:r>
              <a:rPr lang="en-US" sz="1800" b="1" dirty="0" err="1" smtClean="0">
                <a:latin typeface="Times New Roman" pitchFamily="18" charset="0"/>
                <a:cs typeface="Times New Roman" pitchFamily="18" charset="0"/>
              </a:rPr>
              <a:t>unitǎţile</a:t>
            </a:r>
            <a:r>
              <a:rPr lang="en-US" sz="1800" b="1" dirty="0" smtClean="0">
                <a:latin typeface="Times New Roman" pitchFamily="18" charset="0"/>
                <a:cs typeface="Times New Roman" pitchFamily="18" charset="0"/>
              </a:rPr>
              <a:t> </a:t>
            </a:r>
            <a:r>
              <a:rPr lang="en-US" sz="1800" b="1" dirty="0" err="1">
                <a:latin typeface="Times New Roman" pitchFamily="18" charset="0"/>
                <a:cs typeface="Times New Roman" pitchFamily="18" charset="0"/>
              </a:rPr>
              <a:t>şcolare</a:t>
            </a:r>
            <a:r>
              <a:rPr lang="en-US" sz="1800" b="1" dirty="0">
                <a:latin typeface="Times New Roman" pitchFamily="18" charset="0"/>
                <a:cs typeface="Times New Roman" pitchFamily="18" charset="0"/>
              </a:rPr>
              <a:t> din </a:t>
            </a:r>
            <a:r>
              <a:rPr lang="en-US" sz="1800" b="1" dirty="0" err="1">
                <a:latin typeface="Times New Roman" pitchFamily="18" charset="0"/>
                <a:cs typeface="Times New Roman" pitchFamily="18" charset="0"/>
              </a:rPr>
              <a:t>jud</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Ialomiţa</a:t>
            </a:r>
            <a:r>
              <a:rPr lang="en-US" sz="1800" b="1" dirty="0">
                <a:latin typeface="Times New Roman" pitchFamily="18" charset="0"/>
                <a:cs typeface="Times New Roman" pitchFamily="18" charset="0"/>
              </a:rPr>
              <a:t> </a:t>
            </a:r>
            <a:r>
              <a:rPr lang="en-US" sz="1800" b="1" dirty="0" smtClean="0">
                <a:latin typeface="Times New Roman" pitchFamily="18" charset="0"/>
                <a:cs typeface="Times New Roman" pitchFamily="18" charset="0"/>
              </a:rPr>
              <a:t>au </a:t>
            </a:r>
            <a:r>
              <a:rPr lang="en-US" sz="1800" b="1" dirty="0" err="1" smtClean="0">
                <a:latin typeface="Times New Roman" pitchFamily="18" charset="0"/>
                <a:cs typeface="Times New Roman" pitchFamily="18" charset="0"/>
              </a:rPr>
              <a:t>participat</a:t>
            </a:r>
            <a:r>
              <a:rPr lang="en-US" sz="1800" b="1" dirty="0" smtClean="0">
                <a:latin typeface="Times New Roman" pitchFamily="18" charset="0"/>
                <a:cs typeface="Times New Roman" pitchFamily="18" charset="0"/>
              </a:rPr>
              <a:t> la </a:t>
            </a:r>
            <a:r>
              <a:rPr lang="ro-RO" sz="1800" b="1" dirty="0" smtClean="0">
                <a:latin typeface="Times New Roman" pitchFamily="18" charset="0"/>
                <a:cs typeface="Times New Roman" pitchFamily="18" charset="0"/>
              </a:rPr>
              <a:t>PROIECT</a:t>
            </a:r>
            <a:r>
              <a:rPr lang="en-US" sz="1800" b="1" dirty="0" smtClean="0">
                <a:latin typeface="Times New Roman" pitchFamily="18" charset="0"/>
                <a:cs typeface="Times New Roman" pitchFamily="18" charset="0"/>
              </a:rPr>
              <a:t>UL</a:t>
            </a:r>
            <a:r>
              <a:rPr lang="ro-RO" sz="1800" b="1" dirty="0" smtClean="0">
                <a:latin typeface="Times New Roman" pitchFamily="18" charset="0"/>
                <a:cs typeface="Times New Roman" pitchFamily="18" charset="0"/>
              </a:rPr>
              <a:t> </a:t>
            </a:r>
            <a:r>
              <a:rPr lang="ro-RO" sz="1800" b="1" dirty="0">
                <a:latin typeface="Times New Roman" pitchFamily="18" charset="0"/>
                <a:cs typeface="Times New Roman" pitchFamily="18" charset="0"/>
              </a:rPr>
              <a:t>EDUCAȚIONAL INTERNAȚIONAL  </a:t>
            </a:r>
            <a:r>
              <a:rPr lang="en-US" sz="1800" b="1" dirty="0" smtClean="0">
                <a:latin typeface="Times New Roman" pitchFamily="18" charset="0"/>
                <a:cs typeface="Times New Roman" pitchFamily="18" charset="0"/>
              </a:rPr>
              <a:t/>
            </a:r>
            <a:br>
              <a:rPr lang="en-US" sz="1800" b="1" dirty="0" smtClean="0">
                <a:latin typeface="Times New Roman" pitchFamily="18" charset="0"/>
                <a:cs typeface="Times New Roman" pitchFamily="18" charset="0"/>
              </a:rPr>
            </a:br>
            <a:r>
              <a:rPr lang="en-US" sz="1800" b="1" dirty="0">
                <a:latin typeface="Times New Roman" pitchFamily="18" charset="0"/>
                <a:cs typeface="Times New Roman" pitchFamily="18" charset="0"/>
              </a:rPr>
              <a:t> </a:t>
            </a:r>
            <a:r>
              <a:rPr lang="en-US" sz="1800" b="1" dirty="0" smtClean="0">
                <a:latin typeface="Times New Roman" pitchFamily="18" charset="0"/>
                <a:cs typeface="Times New Roman" pitchFamily="18" charset="0"/>
              </a:rPr>
              <a:t>                                     </a:t>
            </a:r>
            <a:r>
              <a:rPr lang="ro-RO" sz="1800" b="1" dirty="0" smtClean="0">
                <a:latin typeface="Times New Roman" pitchFamily="18" charset="0"/>
                <a:cs typeface="Times New Roman" pitchFamily="18" charset="0"/>
              </a:rPr>
              <a:t>,,</a:t>
            </a:r>
            <a:r>
              <a:rPr lang="ro-RO" sz="1800" b="1" dirty="0">
                <a:latin typeface="Times New Roman" pitchFamily="18" charset="0"/>
                <a:cs typeface="Times New Roman" pitchFamily="18" charset="0"/>
              </a:rPr>
              <a:t>DISTANȚAȚI DAR ÎMPREUNĂ!’’-1 decembrie </a:t>
            </a:r>
            <a:r>
              <a:rPr lang="ro-RO" sz="1800" b="1" dirty="0" smtClean="0">
                <a:latin typeface="Times New Roman" pitchFamily="18" charset="0"/>
                <a:cs typeface="Times New Roman" pitchFamily="18" charset="0"/>
              </a:rPr>
              <a:t>2020</a:t>
            </a:r>
            <a:r>
              <a:rPr lang="en-US" sz="1800" b="1" dirty="0" smtClean="0">
                <a:latin typeface="Times New Roman" pitchFamily="18" charset="0"/>
                <a:cs typeface="Times New Roman" pitchFamily="18" charset="0"/>
              </a:rPr>
              <a:t>;</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2. ADFABER.ORG</a:t>
            </a:r>
            <a:r>
              <a:rPr lang="en-US" sz="1800" b="1" dirty="0">
                <a:latin typeface="Times New Roman" pitchFamily="18" charset="0"/>
                <a:cs typeface="Times New Roman" pitchFamily="18" charset="0"/>
              </a:rPr>
              <a:t>, curs de </a:t>
            </a:r>
            <a:r>
              <a:rPr lang="en-US" sz="1800" b="1" dirty="0" err="1">
                <a:latin typeface="Times New Roman" pitchFamily="18" charset="0"/>
                <a:cs typeface="Times New Roman" pitchFamily="18" charset="0"/>
              </a:rPr>
              <a:t>formare</a:t>
            </a:r>
            <a:r>
              <a:rPr lang="en-US" sz="1800" b="1" dirty="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si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proiect</a:t>
            </a:r>
            <a:r>
              <a:rPr lang="en-US" sz="1800" b="1" dirty="0" smtClean="0">
                <a:latin typeface="Times New Roman" pitchFamily="18" charset="0"/>
                <a:cs typeface="Times New Roman" pitchFamily="18" charset="0"/>
              </a:rPr>
              <a:t> educational,,</a:t>
            </a:r>
            <a:r>
              <a:rPr lang="en-US" sz="1800" b="1" dirty="0" err="1">
                <a:latin typeface="Times New Roman" pitchFamily="18" charset="0"/>
                <a:cs typeface="Times New Roman" pitchFamily="18" charset="0"/>
              </a:rPr>
              <a:t>Eroii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internetului</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Scoala</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Gimnaziala</a:t>
            </a:r>
            <a:r>
              <a:rPr lang="en-US" sz="1800" b="1" dirty="0" smtClean="0">
                <a:latin typeface="Times New Roman" pitchFamily="18" charset="0"/>
                <a:cs typeface="Times New Roman" pitchFamily="18" charset="0"/>
              </a:rPr>
              <a:t> Nr.3 </a:t>
            </a:r>
            <a:r>
              <a:rPr lang="en-US" sz="1800" b="1" dirty="0" err="1" smtClean="0">
                <a:latin typeface="Times New Roman" pitchFamily="18" charset="0"/>
                <a:cs typeface="Times New Roman" pitchFamily="18" charset="0"/>
              </a:rPr>
              <a:t>Slobozia</a:t>
            </a:r>
            <a:r>
              <a:rPr lang="en-US" sz="1800" b="1" dirty="0" smtClean="0">
                <a:latin typeface="Times New Roman" pitchFamily="18" charset="0"/>
                <a:cs typeface="Times New Roman" pitchFamily="18" charset="0"/>
              </a:rPr>
              <a:t>;</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3. </a:t>
            </a:r>
            <a:r>
              <a:rPr lang="en-US" sz="1800" b="1" dirty="0" err="1" smtClean="0">
                <a:latin typeface="Times New Roman" pitchFamily="18" charset="0"/>
                <a:cs typeface="Times New Roman" pitchFamily="18" charset="0"/>
              </a:rPr>
              <a:t>Institutul</a:t>
            </a:r>
            <a:r>
              <a:rPr lang="en-US" sz="1800" b="1" dirty="0" smtClean="0">
                <a:latin typeface="Times New Roman" pitchFamily="18" charset="0"/>
                <a:cs typeface="Times New Roman" pitchFamily="18" charset="0"/>
              </a:rPr>
              <a:t> Intercultural Timisoara, </a:t>
            </a:r>
            <a:r>
              <a:rPr lang="en-US" sz="1800" b="1" dirty="0" err="1" smtClean="0">
                <a:latin typeface="Times New Roman" pitchFamily="18" charset="0"/>
                <a:cs typeface="Times New Roman" pitchFamily="18" charset="0"/>
              </a:rPr>
              <a:t>participare</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proiect</a:t>
            </a:r>
            <a:r>
              <a:rPr lang="en-US" sz="1800" b="1" dirty="0" smtClean="0">
                <a:latin typeface="Times New Roman" pitchFamily="18" charset="0"/>
                <a:cs typeface="Times New Roman" pitchFamily="18" charset="0"/>
              </a:rPr>
              <a:t> ,,CETATEANUL’’, </a:t>
            </a:r>
            <a:r>
              <a:rPr lang="en-US" sz="1800" b="1" dirty="0" err="1" smtClean="0">
                <a:latin typeface="Times New Roman" pitchFamily="18" charset="0"/>
                <a:cs typeface="Times New Roman" pitchFamily="18" charset="0"/>
              </a:rPr>
              <a:t>Scoala</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Gimnaziala</a:t>
            </a:r>
            <a:r>
              <a:rPr lang="en-US" sz="1800" b="1" dirty="0" smtClean="0">
                <a:latin typeface="Times New Roman" pitchFamily="18" charset="0"/>
                <a:cs typeface="Times New Roman" pitchFamily="18" charset="0"/>
              </a:rPr>
              <a:t> Nr.3 </a:t>
            </a:r>
            <a:r>
              <a:rPr lang="en-US" sz="1800" b="1" dirty="0" err="1" smtClean="0">
                <a:latin typeface="Times New Roman" pitchFamily="18" charset="0"/>
                <a:cs typeface="Times New Roman" pitchFamily="18" charset="0"/>
              </a:rPr>
              <a:t>Slobozia</a:t>
            </a:r>
            <a:r>
              <a:rPr lang="en-US" sz="1800" b="1" dirty="0" smtClean="0">
                <a:latin typeface="Times New Roman" pitchFamily="18" charset="0"/>
                <a:cs typeface="Times New Roman" pitchFamily="18" charset="0"/>
              </a:rPr>
              <a:t>;</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4. </a:t>
            </a:r>
            <a:r>
              <a:rPr lang="en-US" sz="1800" b="1" dirty="0" err="1" smtClean="0">
                <a:latin typeface="Times New Roman" pitchFamily="18" charset="0"/>
                <a:cs typeface="Times New Roman" pitchFamily="18" charset="0"/>
              </a:rPr>
              <a:t>Proiectului</a:t>
            </a:r>
            <a:r>
              <a:rPr lang="en-US" sz="1800" b="1" dirty="0" smtClean="0">
                <a:latin typeface="Times New Roman" pitchFamily="18" charset="0"/>
                <a:cs typeface="Times New Roman" pitchFamily="18" charset="0"/>
              </a:rPr>
              <a:t> </a:t>
            </a:r>
            <a:r>
              <a:rPr lang="en-US" sz="1800" b="1" dirty="0" err="1">
                <a:latin typeface="Times New Roman" pitchFamily="18" charset="0"/>
                <a:cs typeface="Times New Roman" pitchFamily="18" charset="0"/>
              </a:rPr>
              <a:t>Judeţean</a:t>
            </a:r>
            <a:r>
              <a:rPr lang="en-US" sz="1800" b="1" dirty="0">
                <a:latin typeface="Times New Roman" pitchFamily="18" charset="0"/>
                <a:cs typeface="Times New Roman" pitchFamily="18" charset="0"/>
              </a:rPr>
              <a:t> al ISJ </a:t>
            </a:r>
            <a:r>
              <a:rPr lang="en-US" sz="1800" b="1" dirty="0" err="1">
                <a:latin typeface="Times New Roman" pitchFamily="18" charset="0"/>
                <a:cs typeface="Times New Roman" pitchFamily="18" charset="0"/>
              </a:rPr>
              <a:t>Ialomiţa</a:t>
            </a:r>
            <a:r>
              <a:rPr lang="en-US" sz="1800" b="1" dirty="0">
                <a:latin typeface="Times New Roman" pitchFamily="18" charset="0"/>
                <a:cs typeface="Times New Roman" pitchFamily="18" charset="0"/>
              </a:rPr>
              <a:t> cu </a:t>
            </a:r>
            <a:r>
              <a:rPr lang="en-US" sz="1800" b="1" dirty="0" err="1">
                <a:latin typeface="Times New Roman" pitchFamily="18" charset="0"/>
                <a:cs typeface="Times New Roman" pitchFamily="18" charset="0"/>
              </a:rPr>
              <a:t>tema</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Familiei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Cuza</a:t>
            </a:r>
            <a:r>
              <a:rPr lang="en-US" sz="1800" b="1" dirty="0">
                <a:latin typeface="Times New Roman" pitchFamily="18" charset="0"/>
                <a:cs typeface="Times New Roman" pitchFamily="18" charset="0"/>
              </a:rPr>
              <a:t>…</a:t>
            </a:r>
            <a:r>
              <a:rPr lang="en-US" sz="1800" b="1" dirty="0" err="1">
                <a:latin typeface="Times New Roman" pitchFamily="18" charset="0"/>
                <a:cs typeface="Times New Roman" pitchFamily="18" charset="0"/>
              </a:rPr>
              <a:t>scrisori</a:t>
            </a:r>
            <a:r>
              <a:rPr lang="en-US" sz="1800" b="1" dirty="0">
                <a:latin typeface="Times New Roman" pitchFamily="18" charset="0"/>
                <a:cs typeface="Times New Roman" pitchFamily="18" charset="0"/>
              </a:rPr>
              <a:t> din </a:t>
            </a:r>
            <a:r>
              <a:rPr lang="en-US" sz="1800" b="1" dirty="0" err="1">
                <a:latin typeface="Times New Roman" pitchFamily="18" charset="0"/>
                <a:cs typeface="Times New Roman" pitchFamily="18" charset="0"/>
              </a:rPr>
              <a:t>viitor</a:t>
            </a:r>
            <a:r>
              <a:rPr lang="en-US" sz="1800" b="1" dirty="0">
                <a:latin typeface="Times New Roman" pitchFamily="18" charset="0"/>
                <a:cs typeface="Times New Roman" pitchFamily="18" charset="0"/>
              </a:rPr>
              <a:t>!’’la care au </a:t>
            </a:r>
            <a:r>
              <a:rPr lang="en-US" sz="1800" b="1" dirty="0" err="1">
                <a:latin typeface="Times New Roman" pitchFamily="18" charset="0"/>
                <a:cs typeface="Times New Roman" pitchFamily="18" charset="0"/>
              </a:rPr>
              <a:t>participat</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în</a:t>
            </a:r>
            <a:r>
              <a:rPr lang="en-US" sz="1800" b="1" dirty="0">
                <a:latin typeface="Times New Roman" pitchFamily="18" charset="0"/>
                <a:cs typeface="Times New Roman" pitchFamily="18" charset="0"/>
              </a:rPr>
              <a:t> online, 11 </a:t>
            </a:r>
            <a:r>
              <a:rPr lang="en-US" sz="1800" b="1" dirty="0" err="1">
                <a:latin typeface="Times New Roman" pitchFamily="18" charset="0"/>
                <a:cs typeface="Times New Roman" pitchFamily="18" charset="0"/>
              </a:rPr>
              <a:t>unităţi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şcolare</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şi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peste</a:t>
            </a:r>
            <a:r>
              <a:rPr lang="en-US" sz="1800" b="1" dirty="0">
                <a:latin typeface="Times New Roman" pitchFamily="18" charset="0"/>
                <a:cs typeface="Times New Roman" pitchFamily="18" charset="0"/>
              </a:rPr>
              <a:t> 52 de </a:t>
            </a:r>
            <a:r>
              <a:rPr lang="en-US" sz="1800" b="1" dirty="0" err="1">
                <a:latin typeface="Times New Roman" pitchFamily="18" charset="0"/>
                <a:cs typeface="Times New Roman" pitchFamily="18" charset="0"/>
              </a:rPr>
              <a:t>elevi</a:t>
            </a:r>
            <a:r>
              <a:rPr lang="en-US" sz="1800" b="1" dirty="0">
                <a:latin typeface="Times New Roman" pitchFamily="18" charset="0"/>
                <a:cs typeface="Times New Roman" pitchFamily="18" charset="0"/>
              </a:rPr>
              <a:t> </a:t>
            </a:r>
            <a:r>
              <a:rPr lang="en-US" sz="1800" b="1" dirty="0" err="1">
                <a:latin typeface="Times New Roman" pitchFamily="18" charset="0"/>
                <a:cs typeface="Times New Roman" pitchFamily="18" charset="0"/>
              </a:rPr>
              <a:t>şi</a:t>
            </a:r>
            <a:r>
              <a:rPr lang="en-US" sz="1800" b="1" dirty="0">
                <a:latin typeface="Times New Roman" pitchFamily="18" charset="0"/>
                <a:cs typeface="Times New Roman" pitchFamily="18" charset="0"/>
              </a:rPr>
              <a:t> cadre </a:t>
            </a:r>
            <a:r>
              <a:rPr lang="en-US" sz="1800" b="1" dirty="0" err="1">
                <a:latin typeface="Times New Roman" pitchFamily="18" charset="0"/>
                <a:cs typeface="Times New Roman" pitchFamily="18" charset="0"/>
              </a:rPr>
              <a:t>didactice</a:t>
            </a:r>
            <a:r>
              <a:rPr lang="en-US" sz="1800" b="1" dirty="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îndrumătoare</a:t>
            </a:r>
            <a:r>
              <a:rPr lang="en-US" sz="1800" b="1" dirty="0">
                <a:latin typeface="Times New Roman" pitchFamily="18" charset="0"/>
                <a:cs typeface="Times New Roman" pitchFamily="18" charset="0"/>
              </a:rPr>
              <a:t>.</a:t>
            </a:r>
            <a:r>
              <a:rPr lang="en-US" sz="1800" b="1" dirty="0" smtClean="0">
                <a:latin typeface="Times New Roman" pitchFamily="18" charset="0"/>
                <a:cs typeface="Times New Roman" pitchFamily="18" charset="0"/>
              </a:rPr>
              <a:t/>
            </a:r>
            <a:br>
              <a:rPr lang="en-US" sz="1800" b="1" dirty="0" smtClean="0">
                <a:latin typeface="Times New Roman" pitchFamily="18" charset="0"/>
                <a:cs typeface="Times New Roman" pitchFamily="18" charset="0"/>
              </a:rPr>
            </a:br>
            <a:r>
              <a:rPr lang="en-US" sz="1800" b="1" dirty="0" smtClean="0">
                <a:latin typeface="Times New Roman" pitchFamily="18" charset="0"/>
                <a:cs typeface="Times New Roman" pitchFamily="18" charset="0"/>
              </a:rPr>
              <a:t/>
            </a:r>
            <a:br>
              <a:rPr lang="en-US" sz="1800" b="1" dirty="0" smtClean="0">
                <a:latin typeface="Times New Roman" pitchFamily="18" charset="0"/>
                <a:cs typeface="Times New Roman" pitchFamily="18" charset="0"/>
              </a:rPr>
            </a:b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38691521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32331" y="1491678"/>
            <a:ext cx="9317744" cy="369332"/>
          </a:xfrm>
          <a:prstGeom prst="rect">
            <a:avLst/>
          </a:prstGeom>
        </p:spPr>
        <p:txBody>
          <a:bodyPr wrap="none">
            <a:spAutoFit/>
          </a:bodyPr>
          <a:lstStyle/>
          <a:p>
            <a:r>
              <a:rPr lang="ro-RO" b="1" dirty="0">
                <a:solidFill>
                  <a:srgbClr val="C00000"/>
                </a:solidFill>
                <a:latin typeface="Times New Roman" pitchFamily="18" charset="0"/>
                <a:cs typeface="Times New Roman" pitchFamily="18" charset="0"/>
              </a:rPr>
              <a:t>MĂSURI ÎN URMA </a:t>
            </a:r>
            <a:r>
              <a:rPr lang="en-US" b="1" dirty="0" smtClean="0">
                <a:solidFill>
                  <a:srgbClr val="C00000"/>
                </a:solidFill>
                <a:latin typeface="Times New Roman" pitchFamily="18" charset="0"/>
                <a:cs typeface="Times New Roman" pitchFamily="18" charset="0"/>
              </a:rPr>
              <a:t>INSPECTIILOR SI ANALIZELOR EFECTUATE IN ANUL 2020-2021</a:t>
            </a:r>
            <a:endParaRPr lang="en-US" dirty="0">
              <a:solidFill>
                <a:srgbClr val="C00000"/>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71069440"/>
              </p:ext>
            </p:extLst>
          </p:nvPr>
        </p:nvGraphicFramePr>
        <p:xfrm>
          <a:off x="858743" y="1861010"/>
          <a:ext cx="10758112" cy="4643686"/>
        </p:xfrm>
        <a:graphic>
          <a:graphicData uri="http://schemas.openxmlformats.org/drawingml/2006/table">
            <a:tbl>
              <a:tblPr firstRow="1" firstCol="1" lastRow="1" lastCol="1" bandRow="1" bandCol="1">
                <a:tableStyleId>{5C22544A-7EE6-4342-B048-85BDC9FD1C3A}</a:tableStyleId>
              </a:tblPr>
              <a:tblGrid>
                <a:gridCol w="349855"/>
                <a:gridCol w="2608028"/>
                <a:gridCol w="3593990"/>
                <a:gridCol w="4206239"/>
              </a:tblGrid>
              <a:tr h="543917">
                <a:tc>
                  <a:txBody>
                    <a:bodyPr/>
                    <a:lstStyle/>
                    <a:p>
                      <a:pPr marL="0" marR="0" algn="ctr">
                        <a:lnSpc>
                          <a:spcPct val="107000"/>
                        </a:lnSpc>
                        <a:spcBef>
                          <a:spcPts val="0"/>
                        </a:spcBef>
                        <a:spcAft>
                          <a:spcPts val="0"/>
                        </a:spcAft>
                      </a:pPr>
                      <a:r>
                        <a:rPr lang="ro-RO" sz="1100" b="1" cap="small" dirty="0">
                          <a:effectLst/>
                          <a:latin typeface="Times New Roman" pitchFamily="18" charset="0"/>
                          <a:cs typeface="Times New Roman" pitchFamily="18" charset="0"/>
                        </a:rPr>
                        <a:t>Nr.</a:t>
                      </a:r>
                      <a:endParaRPr lang="en-US" sz="1100" b="1"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100" b="1" cap="small" dirty="0" smtClean="0">
                          <a:effectLst/>
                          <a:latin typeface="Times New Roman" pitchFamily="18" charset="0"/>
                          <a:cs typeface="Times New Roman" pitchFamily="18" charset="0"/>
                        </a:rPr>
                        <a:t>crt</a:t>
                      </a:r>
                      <a:endParaRPr lang="en-US" sz="1100" b="1" dirty="0">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100" b="1" cap="small" dirty="0">
                          <a:effectLst/>
                          <a:latin typeface="Times New Roman" pitchFamily="18" charset="0"/>
                          <a:cs typeface="Times New Roman" pitchFamily="18" charset="0"/>
                        </a:rPr>
                        <a:t>ASPECTE DE ÎMBUNĂTĂŢIT/ PROBLEME IDENTIFICATE LA NIVELUL DISCIPLINEI</a:t>
                      </a:r>
                      <a:endParaRPr lang="en-US" sz="1100" b="1" dirty="0">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100" b="1" cap="small">
                          <a:effectLst/>
                          <a:latin typeface="Times New Roman" pitchFamily="18" charset="0"/>
                          <a:cs typeface="Times New Roman" pitchFamily="18" charset="0"/>
                        </a:rPr>
                        <a:t>Măsuri implementate</a:t>
                      </a:r>
                      <a:endParaRPr lang="en-US" sz="1100" b="1">
                        <a:effectLst/>
                        <a:latin typeface="Times New Roman" pitchFamily="18" charset="0"/>
                        <a:cs typeface="Times New Roman" pitchFamily="18" charset="0"/>
                      </a:endParaRPr>
                    </a:p>
                    <a:p>
                      <a:pPr marL="0" marR="0" algn="ctr">
                        <a:lnSpc>
                          <a:spcPct val="107000"/>
                        </a:lnSpc>
                        <a:spcBef>
                          <a:spcPts val="0"/>
                        </a:spcBef>
                        <a:spcAft>
                          <a:spcPts val="0"/>
                        </a:spcAft>
                      </a:pPr>
                      <a:r>
                        <a:rPr lang="ro-RO" sz="1100" b="1" cap="small">
                          <a:effectLst/>
                          <a:latin typeface="Times New Roman" pitchFamily="18" charset="0"/>
                          <a:cs typeface="Times New Roman" pitchFamily="18" charset="0"/>
                        </a:rPr>
                        <a:t>(la nivelul inspectorului de specialitate, la nivelul unităţilor şcolare)</a:t>
                      </a:r>
                      <a:endParaRPr lang="en-US" sz="1100" b="1">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100" b="1" cap="small">
                          <a:effectLst/>
                          <a:latin typeface="Times New Roman" pitchFamily="18" charset="0"/>
                          <a:cs typeface="Times New Roman" pitchFamily="18" charset="0"/>
                        </a:rPr>
                        <a:t>Măsuri propuse ( la nivelul inspectorului de specialitate, la nivelul unităţilor şcolare)</a:t>
                      </a:r>
                      <a:endParaRPr lang="en-US" sz="1100" b="1">
                        <a:effectLst/>
                        <a:latin typeface="Times New Roman" pitchFamily="18" charset="0"/>
                        <a:ea typeface="Times New Roman"/>
                        <a:cs typeface="Times New Roman" pitchFamily="18" charset="0"/>
                      </a:endParaRPr>
                    </a:p>
                  </a:txBody>
                  <a:tcPr marL="47650" marR="47650" marT="0" marB="0"/>
                </a:tc>
              </a:tr>
              <a:tr h="407938">
                <a:tc>
                  <a:txBody>
                    <a:bodyPr/>
                    <a:lstStyle/>
                    <a:p>
                      <a:pPr marL="0" marR="0" algn="ctr">
                        <a:lnSpc>
                          <a:spcPct val="107000"/>
                        </a:lnSpc>
                        <a:spcBef>
                          <a:spcPts val="0"/>
                        </a:spcBef>
                        <a:spcAft>
                          <a:spcPts val="0"/>
                        </a:spcAft>
                      </a:pPr>
                      <a:r>
                        <a:rPr lang="ro-RO" sz="1100" b="1">
                          <a:effectLst/>
                          <a:latin typeface="Times New Roman" pitchFamily="18" charset="0"/>
                          <a:cs typeface="Times New Roman" pitchFamily="18" charset="0"/>
                        </a:rPr>
                        <a:t>1</a:t>
                      </a:r>
                      <a:endParaRPr lang="en-US" sz="1100" b="1">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200" b="1" dirty="0">
                          <a:effectLst/>
                          <a:latin typeface="Times New Roman" pitchFamily="18" charset="0"/>
                          <a:cs typeface="Times New Roman" pitchFamily="18" charset="0"/>
                        </a:rPr>
                        <a:t>Digitalizarea sistemului de inspecţie şcolară</a:t>
                      </a:r>
                      <a:endParaRPr lang="en-US" sz="1200" b="1" dirty="0">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100" b="1" dirty="0">
                          <a:effectLst/>
                          <a:latin typeface="Times New Roman" pitchFamily="18" charset="0"/>
                          <a:cs typeface="Times New Roman" pitchFamily="18" charset="0"/>
                        </a:rPr>
                        <a:t>Proiecte cu finanţare europeană pentru administrarea unei platforme unice sau regionale a inspecţiei şcolare</a:t>
                      </a:r>
                      <a:endParaRPr lang="en-US" sz="1100" b="1" dirty="0">
                        <a:effectLst/>
                        <a:latin typeface="Times New Roman" pitchFamily="18" charset="0"/>
                        <a:ea typeface="Times New Roman"/>
                        <a:cs typeface="Times New Roman" pitchFamily="18" charset="0"/>
                      </a:endParaRPr>
                    </a:p>
                  </a:txBody>
                  <a:tcPr marL="47650" marR="47650" marT="0" marB="0"/>
                </a:tc>
                <a:tc>
                  <a:txBody>
                    <a:bodyPr/>
                    <a:lstStyle/>
                    <a:p>
                      <a:pPr marL="0" marR="0" algn="just">
                        <a:lnSpc>
                          <a:spcPct val="107000"/>
                        </a:lnSpc>
                        <a:spcBef>
                          <a:spcPts val="0"/>
                        </a:spcBef>
                        <a:spcAft>
                          <a:spcPts val="0"/>
                        </a:spcAft>
                      </a:pPr>
                      <a:r>
                        <a:rPr lang="ro-RO" sz="1100" b="1">
                          <a:effectLst/>
                          <a:latin typeface="Times New Roman" pitchFamily="18" charset="0"/>
                          <a:cs typeface="Times New Roman" pitchFamily="18" charset="0"/>
                        </a:rPr>
                        <a:t>Programe de formare a inspectorului de specialitate</a:t>
                      </a:r>
                      <a:endParaRPr lang="en-US" sz="1100" b="1">
                        <a:effectLst/>
                        <a:latin typeface="Times New Roman" pitchFamily="18" charset="0"/>
                        <a:ea typeface="Times New Roman"/>
                        <a:cs typeface="Times New Roman" pitchFamily="18" charset="0"/>
                      </a:endParaRPr>
                    </a:p>
                  </a:txBody>
                  <a:tcPr marL="47650" marR="47650" marT="0" marB="0"/>
                </a:tc>
              </a:tr>
              <a:tr h="679896">
                <a:tc>
                  <a:txBody>
                    <a:bodyPr/>
                    <a:lstStyle/>
                    <a:p>
                      <a:pPr marL="0" marR="0" algn="ctr">
                        <a:lnSpc>
                          <a:spcPct val="107000"/>
                        </a:lnSpc>
                        <a:spcBef>
                          <a:spcPts val="0"/>
                        </a:spcBef>
                        <a:spcAft>
                          <a:spcPts val="0"/>
                        </a:spcAft>
                      </a:pPr>
                      <a:r>
                        <a:rPr lang="ro-RO" sz="1100" b="1">
                          <a:effectLst/>
                          <a:latin typeface="Times New Roman" pitchFamily="18" charset="0"/>
                          <a:cs typeface="Times New Roman" pitchFamily="18" charset="0"/>
                        </a:rPr>
                        <a:t>2</a:t>
                      </a:r>
                      <a:endParaRPr lang="en-US" sz="1100" b="1">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800" b="1" dirty="0">
                          <a:effectLst/>
                          <a:latin typeface="Times New Roman" pitchFamily="18" charset="0"/>
                          <a:cs typeface="Times New Roman" pitchFamily="18" charset="0"/>
                        </a:rPr>
                        <a:t>Alfabetizare digitală</a:t>
                      </a:r>
                      <a:endParaRPr lang="en-US" sz="1800" b="1" dirty="0">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100" b="1" dirty="0">
                          <a:effectLst/>
                          <a:latin typeface="Times New Roman" pitchFamily="18" charset="0"/>
                          <a:cs typeface="Times New Roman" pitchFamily="18" charset="0"/>
                        </a:rPr>
                        <a:t>MASTER DIDACTIC pentru</a:t>
                      </a:r>
                      <a:endParaRPr lang="en-US" sz="1100" b="1"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100" b="1" dirty="0">
                          <a:effectLst/>
                          <a:latin typeface="Times New Roman" pitchFamily="18" charset="0"/>
                          <a:cs typeface="Times New Roman" pitchFamily="18" charset="0"/>
                        </a:rPr>
                        <a:t>profesia de cadru didactic care foloseşte tehnologia informaţiei şi a internetului</a:t>
                      </a:r>
                      <a:endParaRPr lang="en-US" sz="1100" b="1" dirty="0">
                        <a:effectLst/>
                        <a:latin typeface="Times New Roman" pitchFamily="18" charset="0"/>
                        <a:ea typeface="Times New Roman"/>
                        <a:cs typeface="Times New Roman" pitchFamily="18" charset="0"/>
                      </a:endParaRPr>
                    </a:p>
                  </a:txBody>
                  <a:tcPr marL="47650" marR="47650" marT="0" marB="0"/>
                </a:tc>
                <a:tc>
                  <a:txBody>
                    <a:bodyPr/>
                    <a:lstStyle/>
                    <a:p>
                      <a:pPr marL="0" marR="0" algn="just">
                        <a:lnSpc>
                          <a:spcPct val="107000"/>
                        </a:lnSpc>
                        <a:spcBef>
                          <a:spcPts val="0"/>
                        </a:spcBef>
                        <a:spcAft>
                          <a:spcPts val="0"/>
                        </a:spcAft>
                      </a:pPr>
                      <a:r>
                        <a:rPr lang="ro-RO" sz="1100" b="1" dirty="0">
                          <a:effectLst/>
                          <a:latin typeface="Times New Roman" pitchFamily="18" charset="0"/>
                          <a:cs typeface="Times New Roman" pitchFamily="18" charset="0"/>
                        </a:rPr>
                        <a:t>PROGRAME DE ALFABETIZARE DIGITALĂ la nivelul unităţilor şcolare</a:t>
                      </a:r>
                      <a:endParaRPr lang="en-US" sz="1100" b="1"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100" b="1" dirty="0">
                          <a:effectLst/>
                          <a:latin typeface="Times New Roman" pitchFamily="18" charset="0"/>
                          <a:cs typeface="Times New Roman" pitchFamily="18" charset="0"/>
                        </a:rPr>
                        <a:t>Nivel 1- fără cunoștințe IT;</a:t>
                      </a:r>
                      <a:endParaRPr lang="en-US" sz="1100" b="1"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100" b="1" dirty="0">
                          <a:effectLst/>
                          <a:latin typeface="Times New Roman" pitchFamily="18" charset="0"/>
                          <a:cs typeface="Times New Roman" pitchFamily="18" charset="0"/>
                        </a:rPr>
                        <a:t>Nivel 2 – cu cunoștințe elementare IT</a:t>
                      </a:r>
                      <a:endParaRPr lang="en-US" sz="1100" b="1"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100" b="1" dirty="0">
                          <a:effectLst/>
                          <a:latin typeface="Times New Roman" pitchFamily="18" charset="0"/>
                          <a:cs typeface="Times New Roman" pitchFamily="18" charset="0"/>
                        </a:rPr>
                        <a:t>Nivelul 3 – formare de formatori în on-line</a:t>
                      </a:r>
                      <a:endParaRPr lang="en-US" sz="1100" b="1" dirty="0">
                        <a:effectLst/>
                        <a:latin typeface="Times New Roman" pitchFamily="18" charset="0"/>
                        <a:ea typeface="Times New Roman"/>
                        <a:cs typeface="Times New Roman" pitchFamily="18" charset="0"/>
                      </a:endParaRPr>
                    </a:p>
                  </a:txBody>
                  <a:tcPr marL="47650" marR="47650" marT="0" marB="0"/>
                </a:tc>
              </a:tr>
              <a:tr h="679896">
                <a:tc>
                  <a:txBody>
                    <a:bodyPr/>
                    <a:lstStyle/>
                    <a:p>
                      <a:pPr marL="0" marR="0" algn="ctr">
                        <a:lnSpc>
                          <a:spcPct val="107000"/>
                        </a:lnSpc>
                        <a:spcBef>
                          <a:spcPts val="0"/>
                        </a:spcBef>
                        <a:spcAft>
                          <a:spcPts val="0"/>
                        </a:spcAft>
                      </a:pPr>
                      <a:r>
                        <a:rPr lang="ro-RO" sz="1100" b="1">
                          <a:effectLst/>
                          <a:latin typeface="Times New Roman" pitchFamily="18" charset="0"/>
                          <a:cs typeface="Times New Roman" pitchFamily="18" charset="0"/>
                        </a:rPr>
                        <a:t>3.</a:t>
                      </a:r>
                      <a:endParaRPr lang="en-US" sz="1100" b="1">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100" b="1" dirty="0">
                          <a:effectLst/>
                          <a:latin typeface="Times New Roman" pitchFamily="18" charset="0"/>
                          <a:cs typeface="Times New Roman" pitchFamily="18" charset="0"/>
                        </a:rPr>
                        <a:t>Dobândirea competențelor necesare activitǎții de predare,învǎţare în on-line</a:t>
                      </a:r>
                      <a:endParaRPr lang="en-US" sz="1100" b="1" dirty="0">
                        <a:effectLst/>
                        <a:latin typeface="Times New Roman" pitchFamily="18" charset="0"/>
                        <a:ea typeface="Times New Roman"/>
                        <a:cs typeface="Times New Roman" pitchFamily="18" charset="0"/>
                      </a:endParaRPr>
                    </a:p>
                  </a:txBody>
                  <a:tcPr marL="47650" marR="47650" marT="0" marB="0"/>
                </a:tc>
                <a:tc>
                  <a:txBody>
                    <a:bodyPr/>
                    <a:lstStyle/>
                    <a:p>
                      <a:pPr marL="0" marR="0" algn="just">
                        <a:lnSpc>
                          <a:spcPct val="107000"/>
                        </a:lnSpc>
                        <a:spcBef>
                          <a:spcPts val="0"/>
                        </a:spcBef>
                        <a:spcAft>
                          <a:spcPts val="0"/>
                        </a:spcAft>
                      </a:pPr>
                      <a:r>
                        <a:rPr lang="ro-RO" sz="1100" b="1">
                          <a:effectLst/>
                          <a:latin typeface="Times New Roman" pitchFamily="18" charset="0"/>
                          <a:cs typeface="Times New Roman" pitchFamily="18" charset="0"/>
                        </a:rPr>
                        <a:t>Formarea inițialǎ și continuǎ prin programe naționale de formare în cadrul DPPD și CCD cu fonduri europene</a:t>
                      </a:r>
                      <a:endParaRPr lang="en-US" sz="1100" b="1">
                        <a:effectLst/>
                        <a:latin typeface="Times New Roman" pitchFamily="18" charset="0"/>
                        <a:cs typeface="Times New Roman" pitchFamily="18" charset="0"/>
                      </a:endParaRPr>
                    </a:p>
                    <a:p>
                      <a:pPr marL="0" marR="0" algn="just">
                        <a:lnSpc>
                          <a:spcPct val="107000"/>
                        </a:lnSpc>
                        <a:spcBef>
                          <a:spcPts val="0"/>
                        </a:spcBef>
                        <a:spcAft>
                          <a:spcPts val="0"/>
                        </a:spcAft>
                      </a:pPr>
                      <a:r>
                        <a:rPr lang="ro-RO" sz="1100" b="1">
                          <a:effectLst/>
                          <a:latin typeface="Times New Roman" pitchFamily="18" charset="0"/>
                          <a:cs typeface="Times New Roman" pitchFamily="18" charset="0"/>
                        </a:rPr>
                        <a:t> </a:t>
                      </a:r>
                      <a:endParaRPr lang="en-US" sz="1100" b="1">
                        <a:effectLst/>
                        <a:latin typeface="Times New Roman" pitchFamily="18" charset="0"/>
                        <a:ea typeface="Times New Roman"/>
                        <a:cs typeface="Times New Roman" pitchFamily="18" charset="0"/>
                      </a:endParaRPr>
                    </a:p>
                  </a:txBody>
                  <a:tcPr marL="47650" marR="47650" marT="0" marB="0"/>
                </a:tc>
                <a:tc>
                  <a:txBody>
                    <a:bodyPr/>
                    <a:lstStyle/>
                    <a:p>
                      <a:pPr marL="0" marR="0" algn="just">
                        <a:lnSpc>
                          <a:spcPct val="107000"/>
                        </a:lnSpc>
                        <a:spcBef>
                          <a:spcPts val="0"/>
                        </a:spcBef>
                        <a:spcAft>
                          <a:spcPts val="0"/>
                        </a:spcAft>
                      </a:pPr>
                      <a:r>
                        <a:rPr lang="ro-RO" sz="1100" b="1" dirty="0">
                          <a:effectLst/>
                          <a:latin typeface="Times New Roman" pitchFamily="18" charset="0"/>
                          <a:cs typeface="Times New Roman" pitchFamily="18" charset="0"/>
                        </a:rPr>
                        <a:t>Inspecții de specialitate față în față / on-line debutanți, grade didactice, programe de perfecționare;</a:t>
                      </a:r>
                      <a:endParaRPr lang="en-US" sz="1100" b="1" dirty="0">
                        <a:effectLst/>
                        <a:latin typeface="Times New Roman" pitchFamily="18" charset="0"/>
                        <a:cs typeface="Times New Roman" pitchFamily="18" charset="0"/>
                      </a:endParaRPr>
                    </a:p>
                    <a:p>
                      <a:pPr marL="0" marR="0" algn="just">
                        <a:lnSpc>
                          <a:spcPct val="107000"/>
                        </a:lnSpc>
                        <a:spcBef>
                          <a:spcPts val="0"/>
                        </a:spcBef>
                        <a:spcAft>
                          <a:spcPts val="0"/>
                        </a:spcAft>
                      </a:pPr>
                      <a:r>
                        <a:rPr lang="ro-RO" sz="1100" b="1" dirty="0">
                          <a:effectLst/>
                          <a:latin typeface="Times New Roman" pitchFamily="18" charset="0"/>
                          <a:cs typeface="Times New Roman" pitchFamily="18" charset="0"/>
                        </a:rPr>
                        <a:t>Parteneriate cu organizații specializate în programe pentru educație în on-line;</a:t>
                      </a:r>
                      <a:endParaRPr lang="en-US" sz="1100" b="1" dirty="0">
                        <a:effectLst/>
                        <a:latin typeface="Times New Roman" pitchFamily="18" charset="0"/>
                        <a:ea typeface="Times New Roman"/>
                        <a:cs typeface="Times New Roman" pitchFamily="18" charset="0"/>
                      </a:endParaRPr>
                    </a:p>
                  </a:txBody>
                  <a:tcPr marL="47650" marR="47650" marT="0" marB="0"/>
                </a:tc>
              </a:tr>
              <a:tr h="679896">
                <a:tc>
                  <a:txBody>
                    <a:bodyPr/>
                    <a:lstStyle/>
                    <a:p>
                      <a:pPr marL="0" marR="0" algn="ctr">
                        <a:lnSpc>
                          <a:spcPct val="107000"/>
                        </a:lnSpc>
                        <a:spcBef>
                          <a:spcPts val="0"/>
                        </a:spcBef>
                        <a:spcAft>
                          <a:spcPts val="0"/>
                        </a:spcAft>
                      </a:pPr>
                      <a:r>
                        <a:rPr lang="ro-RO" sz="1100" b="1">
                          <a:effectLst/>
                          <a:latin typeface="Times New Roman" pitchFamily="18" charset="0"/>
                          <a:cs typeface="Times New Roman" pitchFamily="18" charset="0"/>
                        </a:rPr>
                        <a:t>4.</a:t>
                      </a:r>
                      <a:endParaRPr lang="en-US" sz="1100" b="1">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100" b="1" dirty="0">
                          <a:effectLst/>
                          <a:latin typeface="Times New Roman" pitchFamily="18" charset="0"/>
                          <a:cs typeface="Times New Roman" pitchFamily="18" charset="0"/>
                        </a:rPr>
                        <a:t>Organizarea online a Concursurilor de performanţă educaţională pentru disciplinele ISTORIE, ŞTIINŢE SOCIO-UMANE (inclusiv în format online)</a:t>
                      </a:r>
                      <a:endParaRPr lang="en-US" sz="1100" b="1" dirty="0">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r>
                        <a:rPr lang="ro-RO" sz="1100" b="1">
                          <a:effectLst/>
                          <a:latin typeface="Times New Roman" pitchFamily="18" charset="0"/>
                          <a:cs typeface="Times New Roman" pitchFamily="18" charset="0"/>
                        </a:rPr>
                        <a:t>PROIECTE EUROPENE cu parteneri</a:t>
                      </a:r>
                      <a:endParaRPr lang="en-US" sz="1100" b="1">
                        <a:effectLst/>
                        <a:latin typeface="Times New Roman" pitchFamily="18" charset="0"/>
                        <a:cs typeface="Times New Roman" pitchFamily="18" charset="0"/>
                      </a:endParaRPr>
                    </a:p>
                    <a:p>
                      <a:pPr marL="0" marR="0" algn="ctr">
                        <a:lnSpc>
                          <a:spcPct val="107000"/>
                        </a:lnSpc>
                        <a:spcBef>
                          <a:spcPts val="0"/>
                        </a:spcBef>
                        <a:spcAft>
                          <a:spcPts val="0"/>
                        </a:spcAft>
                      </a:pPr>
                      <a:r>
                        <a:rPr lang="ro-RO" sz="1100" b="1">
                          <a:effectLst/>
                          <a:latin typeface="Times New Roman" pitchFamily="18" charset="0"/>
                          <a:cs typeface="Times New Roman" pitchFamily="18" charset="0"/>
                        </a:rPr>
                        <a:t>Ministerul Educaţiei, Universitatea Bucureşti, Universitatea ,,Ovidius’’Constanţa, Universitatea ,,Al.I.Cuza’’Iaşi etc.</a:t>
                      </a:r>
                      <a:endParaRPr lang="en-US" sz="1100" b="1">
                        <a:effectLst/>
                        <a:latin typeface="Times New Roman" pitchFamily="18" charset="0"/>
                        <a:ea typeface="Times New Roman"/>
                        <a:cs typeface="Times New Roman" pitchFamily="18" charset="0"/>
                      </a:endParaRPr>
                    </a:p>
                  </a:txBody>
                  <a:tcPr marL="47650" marR="47650" marT="0" marB="0"/>
                </a:tc>
                <a:tc>
                  <a:txBody>
                    <a:bodyPr/>
                    <a:lstStyle/>
                    <a:p>
                      <a:pPr marL="0" marR="0" algn="just">
                        <a:lnSpc>
                          <a:spcPct val="107000"/>
                        </a:lnSpc>
                        <a:spcBef>
                          <a:spcPts val="0"/>
                        </a:spcBef>
                        <a:spcAft>
                          <a:spcPts val="0"/>
                        </a:spcAft>
                      </a:pPr>
                      <a:r>
                        <a:rPr lang="ro-RO" sz="1100" b="1" dirty="0">
                          <a:effectLst/>
                          <a:latin typeface="Times New Roman" pitchFamily="18" charset="0"/>
                          <a:cs typeface="Times New Roman" pitchFamily="18" charset="0"/>
                        </a:rPr>
                        <a:t>Pregătirea în cadrul Centrului de Excelenţă Judeţean Ialomiţa ;</a:t>
                      </a:r>
                      <a:endParaRPr lang="en-US" sz="1100" b="1" dirty="0">
                        <a:effectLst/>
                        <a:latin typeface="Times New Roman" pitchFamily="18" charset="0"/>
                        <a:cs typeface="Times New Roman" pitchFamily="18" charset="0"/>
                      </a:endParaRPr>
                    </a:p>
                    <a:p>
                      <a:pPr marL="0" marR="0" algn="just">
                        <a:lnSpc>
                          <a:spcPct val="107000"/>
                        </a:lnSpc>
                        <a:spcBef>
                          <a:spcPts val="0"/>
                        </a:spcBef>
                        <a:spcAft>
                          <a:spcPts val="0"/>
                        </a:spcAft>
                      </a:pPr>
                      <a:r>
                        <a:rPr lang="ro-RO" sz="1100" b="1" dirty="0">
                          <a:effectLst/>
                          <a:latin typeface="Times New Roman" pitchFamily="18" charset="0"/>
                          <a:cs typeface="Times New Roman" pitchFamily="18" charset="0"/>
                        </a:rPr>
                        <a:t> </a:t>
                      </a:r>
                      <a:endParaRPr lang="en-US" sz="1100" b="1" dirty="0">
                        <a:effectLst/>
                        <a:latin typeface="Times New Roman" pitchFamily="18" charset="0"/>
                        <a:cs typeface="Times New Roman" pitchFamily="18" charset="0"/>
                      </a:endParaRPr>
                    </a:p>
                    <a:p>
                      <a:pPr marL="0" marR="0" algn="just">
                        <a:lnSpc>
                          <a:spcPct val="107000"/>
                        </a:lnSpc>
                        <a:spcBef>
                          <a:spcPts val="0"/>
                        </a:spcBef>
                        <a:spcAft>
                          <a:spcPts val="0"/>
                        </a:spcAft>
                      </a:pPr>
                      <a:r>
                        <a:rPr lang="ro-RO" sz="1100" b="1" dirty="0">
                          <a:effectLst/>
                          <a:latin typeface="Times New Roman" pitchFamily="18" charset="0"/>
                          <a:cs typeface="Times New Roman" pitchFamily="18" charset="0"/>
                        </a:rPr>
                        <a:t>Şcoala de vară dedicată profesorului reflexiv cu competenţe digitale</a:t>
                      </a:r>
                      <a:endParaRPr lang="en-US" sz="1100" b="1" dirty="0">
                        <a:effectLst/>
                        <a:latin typeface="Times New Roman" pitchFamily="18" charset="0"/>
                        <a:ea typeface="Times New Roman"/>
                        <a:cs typeface="Times New Roman" pitchFamily="18" charset="0"/>
                      </a:endParaRPr>
                    </a:p>
                  </a:txBody>
                  <a:tcPr marL="47650" marR="47650" marT="0" marB="0"/>
                </a:tc>
              </a:tr>
              <a:tr h="1359793">
                <a:tc>
                  <a:txBody>
                    <a:bodyPr/>
                    <a:lstStyle/>
                    <a:p>
                      <a:pPr marL="0" marR="0" algn="ctr">
                        <a:lnSpc>
                          <a:spcPct val="107000"/>
                        </a:lnSpc>
                        <a:spcBef>
                          <a:spcPts val="0"/>
                        </a:spcBef>
                        <a:spcAft>
                          <a:spcPts val="0"/>
                        </a:spcAft>
                      </a:pPr>
                      <a:r>
                        <a:rPr lang="ro-RO" sz="1100" b="1">
                          <a:effectLst/>
                          <a:latin typeface="Times New Roman" pitchFamily="18" charset="0"/>
                          <a:cs typeface="Times New Roman" pitchFamily="18" charset="0"/>
                        </a:rPr>
                        <a:t>5</a:t>
                      </a:r>
                      <a:endParaRPr lang="en-US" sz="1100" b="1">
                        <a:effectLst/>
                        <a:latin typeface="Times New Roman" pitchFamily="18" charset="0"/>
                        <a:ea typeface="Times New Roman"/>
                        <a:cs typeface="Times New Roman" pitchFamily="18" charset="0"/>
                      </a:endParaRPr>
                    </a:p>
                  </a:txBody>
                  <a:tcPr marL="47650" marR="47650" marT="0" marB="0"/>
                </a:tc>
                <a:tc>
                  <a:txBody>
                    <a:bodyPr/>
                    <a:lstStyle/>
                    <a:p>
                      <a:pPr marL="0" marR="0" algn="ctr">
                        <a:lnSpc>
                          <a:spcPct val="107000"/>
                        </a:lnSpc>
                        <a:spcBef>
                          <a:spcPts val="0"/>
                        </a:spcBef>
                        <a:spcAft>
                          <a:spcPts val="0"/>
                        </a:spcAft>
                      </a:pPr>
                      <a:endParaRPr lang="en-US" sz="1100" b="1" dirty="0" smtClean="0">
                        <a:effectLst/>
                        <a:latin typeface="Times New Roman" pitchFamily="18" charset="0"/>
                        <a:cs typeface="Times New Roman" pitchFamily="18" charset="0"/>
                      </a:endParaRPr>
                    </a:p>
                    <a:p>
                      <a:pPr marL="0" marR="0" algn="ctr">
                        <a:lnSpc>
                          <a:spcPct val="107000"/>
                        </a:lnSpc>
                        <a:spcBef>
                          <a:spcPts val="0"/>
                        </a:spcBef>
                        <a:spcAft>
                          <a:spcPts val="0"/>
                        </a:spcAft>
                      </a:pPr>
                      <a:endParaRPr lang="en-US" sz="1100" b="1" dirty="0" smtClean="0">
                        <a:effectLst/>
                        <a:latin typeface="Times New Roman" pitchFamily="18" charset="0"/>
                        <a:cs typeface="Times New Roman" pitchFamily="18" charset="0"/>
                      </a:endParaRPr>
                    </a:p>
                    <a:p>
                      <a:pPr marL="0" marR="0" algn="ctr">
                        <a:lnSpc>
                          <a:spcPct val="107000"/>
                        </a:lnSpc>
                        <a:spcBef>
                          <a:spcPts val="0"/>
                        </a:spcBef>
                        <a:spcAft>
                          <a:spcPts val="0"/>
                        </a:spcAft>
                      </a:pPr>
                      <a:r>
                        <a:rPr lang="ro-RO" sz="1100" b="1" dirty="0" smtClean="0">
                          <a:effectLst/>
                          <a:latin typeface="Times New Roman" pitchFamily="18" charset="0"/>
                          <a:cs typeface="Times New Roman" pitchFamily="18" charset="0"/>
                        </a:rPr>
                        <a:t>Interesul </a:t>
                      </a:r>
                      <a:r>
                        <a:rPr lang="ro-RO" sz="1100" b="1" dirty="0">
                          <a:effectLst/>
                          <a:latin typeface="Times New Roman" pitchFamily="18" charset="0"/>
                          <a:cs typeface="Times New Roman" pitchFamily="18" charset="0"/>
                        </a:rPr>
                        <a:t>scăzut al cadrelor didactice pentru abordarea transdisciplinară a demersului educațional</a:t>
                      </a:r>
                      <a:endParaRPr lang="en-US" sz="1100" b="1" dirty="0">
                        <a:effectLst/>
                        <a:latin typeface="Times New Roman" pitchFamily="18" charset="0"/>
                        <a:ea typeface="Times New Roman"/>
                        <a:cs typeface="Times New Roman" pitchFamily="18" charset="0"/>
                      </a:endParaRPr>
                    </a:p>
                  </a:txBody>
                  <a:tcPr marL="47650" marR="47650" marT="0" marB="0"/>
                </a:tc>
                <a:tc>
                  <a:txBody>
                    <a:bodyPr/>
                    <a:lstStyle/>
                    <a:p>
                      <a:pPr marL="0" marR="0" algn="just">
                        <a:lnSpc>
                          <a:spcPct val="107000"/>
                        </a:lnSpc>
                        <a:spcBef>
                          <a:spcPts val="0"/>
                        </a:spcBef>
                        <a:spcAft>
                          <a:spcPts val="0"/>
                        </a:spcAft>
                      </a:pPr>
                      <a:endParaRPr lang="en-US" sz="1100" b="1" dirty="0" smtClean="0">
                        <a:effectLst/>
                        <a:latin typeface="Times New Roman" pitchFamily="18" charset="0"/>
                        <a:cs typeface="Times New Roman" pitchFamily="18" charset="0"/>
                      </a:endParaRPr>
                    </a:p>
                    <a:p>
                      <a:pPr marL="0" marR="0" algn="just">
                        <a:lnSpc>
                          <a:spcPct val="107000"/>
                        </a:lnSpc>
                        <a:spcBef>
                          <a:spcPts val="0"/>
                        </a:spcBef>
                        <a:spcAft>
                          <a:spcPts val="0"/>
                        </a:spcAft>
                      </a:pPr>
                      <a:r>
                        <a:rPr lang="ro-RO" sz="1100" b="1" dirty="0" smtClean="0">
                          <a:effectLst/>
                          <a:latin typeface="Times New Roman" pitchFamily="18" charset="0"/>
                          <a:cs typeface="Times New Roman" pitchFamily="18" charset="0"/>
                        </a:rPr>
                        <a:t>Acțiuni </a:t>
                      </a:r>
                      <a:r>
                        <a:rPr lang="ro-RO" sz="1100" b="1" dirty="0">
                          <a:effectLst/>
                          <a:latin typeface="Times New Roman" pitchFamily="18" charset="0"/>
                          <a:cs typeface="Times New Roman" pitchFamily="18" charset="0"/>
                        </a:rPr>
                        <a:t>metodice, îndrumare prin inspecție școlară.</a:t>
                      </a:r>
                      <a:endParaRPr lang="en-US" sz="1100" b="1" dirty="0">
                        <a:effectLst/>
                        <a:latin typeface="Times New Roman" pitchFamily="18" charset="0"/>
                        <a:ea typeface="Times New Roman"/>
                        <a:cs typeface="Times New Roman" pitchFamily="18" charset="0"/>
                      </a:endParaRPr>
                    </a:p>
                  </a:txBody>
                  <a:tcPr marL="47650" marR="47650" marT="0" marB="0"/>
                </a:tc>
                <a:tc>
                  <a:txBody>
                    <a:bodyPr/>
                    <a:lstStyle/>
                    <a:p>
                      <a:pPr marL="0" marR="0" algn="just">
                        <a:lnSpc>
                          <a:spcPct val="107000"/>
                        </a:lnSpc>
                        <a:spcBef>
                          <a:spcPts val="0"/>
                        </a:spcBef>
                        <a:spcAft>
                          <a:spcPts val="0"/>
                        </a:spcAft>
                      </a:pPr>
                      <a:r>
                        <a:rPr lang="ro-RO" sz="1000" b="1" dirty="0">
                          <a:effectLst/>
                          <a:latin typeface="Times New Roman" pitchFamily="18" charset="0"/>
                          <a:cs typeface="Times New Roman" pitchFamily="18" charset="0"/>
                        </a:rPr>
                        <a:t>Organizarea unor ateliere de lucru tematice, dezbateri, realizarea de asistențe de către directorul unității școlare, responsabilul comisiei pentru CURRICULUM din școală, acțiuni metodice, inspecții de specialitate;</a:t>
                      </a:r>
                      <a:endParaRPr lang="en-US" sz="1000" b="1" dirty="0">
                        <a:effectLst/>
                        <a:latin typeface="Times New Roman" pitchFamily="18" charset="0"/>
                        <a:cs typeface="Times New Roman" pitchFamily="18" charset="0"/>
                      </a:endParaRPr>
                    </a:p>
                    <a:p>
                      <a:pPr marL="0" marR="0" algn="ctr">
                        <a:lnSpc>
                          <a:spcPct val="107000"/>
                        </a:lnSpc>
                        <a:spcBef>
                          <a:spcPts val="0"/>
                        </a:spcBef>
                        <a:spcAft>
                          <a:spcPts val="0"/>
                        </a:spcAft>
                      </a:pPr>
                      <a:r>
                        <a:rPr lang="ro-RO" sz="1000" b="1" dirty="0">
                          <a:effectLst/>
                          <a:latin typeface="Times New Roman" pitchFamily="18" charset="0"/>
                          <a:cs typeface="Times New Roman" pitchFamily="18" charset="0"/>
                        </a:rPr>
                        <a:t>BIBLIOTECA VIRTUALĂ DE FORMARE DIGITALĂ:</a:t>
                      </a:r>
                      <a:endParaRPr lang="en-US" sz="1000" b="1" dirty="0">
                        <a:effectLst/>
                        <a:latin typeface="Times New Roman" pitchFamily="18" charset="0"/>
                        <a:cs typeface="Times New Roman" pitchFamily="18" charset="0"/>
                      </a:endParaRPr>
                    </a:p>
                    <a:p>
                      <a:pPr marL="0" marR="0" algn="just">
                        <a:lnSpc>
                          <a:spcPct val="107000"/>
                        </a:lnSpc>
                        <a:spcBef>
                          <a:spcPts val="0"/>
                        </a:spcBef>
                        <a:spcAft>
                          <a:spcPts val="0"/>
                        </a:spcAft>
                      </a:pPr>
                      <a:r>
                        <a:rPr lang="ro-RO" sz="1000" b="1" dirty="0">
                          <a:effectLst/>
                          <a:latin typeface="Times New Roman" pitchFamily="18" charset="0"/>
                          <a:cs typeface="Times New Roman" pitchFamily="18" charset="0"/>
                        </a:rPr>
                        <a:t>1.cadre didactice;</a:t>
                      </a:r>
                      <a:endParaRPr lang="en-US" sz="1000" b="1" dirty="0">
                        <a:effectLst/>
                        <a:latin typeface="Times New Roman" pitchFamily="18" charset="0"/>
                        <a:cs typeface="Times New Roman" pitchFamily="18" charset="0"/>
                      </a:endParaRPr>
                    </a:p>
                    <a:p>
                      <a:pPr marL="0" marR="0" algn="just">
                        <a:lnSpc>
                          <a:spcPct val="107000"/>
                        </a:lnSpc>
                        <a:spcBef>
                          <a:spcPts val="0"/>
                        </a:spcBef>
                        <a:spcAft>
                          <a:spcPts val="0"/>
                        </a:spcAft>
                      </a:pPr>
                      <a:r>
                        <a:rPr lang="ro-RO" sz="1000" b="1" dirty="0">
                          <a:effectLst/>
                          <a:latin typeface="Times New Roman" pitchFamily="18" charset="0"/>
                          <a:cs typeface="Times New Roman" pitchFamily="18" charset="0"/>
                        </a:rPr>
                        <a:t>2.directori, responsabili comisii;</a:t>
                      </a:r>
                      <a:endParaRPr lang="en-US" sz="1000" b="1" dirty="0">
                        <a:effectLst/>
                        <a:latin typeface="Times New Roman" pitchFamily="18" charset="0"/>
                        <a:cs typeface="Times New Roman" pitchFamily="18" charset="0"/>
                      </a:endParaRPr>
                    </a:p>
                    <a:p>
                      <a:pPr marL="0" marR="0" algn="just">
                        <a:lnSpc>
                          <a:spcPct val="107000"/>
                        </a:lnSpc>
                        <a:spcBef>
                          <a:spcPts val="0"/>
                        </a:spcBef>
                        <a:spcAft>
                          <a:spcPts val="0"/>
                        </a:spcAft>
                      </a:pPr>
                      <a:r>
                        <a:rPr lang="ro-RO" sz="1000" b="1" dirty="0">
                          <a:effectLst/>
                          <a:latin typeface="Times New Roman" pitchFamily="18" charset="0"/>
                          <a:cs typeface="Times New Roman" pitchFamily="18" charset="0"/>
                        </a:rPr>
                        <a:t>3.ELEVI;</a:t>
                      </a:r>
                      <a:endParaRPr lang="en-US" sz="1000" b="1" dirty="0">
                        <a:effectLst/>
                        <a:latin typeface="Times New Roman" pitchFamily="18" charset="0"/>
                        <a:cs typeface="Times New Roman" pitchFamily="18" charset="0"/>
                      </a:endParaRPr>
                    </a:p>
                    <a:p>
                      <a:pPr marL="0" marR="0" algn="just">
                        <a:lnSpc>
                          <a:spcPct val="107000"/>
                        </a:lnSpc>
                        <a:spcBef>
                          <a:spcPts val="0"/>
                        </a:spcBef>
                        <a:spcAft>
                          <a:spcPts val="0"/>
                        </a:spcAft>
                      </a:pPr>
                      <a:r>
                        <a:rPr lang="ro-RO" sz="1000" b="1" dirty="0">
                          <a:effectLst/>
                          <a:latin typeface="Times New Roman" pitchFamily="18" charset="0"/>
                          <a:cs typeface="Times New Roman" pitchFamily="18" charset="0"/>
                        </a:rPr>
                        <a:t>4.PĂRINȚI.</a:t>
                      </a:r>
                      <a:endParaRPr lang="en-US" sz="1000" b="1" dirty="0">
                        <a:effectLst/>
                        <a:latin typeface="Times New Roman" pitchFamily="18" charset="0"/>
                        <a:ea typeface="Times New Roman"/>
                        <a:cs typeface="Times New Roman" pitchFamily="18" charset="0"/>
                      </a:endParaRPr>
                    </a:p>
                  </a:txBody>
                  <a:tcPr marL="47650" marR="47650" marT="0" marB="0"/>
                </a:tc>
              </a:tr>
            </a:tbl>
          </a:graphicData>
        </a:graphic>
      </p:graphicFrame>
    </p:spTree>
    <p:extLst>
      <p:ext uri="{BB962C8B-B14F-4D97-AF65-F5344CB8AC3E}">
        <p14:creationId xmlns:p14="http://schemas.microsoft.com/office/powerpoint/2010/main" val="24699158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934" y="3140130"/>
            <a:ext cx="10515600" cy="1325563"/>
          </a:xfrm>
        </p:spPr>
        <p:txBody>
          <a:bodyPr>
            <a:normAutofit fontScale="90000"/>
          </a:bodyPr>
          <a:lstStyle/>
          <a:p>
            <a:pPr algn="ctr"/>
            <a:r>
              <a:rPr lang="en-US" sz="3200" b="1" i="1" dirty="0" err="1" smtClean="0">
                <a:solidFill>
                  <a:srgbClr val="FF0000"/>
                </a:solidFill>
                <a:latin typeface="Times New Roman" pitchFamily="18" charset="0"/>
                <a:cs typeface="Times New Roman" pitchFamily="18" charset="0"/>
              </a:rPr>
              <a:t>Rezultatele</a:t>
            </a:r>
            <a:r>
              <a:rPr lang="en-US" sz="3200" b="1" i="1" dirty="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obtinute</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reflecta</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eforturile</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nostre</a:t>
            </a:r>
            <a:r>
              <a:rPr lang="en-US" sz="3200" b="1" i="1" dirty="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impreuna</a:t>
            </a:r>
            <a:r>
              <a:rPr lang="en-US" sz="3200" b="1" i="1" dirty="0" smtClean="0">
                <a:solidFill>
                  <a:srgbClr val="FF0000"/>
                </a:solidFill>
                <a:latin typeface="Times New Roman" pitchFamily="18" charset="0"/>
                <a:cs typeface="Times New Roman" pitchFamily="18" charset="0"/>
              </a:rPr>
              <a:t> cu </a:t>
            </a:r>
            <a:r>
              <a:rPr lang="en-US" sz="3200" b="1" i="1" dirty="0" err="1" smtClean="0">
                <a:solidFill>
                  <a:srgbClr val="FF0000"/>
                </a:solidFill>
                <a:latin typeface="Times New Roman" pitchFamily="18" charset="0"/>
                <a:cs typeface="Times New Roman" pitchFamily="18" charset="0"/>
              </a:rPr>
              <a:t>elevii</a:t>
            </a:r>
            <a:r>
              <a:rPr lang="en-US" sz="3200" b="1" i="1" dirty="0">
                <a:solidFill>
                  <a:srgbClr val="FF0000"/>
                </a:solidFill>
                <a:latin typeface="Times New Roman" pitchFamily="18" charset="0"/>
                <a:cs typeface="Times New Roman" pitchFamily="18" charset="0"/>
              </a:rPr>
              <a:t>,</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parintii</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si</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comunitatea</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locala</a:t>
            </a:r>
            <a:r>
              <a:rPr lang="en-US" sz="3200" b="1" i="1" dirty="0" smtClean="0">
                <a:solidFill>
                  <a:srgbClr val="FF0000"/>
                </a:solidFill>
                <a:latin typeface="Times New Roman" pitchFamily="18" charset="0"/>
                <a:cs typeface="Times New Roman" pitchFamily="18" charset="0"/>
              </a:rPr>
              <a:t>.</a:t>
            </a:r>
            <a:br>
              <a:rPr lang="en-US" sz="3200" b="1" i="1" dirty="0" smtClean="0">
                <a:solidFill>
                  <a:srgbClr val="FF0000"/>
                </a:solidFill>
                <a:latin typeface="Times New Roman" pitchFamily="18" charset="0"/>
                <a:cs typeface="Times New Roman" pitchFamily="18" charset="0"/>
              </a:rPr>
            </a:b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b="1" dirty="0" err="1" smtClean="0">
                <a:solidFill>
                  <a:schemeClr val="accent1">
                    <a:lumMod val="75000"/>
                  </a:schemeClr>
                </a:solidFill>
                <a:latin typeface="Times New Roman" pitchFamily="18" charset="0"/>
                <a:cs typeface="Times New Roman" pitchFamily="18" charset="0"/>
              </a:rPr>
              <a:t>Multa</a:t>
            </a:r>
            <a:r>
              <a:rPr lang="en-US" sz="3200" b="1" dirty="0" smtClean="0">
                <a:solidFill>
                  <a:schemeClr val="accent1">
                    <a:lumMod val="75000"/>
                  </a:schemeClr>
                </a:solidFill>
                <a:latin typeface="Times New Roman" pitchFamily="18" charset="0"/>
                <a:cs typeface="Times New Roman" pitchFamily="18" charset="0"/>
              </a:rPr>
              <a:t> </a:t>
            </a:r>
            <a:r>
              <a:rPr lang="en-US" sz="3200" b="1" dirty="0" err="1" smtClean="0">
                <a:solidFill>
                  <a:schemeClr val="accent1">
                    <a:lumMod val="75000"/>
                  </a:schemeClr>
                </a:solidFill>
                <a:latin typeface="Times New Roman" pitchFamily="18" charset="0"/>
                <a:cs typeface="Times New Roman" pitchFamily="18" charset="0"/>
              </a:rPr>
              <a:t>sanatate</a:t>
            </a:r>
            <a:r>
              <a:rPr lang="en-US" sz="3200" b="1" dirty="0" smtClean="0">
                <a:solidFill>
                  <a:schemeClr val="accent1">
                    <a:lumMod val="75000"/>
                  </a:schemeClr>
                </a:solidFill>
                <a:latin typeface="Times New Roman" pitchFamily="18" charset="0"/>
                <a:cs typeface="Times New Roman" pitchFamily="18" charset="0"/>
              </a:rPr>
              <a:t>, </a:t>
            </a:r>
            <a:r>
              <a:rPr lang="en-US" sz="3200" b="1" dirty="0" err="1" smtClean="0">
                <a:solidFill>
                  <a:schemeClr val="accent1">
                    <a:lumMod val="75000"/>
                  </a:schemeClr>
                </a:solidFill>
                <a:latin typeface="Times New Roman" pitchFamily="18" charset="0"/>
                <a:cs typeface="Times New Roman" pitchFamily="18" charset="0"/>
              </a:rPr>
              <a:t>incredere</a:t>
            </a:r>
            <a:r>
              <a:rPr lang="en-US" sz="3200" b="1" dirty="0" smtClean="0">
                <a:solidFill>
                  <a:schemeClr val="accent1">
                    <a:lumMod val="75000"/>
                  </a:schemeClr>
                </a:solidFill>
                <a:latin typeface="Times New Roman" pitchFamily="18" charset="0"/>
                <a:cs typeface="Times New Roman" pitchFamily="18" charset="0"/>
              </a:rPr>
              <a:t> </a:t>
            </a:r>
            <a:r>
              <a:rPr lang="en-US" sz="3200" b="1" dirty="0" err="1" smtClean="0">
                <a:solidFill>
                  <a:schemeClr val="accent1">
                    <a:lumMod val="75000"/>
                  </a:schemeClr>
                </a:solidFill>
                <a:latin typeface="Times New Roman" pitchFamily="18" charset="0"/>
                <a:cs typeface="Times New Roman" pitchFamily="18" charset="0"/>
              </a:rPr>
              <a:t>si</a:t>
            </a:r>
            <a:r>
              <a:rPr lang="en-US" sz="3200" b="1" dirty="0" smtClean="0">
                <a:solidFill>
                  <a:schemeClr val="accent1">
                    <a:lumMod val="75000"/>
                  </a:schemeClr>
                </a:solidFill>
                <a:latin typeface="Times New Roman" pitchFamily="18" charset="0"/>
                <a:cs typeface="Times New Roman" pitchFamily="18" charset="0"/>
              </a:rPr>
              <a:t> </a:t>
            </a:r>
            <a:r>
              <a:rPr lang="en-US" sz="3200" b="1" dirty="0" err="1" smtClean="0">
                <a:solidFill>
                  <a:schemeClr val="accent1">
                    <a:lumMod val="75000"/>
                  </a:schemeClr>
                </a:solidFill>
                <a:latin typeface="Times New Roman" pitchFamily="18" charset="0"/>
                <a:cs typeface="Times New Roman" pitchFamily="18" charset="0"/>
              </a:rPr>
              <a:t>putere</a:t>
            </a:r>
            <a:r>
              <a:rPr lang="en-US" sz="3200" b="1" dirty="0" smtClean="0">
                <a:solidFill>
                  <a:schemeClr val="accent1">
                    <a:lumMod val="75000"/>
                  </a:schemeClr>
                </a:solidFill>
                <a:latin typeface="Times New Roman" pitchFamily="18" charset="0"/>
                <a:cs typeface="Times New Roman" pitchFamily="18" charset="0"/>
              </a:rPr>
              <a:t>!</a:t>
            </a:r>
            <a:br>
              <a:rPr lang="en-US" sz="3200" b="1" dirty="0" smtClean="0">
                <a:solidFill>
                  <a:schemeClr val="accent1">
                    <a:lumMod val="75000"/>
                  </a:schemeClr>
                </a:solidFill>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4900" dirty="0" err="1" smtClean="0">
                <a:latin typeface="Times New Roman" pitchFamily="18" charset="0"/>
                <a:cs typeface="Times New Roman" pitchFamily="18" charset="0"/>
              </a:rPr>
              <a:t>Succes</a:t>
            </a:r>
            <a:r>
              <a:rPr lang="en-US" sz="4900" dirty="0" smtClean="0">
                <a:latin typeface="Times New Roman" pitchFamily="18" charset="0"/>
                <a:cs typeface="Times New Roman" pitchFamily="18" charset="0"/>
              </a:rPr>
              <a:t> </a:t>
            </a:r>
            <a:r>
              <a:rPr lang="en-US" sz="4900" dirty="0" err="1" smtClean="0">
                <a:latin typeface="Times New Roman" pitchFamily="18" charset="0"/>
                <a:cs typeface="Times New Roman" pitchFamily="18" charset="0"/>
              </a:rPr>
              <a:t>tuturor</a:t>
            </a:r>
            <a:r>
              <a:rPr lang="en-US" sz="4900" dirty="0">
                <a:latin typeface="Times New Roman" pitchFamily="18" charset="0"/>
                <a:cs typeface="Times New Roman" pitchFamily="18" charset="0"/>
              </a:rPr>
              <a:t>!</a:t>
            </a:r>
          </a:p>
        </p:txBody>
      </p:sp>
    </p:spTree>
    <p:extLst>
      <p:ext uri="{BB962C8B-B14F-4D97-AF65-F5344CB8AC3E}">
        <p14:creationId xmlns:p14="http://schemas.microsoft.com/office/powerpoint/2010/main" val="4042650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129" y="3505889"/>
            <a:ext cx="10515600" cy="1325563"/>
          </a:xfrm>
        </p:spPr>
        <p:txBody>
          <a:bodyPr>
            <a:normAutofit fontScale="90000"/>
          </a:bodyPr>
          <a:lstStyle/>
          <a:p>
            <a:pPr algn="ctr"/>
            <a:r>
              <a:rPr lang="en-US" b="1" dirty="0" err="1" smtClean="0">
                <a:solidFill>
                  <a:srgbClr val="C00000"/>
                </a:solidFill>
                <a:latin typeface="Times New Roman" pitchFamily="18" charset="0"/>
                <a:cs typeface="Times New Roman" pitchFamily="18" charset="0"/>
              </a:rPr>
              <a:t>Consiliul</a:t>
            </a:r>
            <a:r>
              <a:rPr lang="en-US" b="1" dirty="0" smtClean="0">
                <a:solidFill>
                  <a:srgbClr val="C00000"/>
                </a:solidFill>
                <a:latin typeface="Times New Roman" pitchFamily="18" charset="0"/>
                <a:cs typeface="Times New Roman" pitchFamily="18" charset="0"/>
              </a:rPr>
              <a:t> </a:t>
            </a:r>
            <a:r>
              <a:rPr lang="en-US" b="1" dirty="0" err="1" smtClean="0">
                <a:solidFill>
                  <a:srgbClr val="C00000"/>
                </a:solidFill>
                <a:latin typeface="Times New Roman" pitchFamily="18" charset="0"/>
                <a:cs typeface="Times New Roman" pitchFamily="18" charset="0"/>
              </a:rPr>
              <a:t>Consultativ</a:t>
            </a:r>
            <a:r>
              <a:rPr lang="en-US" b="1" dirty="0" smtClean="0">
                <a:solidFill>
                  <a:srgbClr val="C00000"/>
                </a:solidFill>
                <a:latin typeface="Times New Roman" pitchFamily="18" charset="0"/>
                <a:cs typeface="Times New Roman" pitchFamily="18" charset="0"/>
              </a:rPr>
              <a:t> </a:t>
            </a:r>
            <a:r>
              <a:rPr lang="en-US" b="1" dirty="0" err="1" smtClean="0">
                <a:solidFill>
                  <a:srgbClr val="C00000"/>
                </a:solidFill>
                <a:latin typeface="Times New Roman" pitchFamily="18" charset="0"/>
                <a:cs typeface="Times New Roman" pitchFamily="18" charset="0"/>
              </a:rPr>
              <a:t>pentru</a:t>
            </a:r>
            <a:r>
              <a:rPr lang="en-US" b="1" dirty="0" smtClean="0">
                <a:solidFill>
                  <a:srgbClr val="C00000"/>
                </a:solidFill>
                <a:latin typeface="Times New Roman" pitchFamily="18" charset="0"/>
                <a:cs typeface="Times New Roman" pitchFamily="18" charset="0"/>
              </a:rPr>
              <a:t> </a:t>
            </a:r>
            <a:br>
              <a:rPr lang="en-US" b="1" dirty="0" smtClean="0">
                <a:solidFill>
                  <a:srgbClr val="C00000"/>
                </a:solidFill>
                <a:latin typeface="Times New Roman" pitchFamily="18" charset="0"/>
                <a:cs typeface="Times New Roman" pitchFamily="18" charset="0"/>
              </a:rPr>
            </a:br>
            <a:r>
              <a:rPr lang="en-US" b="1" dirty="0" err="1" smtClean="0">
                <a:solidFill>
                  <a:srgbClr val="C00000"/>
                </a:solidFill>
                <a:latin typeface="Times New Roman" pitchFamily="18" charset="0"/>
                <a:cs typeface="Times New Roman" pitchFamily="18" charset="0"/>
              </a:rPr>
              <a:t>Stiinte</a:t>
            </a:r>
            <a:r>
              <a:rPr lang="en-US" b="1" dirty="0" smtClean="0">
                <a:solidFill>
                  <a:srgbClr val="C00000"/>
                </a:solidFill>
                <a:latin typeface="Times New Roman" pitchFamily="18" charset="0"/>
                <a:cs typeface="Times New Roman" pitchFamily="18" charset="0"/>
              </a:rPr>
              <a:t> socio-</a:t>
            </a:r>
            <a:r>
              <a:rPr lang="en-US" b="1" dirty="0" err="1" smtClean="0">
                <a:solidFill>
                  <a:srgbClr val="C00000"/>
                </a:solidFill>
                <a:latin typeface="Times New Roman" pitchFamily="18" charset="0"/>
                <a:cs typeface="Times New Roman" pitchFamily="18" charset="0"/>
              </a:rPr>
              <a:t>umane</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sz="3100" b="1" dirty="0" err="1" smtClean="0">
                <a:latin typeface="Times New Roman" pitchFamily="18" charset="0"/>
                <a:cs typeface="Times New Roman" pitchFamily="18" charset="0"/>
              </a:rPr>
              <a:t>prof.dr</a:t>
            </a:r>
            <a:r>
              <a:rPr lang="en-US" sz="3100"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Tilea</a:t>
            </a:r>
            <a:r>
              <a:rPr lang="en-US" sz="3100" b="1" dirty="0" smtClean="0">
                <a:latin typeface="Times New Roman" pitchFamily="18" charset="0"/>
                <a:cs typeface="Times New Roman" pitchFamily="18" charset="0"/>
              </a:rPr>
              <a:t> Ion- </a:t>
            </a:r>
            <a:r>
              <a:rPr lang="it-IT" sz="3100" dirty="0" smtClean="0">
                <a:latin typeface="Times New Roman" pitchFamily="18" charset="0"/>
                <a:cs typeface="Times New Roman" pitchFamily="18" charset="0"/>
              </a:rPr>
              <a:t>Colegiul </a:t>
            </a:r>
            <a:r>
              <a:rPr lang="it-IT" sz="3100" dirty="0">
                <a:latin typeface="Times New Roman" pitchFamily="18" charset="0"/>
                <a:cs typeface="Times New Roman" pitchFamily="18" charset="0"/>
              </a:rPr>
              <a:t>Naţional ,,G. Moisilˮ Urziceni </a:t>
            </a:r>
            <a:r>
              <a:rPr lang="it-IT" sz="3100" dirty="0" smtClean="0">
                <a:latin typeface="Times New Roman" pitchFamily="18" charset="0"/>
                <a:cs typeface="Times New Roman" pitchFamily="18" charset="0"/>
              </a:rPr>
              <a:t/>
            </a:r>
            <a:br>
              <a:rPr lang="it-IT" sz="3100" dirty="0" smtClean="0">
                <a:latin typeface="Times New Roman" pitchFamily="18" charset="0"/>
                <a:cs typeface="Times New Roman" pitchFamily="18" charset="0"/>
              </a:rPr>
            </a:br>
            <a:r>
              <a:rPr lang="it-IT" sz="3100" b="1" dirty="0" smtClean="0">
                <a:latin typeface="Times New Roman" pitchFamily="18" charset="0"/>
                <a:cs typeface="Times New Roman" pitchFamily="18" charset="0"/>
              </a:rPr>
              <a:t>prof. </a:t>
            </a:r>
            <a:r>
              <a:rPr lang="en-US" sz="3100" b="1" dirty="0" err="1" smtClean="0">
                <a:latin typeface="Times New Roman" pitchFamily="18" charset="0"/>
                <a:cs typeface="Times New Roman" pitchFamily="18" charset="0"/>
              </a:rPr>
              <a:t>Filipache</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Catalin</a:t>
            </a:r>
            <a:r>
              <a:rPr lang="en-US" sz="3100" b="1" dirty="0" smtClean="0">
                <a:latin typeface="Times New Roman" pitchFamily="18" charset="0"/>
                <a:cs typeface="Times New Roman" pitchFamily="18" charset="0"/>
              </a:rPr>
              <a:t>- </a:t>
            </a:r>
            <a:r>
              <a:rPr lang="it-IT" sz="3100" dirty="0" smtClean="0">
                <a:latin typeface="Times New Roman" pitchFamily="18" charset="0"/>
                <a:cs typeface="Times New Roman" pitchFamily="18" charset="0"/>
              </a:rPr>
              <a:t>Colegiul </a:t>
            </a:r>
            <a:r>
              <a:rPr lang="it-IT" sz="3100" dirty="0">
                <a:latin typeface="Times New Roman" pitchFamily="18" charset="0"/>
                <a:cs typeface="Times New Roman" pitchFamily="18" charset="0"/>
              </a:rPr>
              <a:t>Naţional ,,M.Viteazulˮ </a:t>
            </a:r>
            <a:r>
              <a:rPr lang="it-IT" sz="3100" dirty="0" smtClean="0">
                <a:latin typeface="Times New Roman" pitchFamily="18" charset="0"/>
                <a:cs typeface="Times New Roman" pitchFamily="18" charset="0"/>
              </a:rPr>
              <a:t>Slobozia</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prof.</a:t>
            </a:r>
            <a:r>
              <a:rPr lang="en-US" sz="3100"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Barbu</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Anca</a:t>
            </a:r>
            <a:r>
              <a:rPr lang="en-US" sz="3100" b="1" dirty="0" smtClean="0">
                <a:latin typeface="Times New Roman" pitchFamily="18" charset="0"/>
                <a:cs typeface="Times New Roman" pitchFamily="18" charset="0"/>
              </a:rPr>
              <a:t>- </a:t>
            </a:r>
            <a:r>
              <a:rPr lang="it-IT" sz="3100" dirty="0" smtClean="0">
                <a:latin typeface="Times New Roman" pitchFamily="18" charset="0"/>
                <a:cs typeface="Times New Roman" pitchFamily="18" charset="0"/>
              </a:rPr>
              <a:t>Liceul </a:t>
            </a:r>
            <a:r>
              <a:rPr lang="it-IT" sz="3100" dirty="0">
                <a:latin typeface="Times New Roman" pitchFamily="18" charset="0"/>
                <a:cs typeface="Times New Roman" pitchFamily="18" charset="0"/>
              </a:rPr>
              <a:t>Pedagogic ,,Matei Basarab’’ Slobozia</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prof.</a:t>
            </a:r>
            <a:r>
              <a:rPr lang="en-US" sz="3100"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Dinulescu</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Catalin</a:t>
            </a:r>
            <a:r>
              <a:rPr lang="en-US" sz="3100" b="1" dirty="0" smtClean="0">
                <a:latin typeface="Times New Roman" pitchFamily="18" charset="0"/>
                <a:cs typeface="Times New Roman" pitchFamily="18" charset="0"/>
              </a:rPr>
              <a:t>- </a:t>
            </a:r>
            <a:r>
              <a:rPr lang="it-IT" sz="3100" dirty="0" smtClean="0">
                <a:latin typeface="Times New Roman" pitchFamily="18" charset="0"/>
                <a:cs typeface="Times New Roman" pitchFamily="18" charset="0"/>
              </a:rPr>
              <a:t>Liceul </a:t>
            </a:r>
            <a:r>
              <a:rPr lang="it-IT" sz="3100" dirty="0">
                <a:latin typeface="Times New Roman" pitchFamily="18" charset="0"/>
                <a:cs typeface="Times New Roman" pitchFamily="18" charset="0"/>
              </a:rPr>
              <a:t>de Arte ,,I.Perleaˮ Slobozia</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prof.</a:t>
            </a:r>
            <a:r>
              <a:rPr lang="en-US" sz="3100"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Raduta</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Georgeta</a:t>
            </a:r>
            <a:r>
              <a:rPr lang="en-US" sz="3100" b="1" dirty="0" smtClean="0">
                <a:latin typeface="Times New Roman" pitchFamily="18" charset="0"/>
                <a:cs typeface="Times New Roman" pitchFamily="18" charset="0"/>
              </a:rPr>
              <a:t>- </a:t>
            </a:r>
            <a:r>
              <a:rPr lang="it-IT" sz="3100" dirty="0" smtClean="0">
                <a:latin typeface="Times New Roman" pitchFamily="18" charset="0"/>
                <a:cs typeface="Times New Roman" pitchFamily="18" charset="0"/>
              </a:rPr>
              <a:t>Şcoala </a:t>
            </a:r>
            <a:r>
              <a:rPr lang="it-IT" sz="3100" dirty="0">
                <a:latin typeface="Times New Roman" pitchFamily="18" charset="0"/>
                <a:cs typeface="Times New Roman" pitchFamily="18" charset="0"/>
              </a:rPr>
              <a:t>Gimnazială Nr.3 Slobozia</a:t>
            </a:r>
            <a:r>
              <a:rPr lang="en-US" dirty="0"/>
              <a:t/>
            </a:r>
            <a:br>
              <a:rPr lang="en-US" dirty="0"/>
            </a:br>
            <a:r>
              <a:rPr lang="it-IT" b="1" dirty="0"/>
              <a:t> </a:t>
            </a:r>
            <a:r>
              <a:rPr lang="en-US" dirty="0"/>
              <a:t/>
            </a:r>
            <a:br>
              <a:rPr lang="en-US" dirty="0"/>
            </a:b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2385285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665" y="2965202"/>
            <a:ext cx="10515600" cy="1325563"/>
          </a:xfrm>
        </p:spPr>
        <p:txBody>
          <a:bodyPr>
            <a:noAutofit/>
          </a:bodyPr>
          <a:lstStyle/>
          <a:p>
            <a:pPr algn="ct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3600" b="1" dirty="0" err="1">
                <a:solidFill>
                  <a:srgbClr val="C00000"/>
                </a:solidFill>
                <a:latin typeface="Times New Roman" pitchFamily="18" charset="0"/>
                <a:cs typeface="Times New Roman" pitchFamily="18" charset="0"/>
              </a:rPr>
              <a:t>R</a:t>
            </a:r>
            <a:r>
              <a:rPr lang="en-US" sz="3600" b="1" dirty="0" err="1" smtClean="0">
                <a:solidFill>
                  <a:srgbClr val="C00000"/>
                </a:solidFill>
                <a:latin typeface="Times New Roman" pitchFamily="18" charset="0"/>
                <a:cs typeface="Times New Roman" pitchFamily="18" charset="0"/>
              </a:rPr>
              <a:t>esponsabili</a:t>
            </a:r>
            <a:r>
              <a:rPr lang="en-US" sz="3600" b="1" dirty="0" smtClean="0">
                <a:solidFill>
                  <a:srgbClr val="C00000"/>
                </a:solidFill>
                <a:latin typeface="Times New Roman" pitchFamily="18" charset="0"/>
                <a:cs typeface="Times New Roman" pitchFamily="18" charset="0"/>
              </a:rPr>
              <a:t> </a:t>
            </a:r>
            <a:r>
              <a:rPr lang="en-US" sz="3600" b="1" dirty="0" err="1" smtClean="0">
                <a:solidFill>
                  <a:srgbClr val="C00000"/>
                </a:solidFill>
                <a:latin typeface="Times New Roman" pitchFamily="18" charset="0"/>
                <a:cs typeface="Times New Roman" pitchFamily="18" charset="0"/>
              </a:rPr>
              <a:t>centre</a:t>
            </a:r>
            <a:r>
              <a:rPr lang="en-US" sz="3600" b="1" dirty="0" smtClean="0">
                <a:solidFill>
                  <a:srgbClr val="C00000"/>
                </a:solidFill>
                <a:latin typeface="Times New Roman" pitchFamily="18" charset="0"/>
                <a:cs typeface="Times New Roman" pitchFamily="18" charset="0"/>
              </a:rPr>
              <a:t> </a:t>
            </a:r>
            <a:r>
              <a:rPr lang="en-US" sz="3600" b="1" dirty="0" err="1" smtClean="0">
                <a:solidFill>
                  <a:srgbClr val="C00000"/>
                </a:solidFill>
                <a:latin typeface="Times New Roman" pitchFamily="18" charset="0"/>
                <a:cs typeface="Times New Roman" pitchFamily="18" charset="0"/>
              </a:rPr>
              <a:t>metodice</a:t>
            </a:r>
            <a:r>
              <a:rPr lang="en-US" sz="3600" b="1" dirty="0" smtClean="0">
                <a:solidFill>
                  <a:srgbClr val="C00000"/>
                </a:solidFill>
                <a:latin typeface="Times New Roman" pitchFamily="18" charset="0"/>
                <a:cs typeface="Times New Roman" pitchFamily="18" charset="0"/>
              </a:rPr>
              <a:t>:</a:t>
            </a:r>
            <a:br>
              <a:rPr lang="en-US" sz="3600" b="1" dirty="0" smtClean="0">
                <a:solidFill>
                  <a:srgbClr val="C00000"/>
                </a:solidFill>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ro-RO" sz="3200" b="1" dirty="0" smtClean="0">
                <a:latin typeface="Times New Roman" pitchFamily="18" charset="0"/>
                <a:cs typeface="Times New Roman" pitchFamily="18" charset="0"/>
              </a:rPr>
              <a:t>Prof.</a:t>
            </a:r>
            <a:r>
              <a:rPr lang="en-US" sz="3200" b="1" dirty="0" smtClean="0">
                <a:latin typeface="Times New Roman" pitchFamily="18" charset="0"/>
                <a:cs typeface="Times New Roman" pitchFamily="18" charset="0"/>
              </a:rPr>
              <a:t>dr.</a:t>
            </a:r>
            <a:r>
              <a:rPr lang="ro-RO" sz="3200" b="1" dirty="0" smtClean="0">
                <a:latin typeface="Times New Roman" pitchFamily="18" charset="0"/>
                <a:cs typeface="Times New Roman" pitchFamily="18" charset="0"/>
              </a:rPr>
              <a:t> </a:t>
            </a:r>
            <a:r>
              <a:rPr lang="ro-RO" sz="3200" b="1" dirty="0">
                <a:latin typeface="Times New Roman" pitchFamily="18" charset="0"/>
                <a:cs typeface="Times New Roman" pitchFamily="18" charset="0"/>
              </a:rPr>
              <a:t>Grigorescu Ştefan </a:t>
            </a:r>
            <a:r>
              <a:rPr lang="ro-RO" sz="3200" b="1" dirty="0" smtClean="0">
                <a:latin typeface="Times New Roman" pitchFamily="18" charset="0"/>
                <a:cs typeface="Times New Roman" pitchFamily="18" charset="0"/>
              </a:rPr>
              <a:t>Sava</a:t>
            </a:r>
            <a:r>
              <a:rPr lang="en-US" sz="3200" b="1" dirty="0">
                <a:latin typeface="Times New Roman" pitchFamily="18" charset="0"/>
                <a:cs typeface="Times New Roman" pitchFamily="18" charset="0"/>
              </a:rPr>
              <a:t> </a:t>
            </a:r>
            <a:r>
              <a:rPr lang="ro-RO"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zona</a:t>
            </a:r>
            <a:r>
              <a:rPr lang="en-US" sz="3200" b="1" dirty="0" smtClean="0">
                <a:latin typeface="Times New Roman" pitchFamily="18" charset="0"/>
                <a:cs typeface="Times New Roman" pitchFamily="18" charset="0"/>
              </a:rPr>
              <a:t> </a:t>
            </a:r>
            <a:r>
              <a:rPr lang="ro-RO" sz="3200" b="1" dirty="0" smtClean="0">
                <a:latin typeface="Times New Roman" pitchFamily="18" charset="0"/>
                <a:cs typeface="Times New Roman" pitchFamily="18" charset="0"/>
              </a:rPr>
              <a:t>Urziceni</a:t>
            </a:r>
            <a:r>
              <a:rPr lang="ro-RO" sz="3200" b="1" dirty="0">
                <a:latin typeface="Times New Roman" pitchFamily="18" charset="0"/>
                <a:cs typeface="Times New Roman" pitchFamily="18" charset="0"/>
              </a:rPr>
              <a:t>)</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ro-RO" sz="3200" b="1" dirty="0" smtClean="0">
                <a:latin typeface="Times New Roman" pitchFamily="18" charset="0"/>
                <a:cs typeface="Times New Roman" pitchFamily="18" charset="0"/>
              </a:rPr>
              <a:t>Prof</a:t>
            </a:r>
            <a:r>
              <a:rPr lang="ro-RO" sz="3200" b="1" dirty="0">
                <a:latin typeface="Times New Roman" pitchFamily="18" charset="0"/>
                <a:cs typeface="Times New Roman" pitchFamily="18" charset="0"/>
              </a:rPr>
              <a:t>. Dobre </a:t>
            </a:r>
            <a:r>
              <a:rPr lang="ro-RO" sz="3200" b="1" dirty="0" smtClean="0">
                <a:latin typeface="Times New Roman" pitchFamily="18" charset="0"/>
                <a:cs typeface="Times New Roman" pitchFamily="18" charset="0"/>
              </a:rPr>
              <a:t>Viorel</a:t>
            </a:r>
            <a:r>
              <a:rPr lang="en-US" sz="3200" b="1" dirty="0">
                <a:latin typeface="Times New Roman" pitchFamily="18" charset="0"/>
                <a:cs typeface="Times New Roman" pitchFamily="18" charset="0"/>
              </a:rPr>
              <a:t> </a:t>
            </a:r>
            <a:r>
              <a:rPr lang="ro-RO"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zona</a:t>
            </a:r>
            <a:r>
              <a:rPr lang="en-US" sz="3200" b="1" dirty="0" smtClean="0">
                <a:latin typeface="Times New Roman" pitchFamily="18" charset="0"/>
                <a:cs typeface="Times New Roman" pitchFamily="18" charset="0"/>
              </a:rPr>
              <a:t> </a:t>
            </a:r>
            <a:r>
              <a:rPr lang="ro-RO" sz="3200" b="1" dirty="0" smtClean="0">
                <a:latin typeface="Times New Roman" pitchFamily="18" charset="0"/>
                <a:cs typeface="Times New Roman" pitchFamily="18" charset="0"/>
              </a:rPr>
              <a:t>Fetești-Țăndărei</a:t>
            </a:r>
            <a:r>
              <a:rPr lang="ro-RO" sz="3200" b="1" dirty="0">
                <a:latin typeface="Times New Roman" pitchFamily="18" charset="0"/>
                <a:cs typeface="Times New Roman" pitchFamily="18" charset="0"/>
              </a:rPr>
              <a:t>)</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r>
              <a:rPr lang="ro-RO" sz="3200" b="1" dirty="0">
                <a:latin typeface="Times New Roman" pitchFamily="18" charset="0"/>
                <a:cs typeface="Times New Roman" pitchFamily="18" charset="0"/>
              </a:rPr>
              <a:t> </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r>
              <a:rPr lang="ro-RO" sz="3200" b="1" dirty="0">
                <a:latin typeface="Times New Roman" pitchFamily="18" charset="0"/>
                <a:cs typeface="Times New Roman" pitchFamily="18" charset="0"/>
              </a:rPr>
              <a:t>Prof. Dinulescu </a:t>
            </a:r>
            <a:r>
              <a:rPr lang="ro-RO" sz="3200" b="1" dirty="0" smtClean="0">
                <a:latin typeface="Times New Roman" pitchFamily="18" charset="0"/>
                <a:cs typeface="Times New Roman" pitchFamily="18" charset="0"/>
              </a:rPr>
              <a:t>Cătălin</a:t>
            </a:r>
            <a:r>
              <a:rPr lang="en-US" sz="3200" b="1" dirty="0">
                <a:latin typeface="Times New Roman" pitchFamily="18" charset="0"/>
                <a:cs typeface="Times New Roman" pitchFamily="18" charset="0"/>
              </a:rPr>
              <a:t> </a:t>
            </a:r>
            <a:r>
              <a:rPr lang="ro-RO" sz="3200" b="1" dirty="0" smtClean="0">
                <a:latin typeface="Times New Roman" pitchFamily="18" charset="0"/>
                <a:cs typeface="Times New Roman" pitchFamily="18" charset="0"/>
              </a:rPr>
              <a:t>(</a:t>
            </a:r>
            <a:r>
              <a:rPr lang="en-US" sz="3200" b="1" dirty="0" err="1" smtClean="0">
                <a:latin typeface="Times New Roman" pitchFamily="18" charset="0"/>
                <a:cs typeface="Times New Roman" pitchFamily="18" charset="0"/>
              </a:rPr>
              <a:t>zona</a:t>
            </a:r>
            <a:r>
              <a:rPr lang="en-US" sz="3200" b="1" dirty="0" smtClean="0">
                <a:latin typeface="Times New Roman" pitchFamily="18" charset="0"/>
                <a:cs typeface="Times New Roman" pitchFamily="18" charset="0"/>
              </a:rPr>
              <a:t> </a:t>
            </a:r>
            <a:r>
              <a:rPr lang="ro-RO" sz="3200" b="1" dirty="0" smtClean="0">
                <a:latin typeface="Times New Roman" pitchFamily="18" charset="0"/>
                <a:cs typeface="Times New Roman" pitchFamily="18" charset="0"/>
              </a:rPr>
              <a:t>Slobozia</a:t>
            </a:r>
            <a:r>
              <a:rPr lang="ro-RO" sz="3200" b="1" dirty="0">
                <a:latin typeface="Times New Roman" pitchFamily="18" charset="0"/>
                <a:cs typeface="Times New Roman" pitchFamily="18" charset="0"/>
              </a:rPr>
              <a:t>)</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636655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129" y="1510112"/>
            <a:ext cx="10515600" cy="1325563"/>
          </a:xfrm>
        </p:spPr>
        <p:txBody>
          <a:bodyPr/>
          <a:lstStyle/>
          <a:p>
            <a:pPr algn="ctr"/>
            <a:r>
              <a:rPr lang="en-US" b="1" dirty="0" err="1" smtClean="0">
                <a:latin typeface="Times New Roman" pitchFamily="18" charset="0"/>
                <a:cs typeface="Times New Roman" pitchFamily="18" charset="0"/>
              </a:rPr>
              <a:t>Metodisti</a:t>
            </a:r>
            <a:r>
              <a:rPr lang="en-US" b="1" dirty="0" smtClean="0">
                <a:latin typeface="Times New Roman" pitchFamily="18" charset="0"/>
                <a:cs typeface="Times New Roman" pitchFamily="18" charset="0"/>
              </a:rPr>
              <a:t> 2020-2021</a:t>
            </a:r>
            <a:endParaRPr lang="en-US" b="1"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53185888"/>
              </p:ext>
            </p:extLst>
          </p:nvPr>
        </p:nvGraphicFramePr>
        <p:xfrm>
          <a:off x="1002030" y="2530302"/>
          <a:ext cx="10187940" cy="3901440"/>
        </p:xfrm>
        <a:graphic>
          <a:graphicData uri="http://schemas.openxmlformats.org/drawingml/2006/table">
            <a:tbl>
              <a:tblPr firstRow="1" firstCol="1" bandRow="1">
                <a:tableStyleId>{5C22544A-7EE6-4342-B048-85BDC9FD1C3A}</a:tableStyleId>
              </a:tblPr>
              <a:tblGrid>
                <a:gridCol w="737397"/>
                <a:gridCol w="1907060"/>
                <a:gridCol w="3559846"/>
                <a:gridCol w="1569911"/>
                <a:gridCol w="2413726"/>
              </a:tblGrid>
              <a:tr h="0">
                <a:tc>
                  <a:txBody>
                    <a:bodyPr/>
                    <a:lstStyle/>
                    <a:p>
                      <a:pPr marL="0" marR="0" algn="ctr">
                        <a:spcBef>
                          <a:spcPts val="0"/>
                        </a:spcBef>
                        <a:spcAft>
                          <a:spcPts val="0"/>
                        </a:spcAft>
                      </a:pPr>
                      <a:r>
                        <a:rPr lang="it-IT" sz="1600" dirty="0">
                          <a:effectLst/>
                          <a:latin typeface="Times New Roman" pitchFamily="18" charset="0"/>
                          <a:cs typeface="Times New Roman" pitchFamily="18" charset="0"/>
                        </a:rPr>
                        <a:t>NR. CRT.</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en-US" sz="1600" dirty="0" err="1" smtClean="0">
                          <a:solidFill>
                            <a:srgbClr val="000000"/>
                          </a:solidFill>
                          <a:effectLst/>
                          <a:latin typeface="Times New Roman" pitchFamily="18" charset="0"/>
                          <a:ea typeface="Times New Roman"/>
                          <a:cs typeface="Times New Roman" pitchFamily="18" charset="0"/>
                        </a:rPr>
                        <a:t>Numar</a:t>
                      </a:r>
                      <a:r>
                        <a:rPr lang="en-US" sz="1600" dirty="0" smtClean="0">
                          <a:solidFill>
                            <a:srgbClr val="000000"/>
                          </a:solidFill>
                          <a:effectLst/>
                          <a:latin typeface="Times New Roman" pitchFamily="18" charset="0"/>
                          <a:ea typeface="Times New Roman"/>
                          <a:cs typeface="Times New Roman" pitchFamily="18" charset="0"/>
                        </a:rPr>
                        <a:t>  total</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UNITATEA DE ÎNVĂŢĂMÂNT</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DISCIPLINA</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SPECIALIZAREA/SPECIALIZĂRILE DE PE DIPLOMĂ</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rowSpan="9">
                  <a:txBody>
                    <a:bodyPr/>
                    <a:lstStyle/>
                    <a:p>
                      <a:pPr marL="0" marR="0" algn="ctr">
                        <a:spcBef>
                          <a:spcPts val="0"/>
                        </a:spcBef>
                        <a:spcAft>
                          <a:spcPts val="0"/>
                        </a:spcAft>
                      </a:pPr>
                      <a:r>
                        <a:rPr lang="it-IT" sz="1600" dirty="0">
                          <a:effectLst/>
                          <a:latin typeface="Times New Roman" pitchFamily="18" charset="0"/>
                          <a:cs typeface="Times New Roman" pitchFamily="18" charset="0"/>
                        </a:rPr>
                        <a:t>1</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rowSpan="9">
                  <a:txBody>
                    <a:bodyPr/>
                    <a:lstStyle/>
                    <a:p>
                      <a:pPr marL="0" marR="0" algn="ctr">
                        <a:spcBef>
                          <a:spcPts val="0"/>
                        </a:spcBef>
                        <a:spcAft>
                          <a:spcPts val="0"/>
                        </a:spcAft>
                      </a:pPr>
                      <a:r>
                        <a:rPr lang="en-US" sz="1600" dirty="0" smtClean="0">
                          <a:solidFill>
                            <a:srgbClr val="000000"/>
                          </a:solidFill>
                          <a:effectLst/>
                          <a:latin typeface="Times New Roman" pitchFamily="18" charset="0"/>
                          <a:ea typeface="Times New Roman"/>
                          <a:cs typeface="Times New Roman" pitchFamily="18" charset="0"/>
                        </a:rPr>
                        <a:t>5</a:t>
                      </a:r>
                      <a:r>
                        <a:rPr lang="en-US" sz="1600" baseline="0" dirty="0" smtClean="0">
                          <a:solidFill>
                            <a:srgbClr val="000000"/>
                          </a:solidFill>
                          <a:effectLst/>
                          <a:latin typeface="Times New Roman" pitchFamily="18" charset="0"/>
                          <a:ea typeface="Times New Roman"/>
                          <a:cs typeface="Times New Roman" pitchFamily="18" charset="0"/>
                        </a:rPr>
                        <a:t> discipline socio-</a:t>
                      </a:r>
                      <a:r>
                        <a:rPr lang="en-US" sz="1600" baseline="0" dirty="0" err="1" smtClean="0">
                          <a:solidFill>
                            <a:srgbClr val="000000"/>
                          </a:solidFill>
                          <a:effectLst/>
                          <a:latin typeface="Times New Roman" pitchFamily="18" charset="0"/>
                          <a:ea typeface="Times New Roman"/>
                          <a:cs typeface="Times New Roman" pitchFamily="18" charset="0"/>
                        </a:rPr>
                        <a:t>umane</a:t>
                      </a:r>
                      <a:endParaRPr lang="en-US" sz="1600" baseline="0" dirty="0" smtClean="0">
                        <a:solidFill>
                          <a:srgbClr val="000000"/>
                        </a:solidFill>
                        <a:effectLst/>
                        <a:latin typeface="Times New Roman" pitchFamily="18" charset="0"/>
                        <a:ea typeface="Times New Roman"/>
                        <a:cs typeface="Times New Roman" pitchFamily="18" charset="0"/>
                      </a:endParaRPr>
                    </a:p>
                    <a:p>
                      <a:pPr marL="0" marR="0" algn="ctr">
                        <a:spcBef>
                          <a:spcPts val="0"/>
                        </a:spcBef>
                        <a:spcAft>
                          <a:spcPts val="0"/>
                        </a:spcAft>
                      </a:pPr>
                      <a:endParaRPr lang="en-US" sz="1600" baseline="0" dirty="0" smtClean="0">
                        <a:solidFill>
                          <a:srgbClr val="000000"/>
                        </a:solidFill>
                        <a:effectLst/>
                        <a:latin typeface="Times New Roman" pitchFamily="18" charset="0"/>
                        <a:ea typeface="Times New Roman"/>
                        <a:cs typeface="Times New Roman" pitchFamily="18" charset="0"/>
                      </a:endParaRPr>
                    </a:p>
                    <a:p>
                      <a:pPr marL="0" marR="0" algn="ctr">
                        <a:spcBef>
                          <a:spcPts val="0"/>
                        </a:spcBef>
                        <a:spcAft>
                          <a:spcPts val="0"/>
                        </a:spcAft>
                      </a:pPr>
                      <a:r>
                        <a:rPr lang="en-US" sz="1600" baseline="0" dirty="0" smtClean="0">
                          <a:solidFill>
                            <a:srgbClr val="000000"/>
                          </a:solidFill>
                          <a:effectLst/>
                          <a:latin typeface="Times New Roman" pitchFamily="18" charset="0"/>
                          <a:ea typeface="Times New Roman"/>
                          <a:cs typeface="Times New Roman" pitchFamily="18" charset="0"/>
                        </a:rPr>
                        <a:t>1 </a:t>
                      </a:r>
                      <a:r>
                        <a:rPr lang="en-US" sz="1600" baseline="0" dirty="0" err="1" smtClean="0">
                          <a:solidFill>
                            <a:srgbClr val="000000"/>
                          </a:solidFill>
                          <a:effectLst/>
                          <a:latin typeface="Times New Roman" pitchFamily="18" charset="0"/>
                          <a:ea typeface="Times New Roman"/>
                          <a:cs typeface="Times New Roman" pitchFamily="18" charset="0"/>
                        </a:rPr>
                        <a:t>consiliere</a:t>
                      </a:r>
                      <a:r>
                        <a:rPr lang="en-US" sz="1600" baseline="0" dirty="0" smtClean="0">
                          <a:solidFill>
                            <a:srgbClr val="000000"/>
                          </a:solidFill>
                          <a:effectLst/>
                          <a:latin typeface="Times New Roman" pitchFamily="18" charset="0"/>
                          <a:ea typeface="Times New Roman"/>
                          <a:cs typeface="Times New Roman" pitchFamily="18" charset="0"/>
                        </a:rPr>
                        <a:t> </a:t>
                      </a:r>
                      <a:r>
                        <a:rPr lang="en-US" sz="1600" baseline="0" dirty="0" err="1" smtClean="0">
                          <a:solidFill>
                            <a:srgbClr val="000000"/>
                          </a:solidFill>
                          <a:effectLst/>
                          <a:latin typeface="Times New Roman" pitchFamily="18" charset="0"/>
                          <a:ea typeface="Times New Roman"/>
                          <a:cs typeface="Times New Roman" pitchFamily="18" charset="0"/>
                        </a:rPr>
                        <a:t>si</a:t>
                      </a:r>
                      <a:r>
                        <a:rPr lang="en-US" sz="1600" baseline="0" dirty="0" smtClean="0">
                          <a:solidFill>
                            <a:srgbClr val="000000"/>
                          </a:solidFill>
                          <a:effectLst/>
                          <a:latin typeface="Times New Roman" pitchFamily="18" charset="0"/>
                          <a:ea typeface="Times New Roman"/>
                          <a:cs typeface="Times New Roman" pitchFamily="18" charset="0"/>
                        </a:rPr>
                        <a:t> </a:t>
                      </a:r>
                      <a:r>
                        <a:rPr lang="en-US" sz="1600" baseline="0" dirty="0" err="1" smtClean="0">
                          <a:solidFill>
                            <a:srgbClr val="000000"/>
                          </a:solidFill>
                          <a:effectLst/>
                          <a:latin typeface="Times New Roman" pitchFamily="18" charset="0"/>
                          <a:ea typeface="Times New Roman"/>
                          <a:cs typeface="Times New Roman" pitchFamily="18" charset="0"/>
                        </a:rPr>
                        <a:t>devoltare</a:t>
                      </a:r>
                      <a:r>
                        <a:rPr lang="en-US" sz="1600" baseline="0" dirty="0" smtClean="0">
                          <a:solidFill>
                            <a:srgbClr val="000000"/>
                          </a:solidFill>
                          <a:effectLst/>
                          <a:latin typeface="Times New Roman" pitchFamily="18" charset="0"/>
                          <a:ea typeface="Times New Roman"/>
                          <a:cs typeface="Times New Roman" pitchFamily="18" charset="0"/>
                        </a:rPr>
                        <a:t> </a:t>
                      </a:r>
                      <a:r>
                        <a:rPr lang="en-US" sz="1600" baseline="0" dirty="0" err="1" smtClean="0">
                          <a:solidFill>
                            <a:srgbClr val="000000"/>
                          </a:solidFill>
                          <a:effectLst/>
                          <a:latin typeface="Times New Roman" pitchFamily="18" charset="0"/>
                          <a:ea typeface="Times New Roman"/>
                          <a:cs typeface="Times New Roman" pitchFamily="18" charset="0"/>
                        </a:rPr>
                        <a:t>personala</a:t>
                      </a:r>
                      <a:endParaRPr lang="en-US" sz="1600" baseline="0" dirty="0" smtClean="0">
                        <a:solidFill>
                          <a:srgbClr val="000000"/>
                        </a:solidFill>
                        <a:effectLst/>
                        <a:latin typeface="Times New Roman" pitchFamily="18" charset="0"/>
                        <a:ea typeface="Times New Roman"/>
                        <a:cs typeface="Times New Roman" pitchFamily="18" charset="0"/>
                      </a:endParaRPr>
                    </a:p>
                    <a:p>
                      <a:pPr marL="0" marR="0" algn="ctr">
                        <a:spcBef>
                          <a:spcPts val="0"/>
                        </a:spcBef>
                        <a:spcAft>
                          <a:spcPts val="0"/>
                        </a:spcAft>
                      </a:pPr>
                      <a:endParaRPr lang="en-US" sz="1600" baseline="0" smtClean="0">
                        <a:solidFill>
                          <a:srgbClr val="000000"/>
                        </a:solidFill>
                        <a:effectLst/>
                        <a:latin typeface="Times New Roman" pitchFamily="18" charset="0"/>
                        <a:ea typeface="Times New Roman"/>
                        <a:cs typeface="Times New Roman" pitchFamily="18" charset="0"/>
                      </a:endParaRPr>
                    </a:p>
                    <a:p>
                      <a:pPr marL="0" marR="0" algn="ctr">
                        <a:spcBef>
                          <a:spcPts val="0"/>
                        </a:spcBef>
                        <a:spcAft>
                          <a:spcPts val="0"/>
                        </a:spcAft>
                      </a:pPr>
                      <a:r>
                        <a:rPr lang="en-US" sz="1600" baseline="0" smtClean="0">
                          <a:solidFill>
                            <a:srgbClr val="000000"/>
                          </a:solidFill>
                          <a:effectLst/>
                          <a:latin typeface="Times New Roman" pitchFamily="18" charset="0"/>
                          <a:ea typeface="Times New Roman"/>
                          <a:cs typeface="Times New Roman" pitchFamily="18" charset="0"/>
                        </a:rPr>
                        <a:t>2 </a:t>
                      </a:r>
                      <a:r>
                        <a:rPr lang="en-US" sz="1600" baseline="0" dirty="0" err="1" smtClean="0">
                          <a:solidFill>
                            <a:srgbClr val="000000"/>
                          </a:solidFill>
                          <a:effectLst/>
                          <a:latin typeface="Times New Roman" pitchFamily="18" charset="0"/>
                          <a:ea typeface="Times New Roman"/>
                          <a:cs typeface="Times New Roman" pitchFamily="18" charset="0"/>
                        </a:rPr>
                        <a:t>istorie</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C.J.R.A.E Ialomița</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Sociologie-psihologie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Sociologie-psihologie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C.J.R.A.E Ialomița</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Sociologie</a:t>
                      </a:r>
                      <a:endParaRPr lang="en-US" sz="1600">
                        <a:effectLst/>
                        <a:latin typeface="Times New Roman" pitchFamily="18" charset="0"/>
                        <a:cs typeface="Times New Roman" pitchFamily="18" charset="0"/>
                      </a:endParaRPr>
                    </a:p>
                    <a:p>
                      <a:pPr marL="0" marR="0" algn="ctr">
                        <a:spcBef>
                          <a:spcPts val="0"/>
                        </a:spcBef>
                        <a:spcAft>
                          <a:spcPts val="0"/>
                        </a:spcAft>
                      </a:pPr>
                      <a:r>
                        <a:rPr lang="it-IT" sz="1600">
                          <a:effectLst/>
                          <a:latin typeface="Times New Roman" pitchFamily="18" charset="0"/>
                          <a:cs typeface="Times New Roman" pitchFamily="18" charset="0"/>
                        </a:rPr>
                        <a:t>psihologie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Sociologie-psihologie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C.J.R.A.E Ialomița</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Psihologie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Psihologie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Liceul Teoretic ,,Carol Iˮ Feteşti</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Istorie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Istorie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Liceul Tehnologic de Industrie Alimentară Fetești</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smtClean="0">
                          <a:solidFill>
                            <a:schemeClr val="dk1"/>
                          </a:solidFill>
                          <a:effectLst/>
                          <a:latin typeface="Times New Roman" pitchFamily="18" charset="0"/>
                          <a:ea typeface="+mn-ea"/>
                          <a:cs typeface="Times New Roman" pitchFamily="18" charset="0"/>
                        </a:rPr>
                        <a:t>Consiliere</a:t>
                      </a:r>
                      <a:r>
                        <a:rPr lang="it-IT" sz="1600" baseline="0" dirty="0" smtClean="0">
                          <a:solidFill>
                            <a:schemeClr val="dk1"/>
                          </a:solidFill>
                          <a:effectLst/>
                          <a:latin typeface="Times New Roman" pitchFamily="18" charset="0"/>
                          <a:ea typeface="+mn-ea"/>
                          <a:cs typeface="Times New Roman" pitchFamily="18" charset="0"/>
                        </a:rPr>
                        <a:t> si dezvoltare personala</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Utilaj tehnologic</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vMerge="1">
                  <a:txBody>
                    <a:bodyPr/>
                    <a:lstStyle/>
                    <a:p>
                      <a:pPr marL="0" marR="0" algn="ctr">
                        <a:spcBef>
                          <a:spcPts val="0"/>
                        </a:spcBef>
                        <a:spcAft>
                          <a:spcPts val="0"/>
                        </a:spcAft>
                      </a:pP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Liceul Pedagogic ,,M.Basarab’’ Slobozia</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Istorie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Istorie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vMerge="1">
                  <a:txBody>
                    <a:bodyPr/>
                    <a:lstStyle/>
                    <a:p>
                      <a:pPr marL="0" marR="0" algn="ctr">
                        <a:spcBef>
                          <a:spcPts val="0"/>
                        </a:spcBef>
                        <a:spcAft>
                          <a:spcPts val="0"/>
                        </a:spcAft>
                      </a:pP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Liceul Pedagogic ,,M.Basarab’’ Slobozia</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Istorie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Istorie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Liceul Pedagogic ,,M.Basarab’’ Slobozia</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Psihologie</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Psihologie</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0">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vMerge="1">
                  <a:txBody>
                    <a:bodyPr/>
                    <a:lstStyle/>
                    <a:p>
                      <a:pPr marL="0" marR="0" algn="ctr">
                        <a:spcBef>
                          <a:spcPts val="0"/>
                        </a:spcBef>
                        <a:spcAft>
                          <a:spcPts val="0"/>
                        </a:spcAft>
                      </a:pP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a:effectLst/>
                          <a:latin typeface="Times New Roman" pitchFamily="18" charset="0"/>
                          <a:cs typeface="Times New Roman" pitchFamily="18" charset="0"/>
                        </a:rPr>
                        <a:t>Liceul Pedagogic ,,M.Basarab’’ Slobozia</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Psihologie</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marL="0" marR="0" algn="ctr">
                        <a:spcBef>
                          <a:spcPts val="0"/>
                        </a:spcBef>
                        <a:spcAft>
                          <a:spcPts val="0"/>
                        </a:spcAft>
                      </a:pPr>
                      <a:r>
                        <a:rPr lang="it-IT" sz="1600" dirty="0">
                          <a:effectLst/>
                          <a:latin typeface="Times New Roman" pitchFamily="18" charset="0"/>
                          <a:cs typeface="Times New Roman" pitchFamily="18" charset="0"/>
                        </a:rPr>
                        <a:t>Pedagogie-psihologie</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1861200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3CBB6D-9E2F-4753-B656-60B6FC86B7BA}"/>
              </a:ext>
            </a:extLst>
          </p:cNvPr>
          <p:cNvSpPr>
            <a:spLocks noGrp="1"/>
          </p:cNvSpPr>
          <p:nvPr>
            <p:ph type="title"/>
          </p:nvPr>
        </p:nvSpPr>
        <p:spPr>
          <a:xfrm>
            <a:off x="1172155" y="1624082"/>
            <a:ext cx="10515600" cy="1325563"/>
          </a:xfrm>
        </p:spPr>
        <p:txBody>
          <a:bodyPr>
            <a:normAutofit fontScale="90000"/>
          </a:bodyPr>
          <a:lstStyle/>
          <a:p>
            <a:pPr>
              <a:lnSpc>
                <a:spcPct val="107000"/>
              </a:lnSpc>
              <a:spcAft>
                <a:spcPts val="800"/>
              </a:spcAft>
            </a:pPr>
            <a:r>
              <a:rPr lang="ro-RO" sz="4400" dirty="0" smtClean="0">
                <a:effectLst/>
                <a:latin typeface="Times New Roman" panose="02020603050405020304" pitchFamily="18" charset="0"/>
                <a:ea typeface="Calibri" panose="020F0502020204030204" pitchFamily="34" charset="0"/>
                <a:cs typeface="Times New Roman" panose="02020603050405020304" pitchFamily="18" charset="0"/>
              </a:rPr>
              <a:t>Inspecție </a:t>
            </a:r>
            <a:r>
              <a:rPr lang="ro-RO" sz="4400" dirty="0">
                <a:effectLst/>
                <a:latin typeface="Times New Roman" panose="02020603050405020304" pitchFamily="18" charset="0"/>
                <a:ea typeface="Calibri" panose="020F0502020204030204" pitchFamily="34" charset="0"/>
                <a:cs typeface="Times New Roman" panose="02020603050405020304" pitchFamily="18" charset="0"/>
              </a:rPr>
              <a:t>școlară</a:t>
            </a:r>
            <a:r>
              <a:rPr lang="en-US" sz="4000" dirty="0">
                <a:effectLst/>
                <a:latin typeface="Calibri" panose="020F0502020204030204" pitchFamily="34" charset="0"/>
                <a:ea typeface="Calibri" panose="020F0502020204030204" pitchFamily="34" charset="0"/>
                <a:cs typeface="Times New Roman" panose="02020603050405020304" pitchFamily="18" charset="0"/>
              </a:rPr>
              <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r>
              <a:rPr lang="en-US" sz="4000" dirty="0">
                <a:effectLst/>
                <a:latin typeface="Calibri" panose="020F0502020204030204" pitchFamily="34" charset="0"/>
                <a:ea typeface="Calibri" panose="020F0502020204030204" pitchFamily="34" charset="0"/>
                <a:cs typeface="Times New Roman" panose="02020603050405020304" pitchFamily="18" charset="0"/>
              </a:rPr>
              <a:t> </a:t>
            </a:r>
            <a:r>
              <a:rPr lang="en-US" sz="4000" dirty="0" smtClean="0">
                <a:effectLst/>
                <a:latin typeface="Calibri" panose="020F0502020204030204" pitchFamily="34" charset="0"/>
                <a:ea typeface="Calibri" panose="020F0502020204030204" pitchFamily="34" charset="0"/>
                <a:cs typeface="Times New Roman" panose="02020603050405020304" pitchFamily="18" charset="0"/>
              </a:rPr>
              <a:t>                                  </a:t>
            </a:r>
            <a:r>
              <a:rPr lang="ro-RO" sz="3600" dirty="0" smtClean="0">
                <a:effectLst/>
                <a:latin typeface="Times New Roman" panose="02020603050405020304" pitchFamily="18" charset="0"/>
                <a:ea typeface="Calibri" panose="020F0502020204030204" pitchFamily="34" charset="0"/>
                <a:cs typeface="Times New Roman" panose="02020603050405020304" pitchFamily="18" charset="0"/>
              </a:rPr>
              <a:t>Inspecție </a:t>
            </a:r>
            <a:r>
              <a:rPr lang="ro-RO" sz="3600" dirty="0">
                <a:effectLst/>
                <a:latin typeface="Times New Roman" panose="02020603050405020304" pitchFamily="18" charset="0"/>
                <a:ea typeface="Calibri" panose="020F0502020204030204" pitchFamily="34" charset="0"/>
                <a:cs typeface="Times New Roman" panose="02020603050405020304" pitchFamily="18" charset="0"/>
              </a:rPr>
              <a:t>generală</a:t>
            </a:r>
            <a:r>
              <a:rPr lang="en-US" sz="4000" dirty="0">
                <a:effectLst/>
                <a:latin typeface="Calibri" panose="020F0502020204030204" pitchFamily="34" charset="0"/>
                <a:ea typeface="Calibri" panose="020F0502020204030204" pitchFamily="34" charset="0"/>
                <a:cs typeface="Times New Roman" panose="02020603050405020304" pitchFamily="18" charset="0"/>
              </a:rPr>
              <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graphicFrame>
        <p:nvGraphicFramePr>
          <p:cNvPr id="3" name="Table 2">
            <a:extLst>
              <a:ext uri="{FF2B5EF4-FFF2-40B4-BE49-F238E27FC236}">
                <a16:creationId xmlns:a16="http://schemas.microsoft.com/office/drawing/2014/main" xmlns="" id="{B23E54F5-E196-4A9F-ACA4-B3BBF488560D}"/>
              </a:ext>
            </a:extLst>
          </p:cNvPr>
          <p:cNvGraphicFramePr>
            <a:graphicFrameLocks noGrp="1"/>
          </p:cNvGraphicFramePr>
          <p:nvPr>
            <p:extLst>
              <p:ext uri="{D42A27DB-BD31-4B8C-83A1-F6EECF244321}">
                <p14:modId xmlns:p14="http://schemas.microsoft.com/office/powerpoint/2010/main" val="1423372016"/>
              </p:ext>
            </p:extLst>
          </p:nvPr>
        </p:nvGraphicFramePr>
        <p:xfrm>
          <a:off x="822297" y="2612846"/>
          <a:ext cx="10515600" cy="3458457"/>
        </p:xfrm>
        <a:graphic>
          <a:graphicData uri="http://schemas.openxmlformats.org/drawingml/2006/table">
            <a:tbl>
              <a:tblPr firstRow="1" firstCol="1" bandRow="1">
                <a:tableStyleId>{5C22544A-7EE6-4342-B048-85BDC9FD1C3A}</a:tableStyleId>
              </a:tblPr>
              <a:tblGrid>
                <a:gridCol w="593035">
                  <a:extLst>
                    <a:ext uri="{9D8B030D-6E8A-4147-A177-3AD203B41FA5}">
                      <a16:colId xmlns:a16="http://schemas.microsoft.com/office/drawing/2014/main" xmlns="" val="1889241156"/>
                    </a:ext>
                  </a:extLst>
                </a:gridCol>
                <a:gridCol w="3458818">
                  <a:extLst>
                    <a:ext uri="{9D8B030D-6E8A-4147-A177-3AD203B41FA5}">
                      <a16:colId xmlns:a16="http://schemas.microsoft.com/office/drawing/2014/main" xmlns="" val="3634673486"/>
                    </a:ext>
                  </a:extLst>
                </a:gridCol>
                <a:gridCol w="954156">
                  <a:extLst>
                    <a:ext uri="{9D8B030D-6E8A-4147-A177-3AD203B41FA5}">
                      <a16:colId xmlns:a16="http://schemas.microsoft.com/office/drawing/2014/main" xmlns="" val="607284245"/>
                    </a:ext>
                  </a:extLst>
                </a:gridCol>
                <a:gridCol w="985962">
                  <a:extLst>
                    <a:ext uri="{9D8B030D-6E8A-4147-A177-3AD203B41FA5}">
                      <a16:colId xmlns:a16="http://schemas.microsoft.com/office/drawing/2014/main" xmlns="" val="401485913"/>
                    </a:ext>
                  </a:extLst>
                </a:gridCol>
                <a:gridCol w="4523629">
                  <a:extLst>
                    <a:ext uri="{9D8B030D-6E8A-4147-A177-3AD203B41FA5}">
                      <a16:colId xmlns:a16="http://schemas.microsoft.com/office/drawing/2014/main" xmlns="" val="1290390619"/>
                    </a:ext>
                  </a:extLst>
                </a:gridCol>
              </a:tblGrid>
              <a:tr h="342582">
                <a:tc>
                  <a:txBody>
                    <a:bodyPr/>
                    <a:lstStyle/>
                    <a:p>
                      <a:pPr algn="ctr">
                        <a:lnSpc>
                          <a:spcPct val="107000"/>
                        </a:lnSpc>
                      </a:pPr>
                      <a:r>
                        <a:rPr lang="ro-RO" sz="1200" b="0" dirty="0">
                          <a:effectLst/>
                          <a:latin typeface="Times New Roman" pitchFamily="18" charset="0"/>
                          <a:cs typeface="Times New Roman" pitchFamily="18" charset="0"/>
                        </a:rPr>
                        <a:t>Nr. crt.</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0" dirty="0">
                          <a:effectLst/>
                          <a:latin typeface="Times New Roman" pitchFamily="18" charset="0"/>
                          <a:cs typeface="Times New Roman" pitchFamily="18" charset="0"/>
                        </a:rPr>
                        <a:t>Unitatea școlară</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en-US" sz="1200" b="0" dirty="0" err="1" smtClean="0">
                          <a:effectLst/>
                          <a:latin typeface="Times New Roman" panose="02020603050405020304" pitchFamily="18" charset="0"/>
                          <a:ea typeface="Times New Roman" panose="02020603050405020304" pitchFamily="18" charset="0"/>
                          <a:cs typeface="Times New Roman" panose="02020603050405020304" pitchFamily="18" charset="0"/>
                        </a:rPr>
                        <a:t>Numar</a:t>
                      </a:r>
                      <a:r>
                        <a:rPr lang="en-US" sz="1200" b="0" dirty="0" smtClean="0">
                          <a:effectLst/>
                          <a:latin typeface="Times New Roman" panose="02020603050405020304" pitchFamily="18" charset="0"/>
                          <a:ea typeface="Times New Roman" panose="02020603050405020304" pitchFamily="18" charset="0"/>
                          <a:cs typeface="Times New Roman" panose="02020603050405020304" pitchFamily="18" charset="0"/>
                        </a:rPr>
                        <a:t> cadre </a:t>
                      </a:r>
                      <a:r>
                        <a:rPr lang="en-US" sz="1200" b="0" dirty="0" err="1" smtClean="0">
                          <a:effectLst/>
                          <a:latin typeface="Times New Roman" panose="02020603050405020304" pitchFamily="18" charset="0"/>
                          <a:ea typeface="Times New Roman" panose="02020603050405020304" pitchFamily="18" charset="0"/>
                          <a:cs typeface="Times New Roman" panose="02020603050405020304" pitchFamily="18" charset="0"/>
                        </a:rPr>
                        <a:t>didactice</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0">
                          <a:effectLst/>
                          <a:latin typeface="Times New Roman" pitchFamily="18" charset="0"/>
                          <a:cs typeface="Times New Roman" pitchFamily="18" charset="0"/>
                        </a:rPr>
                        <a:t>Nr. de ore de asistență</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0">
                          <a:effectLst/>
                          <a:latin typeface="Times New Roman" pitchFamily="18" charset="0"/>
                          <a:cs typeface="Times New Roman" pitchFamily="18" charset="0"/>
                        </a:rPr>
                        <a:t>Nr. teste aplicate</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3979824259"/>
                  </a:ext>
                </a:extLst>
              </a:tr>
              <a:tr h="192918">
                <a:tc>
                  <a:txBody>
                    <a:bodyPr/>
                    <a:lstStyle/>
                    <a:p>
                      <a:pPr algn="ctr">
                        <a:lnSpc>
                          <a:spcPct val="107000"/>
                        </a:lnSpc>
                      </a:pPr>
                      <a:r>
                        <a:rPr lang="ro-RO" sz="1200" b="0">
                          <a:effectLst/>
                          <a:latin typeface="Times New Roman" pitchFamily="18" charset="0"/>
                          <a:cs typeface="Times New Roman" pitchFamily="18" charset="0"/>
                        </a:rPr>
                        <a:t>1</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smtClean="0">
                          <a:effectLst/>
                          <a:latin typeface="Times New Roman" pitchFamily="18" charset="0"/>
                          <a:cs typeface="Times New Roman" pitchFamily="18" charset="0"/>
                        </a:rPr>
                        <a:t>ŞCOALA PROFESIONALĂ SCÂNTEIA</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just">
                        <a:lnSpc>
                          <a:spcPct val="107000"/>
                        </a:lnSpc>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4</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2 (ISTORIE, EDUCAŢIE SOCIALĂ)</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2011213672"/>
                  </a:ext>
                </a:extLst>
              </a:tr>
              <a:tr h="375598">
                <a:tc rowSpan="2">
                  <a:txBody>
                    <a:bodyPr/>
                    <a:lstStyle/>
                    <a:p>
                      <a:pPr algn="ctr">
                        <a:lnSpc>
                          <a:spcPct val="107000"/>
                        </a:lnSpc>
                      </a:pPr>
                      <a:r>
                        <a:rPr lang="ro-RO" sz="1200" b="0">
                          <a:effectLst/>
                          <a:latin typeface="Times New Roman" pitchFamily="18" charset="0"/>
                          <a:cs typeface="Times New Roman" pitchFamily="18" charset="0"/>
                        </a:rPr>
                        <a:t>2</a:t>
                      </a:r>
                      <a:endParaRPr lang="en-US"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rowSpan="2">
                  <a:txBody>
                    <a:bodyPr/>
                    <a:lstStyle/>
                    <a:p>
                      <a:pPr algn="ctr">
                        <a:lnSpc>
                          <a:spcPct val="107000"/>
                        </a:lnSpc>
                      </a:pPr>
                      <a:r>
                        <a:rPr lang="ro-RO" sz="1200" b="1" dirty="0" smtClean="0">
                          <a:effectLst/>
                          <a:latin typeface="Times New Roman" pitchFamily="18" charset="0"/>
                          <a:cs typeface="Times New Roman" pitchFamily="18" charset="0"/>
                        </a:rPr>
                        <a:t>ŞCOALA PROFESIONALĂ CĂZĂNEŞTI</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just">
                        <a:lnSpc>
                          <a:spcPct val="107000"/>
                        </a:lnSpc>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4</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2 (ISTORIE, EDUCAŢIE SOCIALĂ)</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263377281"/>
                  </a:ext>
                </a:extLst>
              </a:tr>
              <a:tr h="342582">
                <a:tc vMerge="1">
                  <a:txBody>
                    <a:bodyPr/>
                    <a:lstStyle/>
                    <a:p>
                      <a:endParaRPr lang="en-US"/>
                    </a:p>
                  </a:txBody>
                  <a:tcPr/>
                </a:tc>
                <a:tc vMerge="1">
                  <a:txBody>
                    <a:bodyPr/>
                    <a:lstStyle/>
                    <a:p>
                      <a:endParaRPr lang="en-US"/>
                    </a:p>
                  </a:txBody>
                  <a:tcPr/>
                </a:tc>
                <a:tc>
                  <a:txBody>
                    <a:bodyPr/>
                    <a:lstStyle/>
                    <a:p>
                      <a:pPr algn="just">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1</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1 (ECONOMIE ŞI EDUCAŢIE ANTREPRENORIALĂ-cl.XI)</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2157837195"/>
                  </a:ext>
                </a:extLst>
              </a:tr>
              <a:tr h="165309">
                <a:tc rowSpan="8">
                  <a:txBody>
                    <a:bodyPr/>
                    <a:lstStyle/>
                    <a:p>
                      <a:pPr algn="ctr">
                        <a:lnSpc>
                          <a:spcPct val="107000"/>
                        </a:lnSpc>
                      </a:pPr>
                      <a:r>
                        <a:rPr lang="ro-RO" sz="1200" b="0" dirty="0">
                          <a:effectLst/>
                          <a:latin typeface="Times New Roman" pitchFamily="18" charset="0"/>
                          <a:cs typeface="Times New Roman" pitchFamily="18" charset="0"/>
                        </a:rPr>
                        <a:t>3</a:t>
                      </a: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rowSpan="8">
                  <a:txBody>
                    <a:bodyPr/>
                    <a:lstStyle/>
                    <a:p>
                      <a:pPr algn="ctr">
                        <a:lnSpc>
                          <a:spcPct val="107000"/>
                        </a:lnSpc>
                      </a:pPr>
                      <a:r>
                        <a:rPr lang="ro-RO" sz="1200" b="1" dirty="0" smtClean="0">
                          <a:effectLst/>
                          <a:latin typeface="Times New Roman" pitchFamily="18" charset="0"/>
                          <a:cs typeface="Times New Roman" pitchFamily="18" charset="0"/>
                        </a:rPr>
                        <a:t>COLEGIUL NAŢIONAL ,,MIHAI VITEAZUL’</a:t>
                      </a:r>
                      <a:r>
                        <a:rPr lang="en-US" sz="1200" b="1" dirty="0" smtClean="0">
                          <a:effectLst/>
                          <a:latin typeface="Times New Roman" pitchFamily="18" charset="0"/>
                          <a:cs typeface="Times New Roman" pitchFamily="18" charset="0"/>
                        </a:rPr>
                        <a:t>’</a:t>
                      </a:r>
                      <a:r>
                        <a:rPr lang="ro-RO" sz="1200" b="1" dirty="0" smtClean="0">
                          <a:effectLst/>
                          <a:latin typeface="Times New Roman" pitchFamily="18" charset="0"/>
                          <a:cs typeface="Times New Roman" pitchFamily="18" charset="0"/>
                        </a:rPr>
                        <a:t> SLOBOZIA</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just">
                        <a:lnSpc>
                          <a:spcPct val="107000"/>
                        </a:lnSpc>
                      </a:pPr>
                      <a:r>
                        <a:rPr lang="en-US" sz="1200" b="1" dirty="0" smtClean="0">
                          <a:effectLst/>
                          <a:latin typeface="Times New Roman" panose="02020603050405020304" pitchFamily="18" charset="0"/>
                          <a:ea typeface="Times New Roman" panose="02020603050405020304" pitchFamily="18" charset="0"/>
                          <a:cs typeface="Times New Roman" panose="02020603050405020304" pitchFamily="18" charset="0"/>
                        </a:rPr>
                        <a:t>8 </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2</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1 (ISTORIE)</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1878277118"/>
                  </a:ext>
                </a:extLst>
              </a:tr>
              <a:tr h="342582">
                <a:tc vMerge="1">
                  <a:txBody>
                    <a:bodyPr/>
                    <a:lstStyle/>
                    <a:p>
                      <a:endParaRPr lang="en-US"/>
                    </a:p>
                  </a:txBody>
                  <a:tcPr/>
                </a:tc>
                <a:tc vMerge="1">
                  <a:txBody>
                    <a:bodyPr/>
                    <a:lstStyle/>
                    <a:p>
                      <a:endParaRPr lang="en-US"/>
                    </a:p>
                  </a:txBody>
                  <a:tcPr/>
                </a:tc>
                <a:tc>
                  <a:txBody>
                    <a:bodyPr/>
                    <a:lstStyle/>
                    <a:p>
                      <a:pPr algn="just">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2</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1(ISTORIE)</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1430998903"/>
                  </a:ext>
                </a:extLst>
              </a:tr>
              <a:tr h="342582">
                <a:tc vMerge="1">
                  <a:txBody>
                    <a:bodyPr/>
                    <a:lstStyle/>
                    <a:p>
                      <a:endParaRPr lang="en-US"/>
                    </a:p>
                  </a:txBody>
                  <a:tcPr/>
                </a:tc>
                <a:tc vMerge="1">
                  <a:txBody>
                    <a:bodyPr/>
                    <a:lstStyle/>
                    <a:p>
                      <a:endParaRPr lang="en-US"/>
                    </a:p>
                  </a:txBody>
                  <a:tcPr/>
                </a:tc>
                <a:tc>
                  <a:txBody>
                    <a:bodyPr/>
                    <a:lstStyle/>
                    <a:p>
                      <a:pPr algn="just">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2</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1(ISTORIE)</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2426615"/>
                  </a:ext>
                </a:extLst>
              </a:tr>
              <a:tr h="342582">
                <a:tc vMerge="1">
                  <a:txBody>
                    <a:bodyPr/>
                    <a:lstStyle/>
                    <a:p>
                      <a:endParaRPr lang="en-US"/>
                    </a:p>
                  </a:txBody>
                  <a:tcPr/>
                </a:tc>
                <a:tc vMerge="1">
                  <a:txBody>
                    <a:bodyPr/>
                    <a:lstStyle/>
                    <a:p>
                      <a:endParaRPr lang="en-US"/>
                    </a:p>
                  </a:txBody>
                  <a:tcPr/>
                </a:tc>
                <a:tc>
                  <a:txBody>
                    <a:bodyPr/>
                    <a:lstStyle/>
                    <a:p>
                      <a:pPr algn="just">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2</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1 (ECONOMIE ŞI EDUCAŢIE ANTREPRENORIALĂ)</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1675379506"/>
                  </a:ext>
                </a:extLst>
              </a:tr>
              <a:tr h="165309">
                <a:tc vMerge="1">
                  <a:txBody>
                    <a:bodyPr/>
                    <a:lstStyle/>
                    <a:p>
                      <a:endParaRPr lang="en-US"/>
                    </a:p>
                  </a:txBody>
                  <a:tcPr/>
                </a:tc>
                <a:tc vMerge="1">
                  <a:txBody>
                    <a:bodyPr/>
                    <a:lstStyle/>
                    <a:p>
                      <a:endParaRPr lang="en-US"/>
                    </a:p>
                  </a:txBody>
                  <a:tcPr/>
                </a:tc>
                <a:tc>
                  <a:txBody>
                    <a:bodyPr/>
                    <a:lstStyle/>
                    <a:p>
                      <a:pPr algn="just">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1</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2093825780"/>
                  </a:ext>
                </a:extLst>
              </a:tr>
              <a:tr h="190963">
                <a:tc vMerge="1">
                  <a:txBody>
                    <a:bodyPr/>
                    <a:lstStyle/>
                    <a:p>
                      <a:endParaRPr lang="en-US"/>
                    </a:p>
                  </a:txBody>
                  <a:tcPr/>
                </a:tc>
                <a:tc vMerge="1">
                  <a:txBody>
                    <a:bodyPr/>
                    <a:lstStyle/>
                    <a:p>
                      <a:endParaRPr lang="en-US"/>
                    </a:p>
                  </a:txBody>
                  <a:tcPr/>
                </a:tc>
                <a:tc>
                  <a:txBody>
                    <a:bodyPr/>
                    <a:lstStyle/>
                    <a:p>
                      <a:pPr algn="just">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2</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1(LOGICĂ,PSIHOLOGIE)</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1439117215"/>
                  </a:ext>
                </a:extLst>
              </a:tr>
              <a:tr h="342582">
                <a:tc vMerge="1">
                  <a:txBody>
                    <a:bodyPr/>
                    <a:lstStyle/>
                    <a:p>
                      <a:endParaRPr lang="en-US"/>
                    </a:p>
                  </a:txBody>
                  <a:tcPr/>
                </a:tc>
                <a:tc vMerge="1">
                  <a:txBody>
                    <a:bodyPr/>
                    <a:lstStyle/>
                    <a:p>
                      <a:endParaRPr lang="en-US"/>
                    </a:p>
                  </a:txBody>
                  <a:tcPr/>
                </a:tc>
                <a:tc>
                  <a:txBody>
                    <a:bodyPr/>
                    <a:lstStyle/>
                    <a:p>
                      <a:pPr algn="just">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2</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1(LOGICĂ, FILOSOFIE)</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2211630675"/>
                  </a:ext>
                </a:extLst>
              </a:tr>
              <a:tr h="165309">
                <a:tc vMerge="1">
                  <a:txBody>
                    <a:bodyPr/>
                    <a:lstStyle/>
                    <a:p>
                      <a:endParaRPr lang="en-US"/>
                    </a:p>
                  </a:txBody>
                  <a:tcPr/>
                </a:tc>
                <a:tc vMerge="1">
                  <a:txBody>
                    <a:bodyPr/>
                    <a:lstStyle/>
                    <a:p>
                      <a:endParaRPr lang="en-US"/>
                    </a:p>
                  </a:txBody>
                  <a:tcPr/>
                </a:tc>
                <a:tc>
                  <a:txBody>
                    <a:bodyPr/>
                    <a:lstStyle/>
                    <a:p>
                      <a:pPr algn="just">
                        <a:lnSpc>
                          <a:spcPct val="107000"/>
                        </a:lnSpc>
                      </a:pP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a:effectLst/>
                          <a:latin typeface="Times New Roman" pitchFamily="18" charset="0"/>
                          <a:cs typeface="Times New Roman" pitchFamily="18" charset="0"/>
                        </a:rPr>
                        <a:t>2</a:t>
                      </a:r>
                      <a:endParaRPr lang="en-U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tc>
                  <a:txBody>
                    <a:bodyPr/>
                    <a:lstStyle/>
                    <a:p>
                      <a:pPr algn="ctr">
                        <a:lnSpc>
                          <a:spcPct val="107000"/>
                        </a:lnSpc>
                      </a:pPr>
                      <a:r>
                        <a:rPr lang="ro-RO" sz="1200" b="1" dirty="0">
                          <a:effectLst/>
                          <a:latin typeface="Times New Roman" pitchFamily="18" charset="0"/>
                          <a:cs typeface="Times New Roman" pitchFamily="18" charset="0"/>
                        </a:rPr>
                        <a:t>1(EDUCAŢIE SOCIALĂ)</a:t>
                      </a:r>
                      <a:endPar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2120" marR="62120" marT="0" marB="0"/>
                </a:tc>
                <a:extLst>
                  <a:ext uri="{0D108BD9-81ED-4DB2-BD59-A6C34878D82A}">
                    <a16:rowId xmlns:a16="http://schemas.microsoft.com/office/drawing/2014/main" xmlns="" val="2002054931"/>
                  </a:ext>
                </a:extLst>
              </a:tr>
            </a:tbl>
          </a:graphicData>
        </a:graphic>
      </p:graphicFrame>
    </p:spTree>
    <p:extLst>
      <p:ext uri="{BB962C8B-B14F-4D97-AF65-F5344CB8AC3E}">
        <p14:creationId xmlns:p14="http://schemas.microsoft.com/office/powerpoint/2010/main" val="3270933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DEEC53-8CE9-4EA7-8C48-31997A15960D}"/>
              </a:ext>
            </a:extLst>
          </p:cNvPr>
          <p:cNvSpPr>
            <a:spLocks noGrp="1"/>
          </p:cNvSpPr>
          <p:nvPr>
            <p:ph type="title"/>
          </p:nvPr>
        </p:nvSpPr>
        <p:spPr>
          <a:xfrm>
            <a:off x="1210733" y="1968147"/>
            <a:ext cx="10515600" cy="1325563"/>
          </a:xfrm>
        </p:spPr>
        <p:txBody>
          <a:bodyPr>
            <a:normAutofit fontScale="90000"/>
          </a:bodyPr>
          <a:lstStyle/>
          <a:p>
            <a:pPr>
              <a:lnSpc>
                <a:spcPct val="107000"/>
              </a:lnSpc>
              <a:spcAft>
                <a:spcPts val="800"/>
              </a:spcAft>
            </a:pP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a:effectLst/>
                <a:latin typeface="Calibri" panose="020F0502020204030204" pitchFamily="34" charset="0"/>
                <a:ea typeface="Calibri" panose="020F0502020204030204" pitchFamily="34" charset="0"/>
                <a:cs typeface="Times New Roman" panose="02020603050405020304" pitchFamily="18" charset="0"/>
              </a:rPr>
              <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graphicFrame>
        <p:nvGraphicFramePr>
          <p:cNvPr id="3" name="Table 2">
            <a:extLst>
              <a:ext uri="{FF2B5EF4-FFF2-40B4-BE49-F238E27FC236}">
                <a16:creationId xmlns:a16="http://schemas.microsoft.com/office/drawing/2014/main" xmlns="" id="{BB664A83-6769-40B8-A43E-652B29A34B40}"/>
              </a:ext>
            </a:extLst>
          </p:cNvPr>
          <p:cNvGraphicFramePr>
            <a:graphicFrameLocks noGrp="1"/>
          </p:cNvGraphicFramePr>
          <p:nvPr>
            <p:extLst>
              <p:ext uri="{D42A27DB-BD31-4B8C-83A1-F6EECF244321}">
                <p14:modId xmlns:p14="http://schemas.microsoft.com/office/powerpoint/2010/main" val="1567343885"/>
              </p:ext>
            </p:extLst>
          </p:nvPr>
        </p:nvGraphicFramePr>
        <p:xfrm>
          <a:off x="159026" y="1550507"/>
          <a:ext cx="11934908" cy="5136325"/>
        </p:xfrm>
        <a:graphic>
          <a:graphicData uri="http://schemas.openxmlformats.org/drawingml/2006/table">
            <a:tbl>
              <a:tblPr firstRow="1" firstCol="1" bandRow="1">
                <a:tableStyleId>{5C22544A-7EE6-4342-B048-85BDC9FD1C3A}</a:tableStyleId>
              </a:tblPr>
              <a:tblGrid>
                <a:gridCol w="8319291">
                  <a:extLst>
                    <a:ext uri="{9D8B030D-6E8A-4147-A177-3AD203B41FA5}">
                      <a16:colId xmlns:a16="http://schemas.microsoft.com/office/drawing/2014/main" xmlns="" val="2785783266"/>
                    </a:ext>
                  </a:extLst>
                </a:gridCol>
                <a:gridCol w="3615617">
                  <a:extLst>
                    <a:ext uri="{9D8B030D-6E8A-4147-A177-3AD203B41FA5}">
                      <a16:colId xmlns:a16="http://schemas.microsoft.com/office/drawing/2014/main" xmlns="" val="3096560476"/>
                    </a:ext>
                  </a:extLst>
                </a:gridCol>
              </a:tblGrid>
              <a:tr h="242622">
                <a:tc>
                  <a:txBody>
                    <a:bodyPr/>
                    <a:lstStyle/>
                    <a:p>
                      <a:pPr marR="57150" algn="ctr">
                        <a:lnSpc>
                          <a:spcPct val="107000"/>
                        </a:lnSpc>
                      </a:pPr>
                      <a:r>
                        <a:rPr lang="en-US" sz="900" dirty="0" err="1">
                          <a:effectLst/>
                        </a:rPr>
                        <a:t>Constatări</a:t>
                      </a:r>
                      <a:r>
                        <a:rPr lang="en-US" sz="900" dirty="0">
                          <a:effectLst/>
                        </a:rPr>
                        <a:t>/</a:t>
                      </a:r>
                      <a:r>
                        <a:rPr lang="en-US" sz="900" dirty="0" err="1">
                          <a:effectLst/>
                        </a:rPr>
                        <a:t>Aprecieri</a:t>
                      </a:r>
                      <a:r>
                        <a:rPr lang="en-US" sz="900" dirty="0">
                          <a:effectLst/>
                        </a:rPr>
                        <a:t>:</a:t>
                      </a:r>
                    </a:p>
                    <a:p>
                      <a:pPr marR="320040" algn="ctr">
                        <a:lnSpc>
                          <a:spcPct val="107000"/>
                        </a:lnSpc>
                        <a:tabLst>
                          <a:tab pos="180975" algn="l"/>
                        </a:tabLst>
                      </a:pPr>
                      <a:r>
                        <a:rPr lang="en-US" sz="900" dirty="0">
                          <a:effectLst/>
                        </a:rPr>
                        <a:t>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825" marR="52825" marT="0" marB="0"/>
                </a:tc>
                <a:tc>
                  <a:txBody>
                    <a:bodyPr/>
                    <a:lstStyle/>
                    <a:p>
                      <a:pPr algn="ctr">
                        <a:lnSpc>
                          <a:spcPct val="107000"/>
                        </a:lnSpc>
                      </a:pPr>
                      <a:r>
                        <a:rPr lang="en-US" sz="900">
                          <a:effectLst/>
                        </a:rPr>
                        <a:t>Recomandări:</a:t>
                      </a:r>
                    </a:p>
                    <a:p>
                      <a:pPr marR="320040" algn="ctr">
                        <a:lnSpc>
                          <a:spcPct val="107000"/>
                        </a:lnSpc>
                        <a:tabLst>
                          <a:tab pos="199390" algn="l"/>
                        </a:tabLst>
                      </a:pPr>
                      <a:r>
                        <a:rPr lang="en-US" sz="900">
                          <a:effectLst/>
                        </a:rPr>
                        <a:t> </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825" marR="52825" marT="0" marB="0"/>
                </a:tc>
                <a:extLst>
                  <a:ext uri="{0D108BD9-81ED-4DB2-BD59-A6C34878D82A}">
                    <a16:rowId xmlns:a16="http://schemas.microsoft.com/office/drawing/2014/main" xmlns="" val="1662288975"/>
                  </a:ext>
                </a:extLst>
              </a:tr>
              <a:tr h="4003374">
                <a:tc>
                  <a:txBody>
                    <a:bodyPr/>
                    <a:lstStyle/>
                    <a:p>
                      <a:pPr>
                        <a:lnSpc>
                          <a:spcPct val="107000"/>
                        </a:lnSpc>
                      </a:pPr>
                      <a:r>
                        <a:rPr lang="ro-RO" sz="1200" dirty="0">
                          <a:effectLst/>
                          <a:latin typeface="Times New Roman" pitchFamily="18" charset="0"/>
                          <a:cs typeface="Times New Roman" pitchFamily="18" charset="0"/>
                        </a:rPr>
                        <a:t>DISCIPLINA ISTORIE:</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-Se constată că există documente de planificare, proiectare a activității didactice </a:t>
                      </a:r>
                      <a:r>
                        <a:rPr lang="ro-RO" sz="1200" dirty="0" err="1">
                          <a:effectLst/>
                          <a:latin typeface="Times New Roman" pitchFamily="18" charset="0"/>
                          <a:cs typeface="Times New Roman" pitchFamily="18" charset="0"/>
                        </a:rPr>
                        <a:t>şi</a:t>
                      </a:r>
                      <a:r>
                        <a:rPr lang="ro-RO" sz="1200" dirty="0">
                          <a:effectLst/>
                          <a:latin typeface="Times New Roman" pitchFamily="18" charset="0"/>
                          <a:cs typeface="Times New Roman" pitchFamily="18" charset="0"/>
                        </a:rPr>
                        <a:t> sunt elaborate în concordanță cu prevederile </a:t>
                      </a:r>
                      <a:r>
                        <a:rPr lang="en-US" sz="1200" dirty="0" err="1">
                          <a:effectLst/>
                          <a:latin typeface="Times New Roman" pitchFamily="18" charset="0"/>
                          <a:cs typeface="Times New Roman" pitchFamily="18" charset="0"/>
                        </a:rPr>
                        <a:t>Anexei</a:t>
                      </a:r>
                      <a:r>
                        <a:rPr lang="en-US" sz="1200" dirty="0">
                          <a:effectLst/>
                          <a:latin typeface="Times New Roman" pitchFamily="18" charset="0"/>
                          <a:cs typeface="Times New Roman" pitchFamily="18" charset="0"/>
                        </a:rPr>
                        <a:t> nr. 2 la OMEN nr. 3393 / 28.02.2017;</a:t>
                      </a:r>
                    </a:p>
                    <a:p>
                      <a:pPr>
                        <a:lnSpc>
                          <a:spcPct val="107000"/>
                        </a:lnSpc>
                      </a:pPr>
                      <a:r>
                        <a:rPr lang="en-US" sz="1200" dirty="0">
                          <a:effectLst/>
                          <a:latin typeface="Times New Roman" pitchFamily="18" charset="0"/>
                          <a:cs typeface="Times New Roman" pitchFamily="18" charset="0"/>
                        </a:rPr>
                        <a:t>-</a:t>
                      </a:r>
                      <a:r>
                        <a:rPr lang="en-US" sz="1200" dirty="0" err="1">
                          <a:effectLst/>
                          <a:latin typeface="Times New Roman" pitchFamily="18" charset="0"/>
                          <a:cs typeface="Times New Roman" pitchFamily="18" charset="0"/>
                        </a:rPr>
                        <a:t>Există</a:t>
                      </a:r>
                      <a:r>
                        <a:rPr lang="en-US" sz="1200" dirty="0">
                          <a:effectLst/>
                          <a:latin typeface="Times New Roman" pitchFamily="18" charset="0"/>
                          <a:cs typeface="Times New Roman" pitchFamily="18" charset="0"/>
                        </a:rPr>
                        <a:t> o </a:t>
                      </a:r>
                      <a:r>
                        <a:rPr lang="en-US" sz="1200" dirty="0" err="1">
                          <a:effectLst/>
                          <a:latin typeface="Times New Roman" pitchFamily="18" charset="0"/>
                          <a:cs typeface="Times New Roman" pitchFamily="18" charset="0"/>
                        </a:rPr>
                        <a:t>strânsă</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corelaţie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între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componentele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actului</a:t>
                      </a:r>
                      <a:r>
                        <a:rPr lang="en-US" sz="1200" dirty="0">
                          <a:effectLst/>
                          <a:latin typeface="Times New Roman" pitchFamily="18" charset="0"/>
                          <a:cs typeface="Times New Roman" pitchFamily="18" charset="0"/>
                        </a:rPr>
                        <a:t> didactic, </a:t>
                      </a:r>
                      <a:r>
                        <a:rPr lang="en-US" sz="1200" dirty="0" err="1">
                          <a:effectLst/>
                          <a:latin typeface="Times New Roman" pitchFamily="18" charset="0"/>
                          <a:cs typeface="Times New Roman" pitchFamily="18" charset="0"/>
                        </a:rPr>
                        <a:t>strategii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didactice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si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evaluare</a:t>
                      </a:r>
                      <a:endParaRPr lang="en-US" sz="1200" dirty="0">
                        <a:effectLst/>
                        <a:latin typeface="Times New Roman" pitchFamily="18" charset="0"/>
                        <a:cs typeface="Times New Roman" pitchFamily="18" charset="0"/>
                      </a:endParaRPr>
                    </a:p>
                    <a:p>
                      <a:pPr>
                        <a:lnSpc>
                          <a:spcPct val="107000"/>
                        </a:lnSpc>
                        <a:tabLst>
                          <a:tab pos="180975" algn="l"/>
                        </a:tabLst>
                      </a:pPr>
                      <a:r>
                        <a:rPr lang="ro-RO" sz="1200" dirty="0">
                          <a:effectLst/>
                          <a:latin typeface="Times New Roman" pitchFamily="18" charset="0"/>
                          <a:cs typeface="Times New Roman" pitchFamily="18" charset="0"/>
                        </a:rPr>
                        <a:t>-Obiectivele sunt clar formulate </a:t>
                      </a:r>
                      <a:r>
                        <a:rPr lang="ro-RO" sz="1200" dirty="0" err="1">
                          <a:effectLst/>
                          <a:latin typeface="Times New Roman" pitchFamily="18" charset="0"/>
                          <a:cs typeface="Times New Roman" pitchFamily="18" charset="0"/>
                        </a:rPr>
                        <a:t>şi</a:t>
                      </a:r>
                      <a:r>
                        <a:rPr lang="ro-RO" sz="1200" dirty="0">
                          <a:effectLst/>
                          <a:latin typeface="Times New Roman" pitchFamily="18" charset="0"/>
                          <a:cs typeface="Times New Roman" pitchFamily="18" charset="0"/>
                        </a:rPr>
                        <a:t> raportate la </a:t>
                      </a:r>
                      <a:r>
                        <a:rPr lang="ro-RO" sz="1200" dirty="0" err="1">
                          <a:effectLst/>
                          <a:latin typeface="Times New Roman" pitchFamily="18" charset="0"/>
                          <a:cs typeface="Times New Roman" pitchFamily="18" charset="0"/>
                        </a:rPr>
                        <a:t>conţinuturile</a:t>
                      </a:r>
                      <a:r>
                        <a:rPr lang="ro-RO" sz="1200" dirty="0">
                          <a:effectLst/>
                          <a:latin typeface="Times New Roman" pitchFamily="18" charset="0"/>
                          <a:cs typeface="Times New Roman" pitchFamily="18" charset="0"/>
                        </a:rPr>
                        <a:t> </a:t>
                      </a:r>
                      <a:r>
                        <a:rPr lang="ro-RO" sz="1200" dirty="0" err="1">
                          <a:effectLst/>
                          <a:latin typeface="Times New Roman" pitchFamily="18" charset="0"/>
                          <a:cs typeface="Times New Roman" pitchFamily="18" charset="0"/>
                        </a:rPr>
                        <a:t>învăţării</a:t>
                      </a:r>
                      <a:r>
                        <a:rPr lang="ro-RO" sz="1200" dirty="0">
                          <a:effectLst/>
                          <a:latin typeface="Times New Roman" pitchFamily="18" charset="0"/>
                          <a:cs typeface="Times New Roman" pitchFamily="18" charset="0"/>
                        </a:rPr>
                        <a:t>;</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-Un număr mare de obiective din cele propuse sunt realizate având ca susţinere şi folosirea auxiliarelor( manualul digital) fişe de lucru şi o gamă variată de material didactic(predomină resursele digitale specifice activităţii didactice desfăsurate online: Google Forms, Mentimeter, </a:t>
                      </a:r>
                      <a:endParaRPr lang="en-US" sz="1200" dirty="0" smtClean="0">
                        <a:effectLst/>
                        <a:latin typeface="Times New Roman" pitchFamily="18" charset="0"/>
                        <a:cs typeface="Times New Roman" pitchFamily="18" charset="0"/>
                      </a:endParaRPr>
                    </a:p>
                    <a:p>
                      <a:pPr>
                        <a:lnSpc>
                          <a:spcPct val="107000"/>
                        </a:lnSpc>
                      </a:pPr>
                      <a:r>
                        <a:rPr lang="ro-RO" sz="1200" dirty="0" smtClean="0">
                          <a:effectLst/>
                          <a:latin typeface="Times New Roman" pitchFamily="18" charset="0"/>
                          <a:cs typeface="Times New Roman" pitchFamily="18" charset="0"/>
                        </a:rPr>
                        <a:t>-</a:t>
                      </a:r>
                      <a:r>
                        <a:rPr lang="ro-RO" sz="1200" dirty="0">
                          <a:effectLst/>
                          <a:latin typeface="Times New Roman" pitchFamily="18" charset="0"/>
                          <a:cs typeface="Times New Roman" pitchFamily="18" charset="0"/>
                        </a:rPr>
                        <a:t>Se manifestă preocupare pentru accesibilizarea conţinuturilor şi adapatarea strategiilor didactice la nivelul colectivului de elevi;</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-Se constată  prin strategiile didactice utilizate implicarea permanentă a elevului in procesul predării-</a:t>
                      </a:r>
                      <a:r>
                        <a:rPr lang="ro-RO" sz="1200" dirty="0" err="1">
                          <a:effectLst/>
                          <a:latin typeface="Times New Roman" pitchFamily="18" charset="0"/>
                          <a:cs typeface="Times New Roman" pitchFamily="18" charset="0"/>
                        </a:rPr>
                        <a:t>învăţarii</a:t>
                      </a:r>
                      <a:r>
                        <a:rPr lang="ro-RO" sz="1200" dirty="0">
                          <a:effectLst/>
                          <a:latin typeface="Times New Roman" pitchFamily="18" charset="0"/>
                          <a:cs typeface="Times New Roman" pitchFamily="18" charset="0"/>
                        </a:rPr>
                        <a:t> Istoriei, astfel sunt </a:t>
                      </a:r>
                      <a:r>
                        <a:rPr lang="ro-RO" sz="1200" dirty="0" err="1">
                          <a:effectLst/>
                          <a:latin typeface="Times New Roman" pitchFamily="18" charset="0"/>
                          <a:cs typeface="Times New Roman" pitchFamily="18" charset="0"/>
                        </a:rPr>
                        <a:t>imbinate</a:t>
                      </a:r>
                      <a:r>
                        <a:rPr lang="ro-RO" sz="1200" dirty="0">
                          <a:effectLst/>
                          <a:latin typeface="Times New Roman" pitchFamily="18" charset="0"/>
                          <a:cs typeface="Times New Roman" pitchFamily="18" charset="0"/>
                        </a:rPr>
                        <a:t> armonios metodele didactice clasice cu cele moderne, </a:t>
                      </a:r>
                      <a:r>
                        <a:rPr lang="ro-RO" sz="1200" dirty="0" err="1">
                          <a:effectLst/>
                          <a:latin typeface="Times New Roman" pitchFamily="18" charset="0"/>
                          <a:cs typeface="Times New Roman" pitchFamily="18" charset="0"/>
                        </a:rPr>
                        <a:t>punandu</a:t>
                      </a:r>
                      <a:r>
                        <a:rPr lang="ro-RO" sz="1200" dirty="0">
                          <a:effectLst/>
                          <a:latin typeface="Times New Roman" pitchFamily="18" charset="0"/>
                          <a:cs typeface="Times New Roman" pitchFamily="18" charset="0"/>
                        </a:rPr>
                        <a:t> se accent pe cele interactive(</a:t>
                      </a:r>
                      <a:r>
                        <a:rPr lang="ro-RO" sz="1200" dirty="0" err="1">
                          <a:effectLst/>
                          <a:latin typeface="Times New Roman" pitchFamily="18" charset="0"/>
                          <a:cs typeface="Times New Roman" pitchFamily="18" charset="0"/>
                        </a:rPr>
                        <a:t>conversaţia</a:t>
                      </a:r>
                      <a:r>
                        <a:rPr lang="ro-RO" sz="1200" dirty="0">
                          <a:effectLst/>
                          <a:latin typeface="Times New Roman" pitchFamily="18" charset="0"/>
                          <a:cs typeface="Times New Roman" pitchFamily="18" charset="0"/>
                        </a:rPr>
                        <a:t> euristica, problematizarea, descoperirea, </a:t>
                      </a:r>
                      <a:r>
                        <a:rPr lang="ro-RO" sz="1200" dirty="0" err="1">
                          <a:effectLst/>
                          <a:latin typeface="Times New Roman" pitchFamily="18" charset="0"/>
                          <a:cs typeface="Times New Roman" pitchFamily="18" charset="0"/>
                        </a:rPr>
                        <a:t>demonstraţia</a:t>
                      </a:r>
                      <a:r>
                        <a:rPr lang="ro-RO" sz="1200" dirty="0">
                          <a:effectLst/>
                          <a:latin typeface="Times New Roman" pitchFamily="18" charset="0"/>
                          <a:cs typeface="Times New Roman" pitchFamily="18" charset="0"/>
                        </a:rPr>
                        <a:t>, metodele didactice active: metoda Organizatorului </a:t>
                      </a:r>
                      <a:r>
                        <a:rPr lang="ro-RO" sz="1200" dirty="0" err="1">
                          <a:effectLst/>
                          <a:latin typeface="Times New Roman" pitchFamily="18" charset="0"/>
                          <a:cs typeface="Times New Roman" pitchFamily="18" charset="0"/>
                        </a:rPr>
                        <a:t>Grafic,Diagrama</a:t>
                      </a:r>
                      <a:r>
                        <a:rPr lang="ro-RO" sz="1200" dirty="0">
                          <a:effectLst/>
                          <a:latin typeface="Times New Roman" pitchFamily="18" charset="0"/>
                          <a:cs typeface="Times New Roman" pitchFamily="18" charset="0"/>
                        </a:rPr>
                        <a:t> </a:t>
                      </a:r>
                      <a:r>
                        <a:rPr lang="ro-RO" sz="1200" dirty="0" err="1">
                          <a:effectLst/>
                          <a:latin typeface="Times New Roman" pitchFamily="18" charset="0"/>
                          <a:cs typeface="Times New Roman" pitchFamily="18" charset="0"/>
                        </a:rPr>
                        <a:t>Venn</a:t>
                      </a:r>
                      <a:r>
                        <a:rPr lang="ro-RO" sz="1200" dirty="0">
                          <a:effectLst/>
                          <a:latin typeface="Times New Roman" pitchFamily="18" charset="0"/>
                          <a:cs typeface="Times New Roman" pitchFamily="18" charset="0"/>
                        </a:rPr>
                        <a:t>)etc.</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a:t>
                      </a:r>
                      <a:r>
                        <a:rPr lang="ro-RO" sz="1200" dirty="0" err="1">
                          <a:effectLst/>
                          <a:latin typeface="Times New Roman" pitchFamily="18" charset="0"/>
                          <a:cs typeface="Times New Roman" pitchFamily="18" charset="0"/>
                        </a:rPr>
                        <a:t>Activităţile</a:t>
                      </a:r>
                      <a:r>
                        <a:rPr lang="ro-RO" sz="1200" dirty="0">
                          <a:effectLst/>
                          <a:latin typeface="Times New Roman" pitchFamily="18" charset="0"/>
                          <a:cs typeface="Times New Roman" pitchFamily="18" charset="0"/>
                        </a:rPr>
                        <a:t> au fost organizate frontal sau individual, iar în </a:t>
                      </a:r>
                      <a:r>
                        <a:rPr lang="ro-RO" sz="1200" dirty="0" err="1">
                          <a:effectLst/>
                          <a:latin typeface="Times New Roman" pitchFamily="18" charset="0"/>
                          <a:cs typeface="Times New Roman" pitchFamily="18" charset="0"/>
                        </a:rPr>
                        <a:t>funcţie</a:t>
                      </a:r>
                      <a:r>
                        <a:rPr lang="ro-RO" sz="1200" dirty="0">
                          <a:effectLst/>
                          <a:latin typeface="Times New Roman" pitchFamily="18" charset="0"/>
                          <a:cs typeface="Times New Roman" pitchFamily="18" charset="0"/>
                        </a:rPr>
                        <a:t> de strategia didactica s au utilizat evaluarea: formativă, continuă, s a asigurat feedback-</a:t>
                      </a:r>
                      <a:r>
                        <a:rPr lang="ro-RO" sz="1200" dirty="0" err="1">
                          <a:effectLst/>
                          <a:latin typeface="Times New Roman" pitchFamily="18" charset="0"/>
                          <a:cs typeface="Times New Roman" pitchFamily="18" charset="0"/>
                        </a:rPr>
                        <a:t>ul</a:t>
                      </a:r>
                      <a:r>
                        <a:rPr lang="ro-RO" sz="1200" dirty="0">
                          <a:effectLst/>
                          <a:latin typeface="Times New Roman" pitchFamily="18" charset="0"/>
                          <a:cs typeface="Times New Roman" pitchFamily="18" charset="0"/>
                        </a:rPr>
                        <a:t> si au fost corectate </a:t>
                      </a:r>
                      <a:r>
                        <a:rPr lang="ro-RO" sz="1200" dirty="0" err="1">
                          <a:effectLst/>
                          <a:latin typeface="Times New Roman" pitchFamily="18" charset="0"/>
                          <a:cs typeface="Times New Roman" pitchFamily="18" charset="0"/>
                        </a:rPr>
                        <a:t>greşelile</a:t>
                      </a:r>
                      <a:r>
                        <a:rPr lang="ro-RO" sz="1200" dirty="0">
                          <a:effectLst/>
                          <a:latin typeface="Times New Roman" pitchFamily="18" charset="0"/>
                          <a:cs typeface="Times New Roman" pitchFamily="18" charset="0"/>
                        </a:rPr>
                        <a:t> elevilor;</a:t>
                      </a:r>
                      <a:endParaRPr lang="en-US" sz="1200" dirty="0">
                        <a:effectLst/>
                        <a:latin typeface="Times New Roman" pitchFamily="18" charset="0"/>
                        <a:cs typeface="Times New Roman" pitchFamily="18" charset="0"/>
                      </a:endParaRPr>
                    </a:p>
                    <a:p>
                      <a:pPr>
                        <a:lnSpc>
                          <a:spcPct val="107000"/>
                        </a:lnSpc>
                      </a:pPr>
                      <a:r>
                        <a:rPr lang="ro-RO" sz="1200" dirty="0">
                          <a:effectLst/>
                          <a:latin typeface="Times New Roman" pitchFamily="18" charset="0"/>
                          <a:cs typeface="Times New Roman" pitchFamily="18" charset="0"/>
                        </a:rPr>
                        <a:t>-Se remarcă diversificarea </a:t>
                      </a:r>
                      <a:r>
                        <a:rPr lang="ro-RO" sz="1200" dirty="0" err="1">
                          <a:effectLst/>
                          <a:latin typeface="Times New Roman" pitchFamily="18" charset="0"/>
                          <a:cs typeface="Times New Roman" pitchFamily="18" charset="0"/>
                        </a:rPr>
                        <a:t>activităţilor</a:t>
                      </a:r>
                      <a:r>
                        <a:rPr lang="ro-RO" sz="1200" dirty="0">
                          <a:effectLst/>
                          <a:latin typeface="Times New Roman" pitchFamily="18" charset="0"/>
                          <a:cs typeface="Times New Roman" pitchFamily="18" charset="0"/>
                        </a:rPr>
                        <a:t> de </a:t>
                      </a:r>
                      <a:r>
                        <a:rPr lang="ro-RO" sz="1200" dirty="0" err="1">
                          <a:effectLst/>
                          <a:latin typeface="Times New Roman" pitchFamily="18" charset="0"/>
                          <a:cs typeface="Times New Roman" pitchFamily="18" charset="0"/>
                        </a:rPr>
                        <a:t>învăţare</a:t>
                      </a:r>
                      <a:r>
                        <a:rPr lang="ro-RO" sz="1200" dirty="0">
                          <a:effectLst/>
                          <a:latin typeface="Times New Roman" pitchFamily="18" charset="0"/>
                          <a:cs typeface="Times New Roman" pitchFamily="18" charset="0"/>
                        </a:rPr>
                        <a:t> cu accent pe cele </a:t>
                      </a:r>
                      <a:r>
                        <a:rPr lang="ro-RO" sz="1200" dirty="0" err="1">
                          <a:effectLst/>
                          <a:latin typeface="Times New Roman" pitchFamily="18" charset="0"/>
                          <a:cs typeface="Times New Roman" pitchFamily="18" charset="0"/>
                        </a:rPr>
                        <a:t>creative,eliminarea</a:t>
                      </a:r>
                      <a:r>
                        <a:rPr lang="ro-RO" sz="1200" dirty="0">
                          <a:effectLst/>
                          <a:latin typeface="Times New Roman" pitchFamily="18" charset="0"/>
                          <a:cs typeface="Times New Roman" pitchFamily="18" charset="0"/>
                        </a:rPr>
                        <a:t> excesului de </a:t>
                      </a:r>
                      <a:r>
                        <a:rPr lang="ro-RO" sz="1200" dirty="0" err="1">
                          <a:effectLst/>
                          <a:latin typeface="Times New Roman" pitchFamily="18" charset="0"/>
                          <a:cs typeface="Times New Roman" pitchFamily="18" charset="0"/>
                        </a:rPr>
                        <a:t>informaţie</a:t>
                      </a:r>
                      <a:r>
                        <a:rPr lang="ro-RO" sz="1200" dirty="0">
                          <a:effectLst/>
                          <a:latin typeface="Times New Roman" pitchFamily="18" charset="0"/>
                          <a:cs typeface="Times New Roman" pitchFamily="18" charset="0"/>
                        </a:rPr>
                        <a:t> în favoarea aprofundării aspectelor </a:t>
                      </a:r>
                      <a:r>
                        <a:rPr lang="ro-RO" sz="1200" dirty="0" err="1">
                          <a:effectLst/>
                          <a:latin typeface="Times New Roman" pitchFamily="18" charset="0"/>
                          <a:cs typeface="Times New Roman" pitchFamily="18" charset="0"/>
                        </a:rPr>
                        <a:t>esenţiale</a:t>
                      </a:r>
                      <a:r>
                        <a:rPr lang="ro-RO" sz="1200" dirty="0">
                          <a:effectLst/>
                          <a:latin typeface="Times New Roman" pitchFamily="18" charset="0"/>
                          <a:cs typeface="Times New Roman" pitchFamily="18" charset="0"/>
                        </a:rPr>
                        <a:t> ale </a:t>
                      </a:r>
                      <a:r>
                        <a:rPr lang="ro-RO" sz="1200" dirty="0" err="1">
                          <a:effectLst/>
                          <a:latin typeface="Times New Roman" pitchFamily="18" charset="0"/>
                          <a:cs typeface="Times New Roman" pitchFamily="18" charset="0"/>
                        </a:rPr>
                        <a:t>conţinutului</a:t>
                      </a:r>
                      <a:r>
                        <a:rPr lang="ro-RO" sz="1200" dirty="0">
                          <a:effectLst/>
                          <a:latin typeface="Times New Roman" pitchFamily="18" charset="0"/>
                          <a:cs typeface="Times New Roman" pitchFamily="18" charset="0"/>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825" marR="52825" marT="0" marB="0"/>
                </a:tc>
                <a:tc>
                  <a:txBody>
                    <a:bodyPr/>
                    <a:lstStyle/>
                    <a:p>
                      <a:pPr>
                        <a:lnSpc>
                          <a:spcPct val="107000"/>
                        </a:lnSpc>
                      </a:pPr>
                      <a:r>
                        <a:rPr lang="ro-RO" sz="1400" dirty="0">
                          <a:effectLst/>
                        </a:rPr>
                        <a:t>DISCIPLINA ISTORIE:</a:t>
                      </a:r>
                      <a:endParaRPr lang="en-US" sz="1400" dirty="0">
                        <a:effectLst/>
                      </a:endParaRPr>
                    </a:p>
                    <a:p>
                      <a:pPr>
                        <a:lnSpc>
                          <a:spcPct val="107000"/>
                        </a:lnSpc>
                        <a:tabLst>
                          <a:tab pos="207010" algn="l"/>
                        </a:tabLst>
                      </a:pPr>
                      <a:r>
                        <a:rPr lang="ro-RO" sz="1400" dirty="0">
                          <a:effectLst/>
                        </a:rPr>
                        <a:t>-Realizarea unor </a:t>
                      </a:r>
                      <a:r>
                        <a:rPr lang="ro-RO" sz="1400" dirty="0" err="1">
                          <a:effectLst/>
                        </a:rPr>
                        <a:t>activităţi</a:t>
                      </a:r>
                      <a:r>
                        <a:rPr lang="ro-RO" sz="1400" dirty="0">
                          <a:effectLst/>
                        </a:rPr>
                        <a:t> constructive la nivelul disciplinei privind aspectele </a:t>
                      </a:r>
                      <a:r>
                        <a:rPr lang="ro-RO" sz="1400" dirty="0" err="1">
                          <a:effectLst/>
                        </a:rPr>
                        <a:t>interdisciplinarităţii</a:t>
                      </a:r>
                      <a:r>
                        <a:rPr lang="ro-RO" sz="1400" dirty="0">
                          <a:effectLst/>
                        </a:rPr>
                        <a:t> aplicabile anumitor </a:t>
                      </a:r>
                      <a:r>
                        <a:rPr lang="ro-RO" sz="1400" dirty="0" err="1">
                          <a:effectLst/>
                        </a:rPr>
                        <a:t>conţinuturi</a:t>
                      </a:r>
                      <a:r>
                        <a:rPr lang="ro-RO" sz="1400" dirty="0">
                          <a:effectLst/>
                        </a:rPr>
                        <a:t> detaliate din programa </a:t>
                      </a:r>
                      <a:r>
                        <a:rPr lang="ro-RO" sz="1400" dirty="0" err="1">
                          <a:effectLst/>
                        </a:rPr>
                        <a:t>şcolară</a:t>
                      </a:r>
                      <a:r>
                        <a:rPr lang="ro-RO" sz="1400" dirty="0">
                          <a:effectLst/>
                        </a:rPr>
                        <a:t>;</a:t>
                      </a:r>
                      <a:endParaRPr lang="en-US" sz="1400" dirty="0">
                        <a:effectLst/>
                      </a:endParaRPr>
                    </a:p>
                    <a:p>
                      <a:pPr>
                        <a:lnSpc>
                          <a:spcPct val="107000"/>
                        </a:lnSpc>
                        <a:tabLst>
                          <a:tab pos="207010" algn="l"/>
                        </a:tabLst>
                      </a:pPr>
                      <a:r>
                        <a:rPr lang="ro-RO" sz="1400" dirty="0">
                          <a:effectLst/>
                        </a:rPr>
                        <a:t> </a:t>
                      </a:r>
                      <a:endParaRPr lang="en-US" sz="1400" dirty="0">
                        <a:effectLst/>
                      </a:endParaRPr>
                    </a:p>
                    <a:p>
                      <a:pPr>
                        <a:lnSpc>
                          <a:spcPct val="107000"/>
                        </a:lnSpc>
                        <a:tabLst>
                          <a:tab pos="207010" algn="l"/>
                        </a:tabLst>
                      </a:pPr>
                      <a:r>
                        <a:rPr lang="ro-RO" sz="1400" dirty="0">
                          <a:effectLst/>
                        </a:rPr>
                        <a:t> </a:t>
                      </a:r>
                      <a:endParaRPr lang="en-US" sz="1400" dirty="0">
                        <a:effectLst/>
                      </a:endParaRPr>
                    </a:p>
                    <a:p>
                      <a:pPr>
                        <a:lnSpc>
                          <a:spcPct val="107000"/>
                        </a:lnSpc>
                        <a:tabLst>
                          <a:tab pos="207010" algn="l"/>
                        </a:tabLst>
                      </a:pPr>
                      <a:r>
                        <a:rPr lang="ro-RO" sz="1400" dirty="0">
                          <a:effectLst/>
                        </a:rPr>
                        <a:t> </a:t>
                      </a:r>
                      <a:endParaRPr lang="en-US" sz="1400" dirty="0">
                        <a:effectLst/>
                      </a:endParaRPr>
                    </a:p>
                    <a:p>
                      <a:pPr>
                        <a:lnSpc>
                          <a:spcPct val="107000"/>
                        </a:lnSpc>
                        <a:tabLst>
                          <a:tab pos="207010" algn="l"/>
                        </a:tabLst>
                      </a:pPr>
                      <a:r>
                        <a:rPr lang="ro-RO" sz="1400" dirty="0">
                          <a:effectLst/>
                        </a:rPr>
                        <a:t>-Diversificarea activităților </a:t>
                      </a:r>
                      <a:r>
                        <a:rPr lang="ro-RO" sz="1400" dirty="0" err="1">
                          <a:effectLst/>
                        </a:rPr>
                        <a:t>extracurriculare</a:t>
                      </a:r>
                      <a:r>
                        <a:rPr lang="ro-RO" sz="1400" dirty="0">
                          <a:effectLst/>
                        </a:rPr>
                        <a:t>, cu scopul de a lărgi experiența personală a elevilor.</a:t>
                      </a:r>
                      <a:endParaRPr lang="en-US" sz="1400" dirty="0">
                        <a:effectLst/>
                      </a:endParaRPr>
                    </a:p>
                    <a:p>
                      <a:pPr marR="320040">
                        <a:lnSpc>
                          <a:spcPct val="107000"/>
                        </a:lnSpc>
                      </a:pPr>
                      <a:r>
                        <a:rPr lang="en-US" sz="1000" dirty="0">
                          <a:effectLst/>
                        </a:rPr>
                        <a:t> </a:t>
                      </a:r>
                    </a:p>
                    <a:p>
                      <a:pPr marR="320040">
                        <a:lnSpc>
                          <a:spcPct val="107000"/>
                        </a:lnSpc>
                      </a:pPr>
                      <a:r>
                        <a:rPr lang="en-US" sz="1000" dirty="0">
                          <a:effectLst/>
                        </a:rPr>
                        <a:t> </a:t>
                      </a:r>
                    </a:p>
                    <a:p>
                      <a:pPr marR="320040">
                        <a:lnSpc>
                          <a:spcPct val="107000"/>
                        </a:lnSpc>
                      </a:pPr>
                      <a:r>
                        <a:rPr lang="en-US" sz="1000" dirty="0">
                          <a:effectLst/>
                        </a:rPr>
                        <a:t> </a:t>
                      </a:r>
                    </a:p>
                    <a:p>
                      <a:pPr marR="320040">
                        <a:lnSpc>
                          <a:spcPct val="107000"/>
                        </a:lnSpc>
                      </a:pPr>
                      <a:r>
                        <a:rPr lang="en-US" sz="10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p>
                    <a:p>
                      <a:pPr marR="320040">
                        <a:lnSpc>
                          <a:spcPct val="107000"/>
                        </a:lnSpc>
                      </a:pPr>
                      <a:r>
                        <a:rPr lang="en-US" sz="900" dirty="0">
                          <a:effectLst/>
                        </a:rPr>
                        <a:t>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825" marR="52825" marT="0" marB="0"/>
                </a:tc>
                <a:extLst>
                  <a:ext uri="{0D108BD9-81ED-4DB2-BD59-A6C34878D82A}">
                    <a16:rowId xmlns:a16="http://schemas.microsoft.com/office/drawing/2014/main" xmlns="" val="1023274313"/>
                  </a:ext>
                </a:extLst>
              </a:tr>
            </a:tbl>
          </a:graphicData>
        </a:graphic>
      </p:graphicFrame>
    </p:spTree>
    <p:extLst>
      <p:ext uri="{BB962C8B-B14F-4D97-AF65-F5344CB8AC3E}">
        <p14:creationId xmlns:p14="http://schemas.microsoft.com/office/powerpoint/2010/main" val="4041881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9E616-0E15-4EF7-9179-94DDD5BF16D6}"/>
              </a:ext>
            </a:extLst>
          </p:cNvPr>
          <p:cNvSpPr>
            <a:spLocks noGrp="1"/>
          </p:cNvSpPr>
          <p:nvPr>
            <p:ph type="title"/>
          </p:nvPr>
        </p:nvSpPr>
        <p:spPr>
          <a:xfrm>
            <a:off x="838200" y="1478308"/>
            <a:ext cx="10515600" cy="1198632"/>
          </a:xfrm>
        </p:spPr>
        <p:txBody>
          <a:bodyPr>
            <a:normAutofit/>
          </a:bodyPr>
          <a:lstStyle/>
          <a:p>
            <a:pPr algn="ctr"/>
            <a:r>
              <a:rPr lang="ro-RO" sz="3200" b="1" dirty="0">
                <a:effectLst/>
                <a:latin typeface="Times New Roman" panose="02020603050405020304" pitchFamily="18" charset="0"/>
                <a:ea typeface="Times New Roman" panose="02020603050405020304" pitchFamily="18" charset="0"/>
              </a:rPr>
              <a:t>INSPECŢIE DE SPECIALITATE PENTRU OBŢINEREA     GRADELOR DIDACTICE</a:t>
            </a:r>
            <a:endParaRPr lang="en-US" sz="3200" dirty="0"/>
          </a:p>
        </p:txBody>
      </p:sp>
      <p:sp>
        <p:nvSpPr>
          <p:cNvPr id="3" name="TextBox 2">
            <a:extLst>
              <a:ext uri="{FF2B5EF4-FFF2-40B4-BE49-F238E27FC236}">
                <a16:creationId xmlns:a16="http://schemas.microsoft.com/office/drawing/2014/main" xmlns="" id="{3E20651C-684F-450B-A373-8CFDB020AFE1}"/>
              </a:ext>
            </a:extLst>
          </p:cNvPr>
          <p:cNvSpPr txBox="1"/>
          <p:nvPr/>
        </p:nvSpPr>
        <p:spPr>
          <a:xfrm flipH="1">
            <a:off x="3346835" y="3071855"/>
            <a:ext cx="5717652" cy="2062103"/>
          </a:xfrm>
          <a:prstGeom prst="rect">
            <a:avLst/>
          </a:prstGeom>
          <a:solidFill>
            <a:schemeClr val="accent2">
              <a:lumMod val="60000"/>
              <a:lumOff val="40000"/>
            </a:schemeClr>
          </a:solidFill>
        </p:spPr>
        <p:txBody>
          <a:bodyPr wrap="square" rtlCol="0">
            <a:spAutoFit/>
          </a:bodyPr>
          <a:lstStyle/>
          <a:p>
            <a:pPr marL="457200" indent="-457200">
              <a:buFont typeface="Wingdings" pitchFamily="2" charset="2"/>
              <a:buChar char="q"/>
            </a:pPr>
            <a:r>
              <a:rPr lang="en-US" sz="3200" b="1" dirty="0"/>
              <a:t>43 de </a:t>
            </a:r>
            <a:r>
              <a:rPr lang="en-US" sz="3200" b="1" dirty="0" err="1"/>
              <a:t>inspec</a:t>
            </a:r>
            <a:r>
              <a:rPr lang="ro-RO" sz="3200" b="1" dirty="0"/>
              <a:t>ții realizate;</a:t>
            </a:r>
          </a:p>
          <a:p>
            <a:pPr marL="457200" indent="-457200">
              <a:buFont typeface="Wingdings" pitchFamily="2" charset="2"/>
              <a:buChar char="q"/>
            </a:pPr>
            <a:r>
              <a:rPr lang="ro-RO" sz="3200" b="1" dirty="0"/>
              <a:t>10 pentru definitivat;</a:t>
            </a:r>
          </a:p>
          <a:p>
            <a:pPr marL="457200" indent="-457200">
              <a:buFont typeface="Wingdings" pitchFamily="2" charset="2"/>
              <a:buChar char="q"/>
            </a:pPr>
            <a:r>
              <a:rPr lang="ro-RO" sz="3200" b="1" dirty="0" smtClean="0"/>
              <a:t>2</a:t>
            </a:r>
            <a:r>
              <a:rPr lang="en-US" sz="3200" b="1" dirty="0" smtClean="0"/>
              <a:t>2 </a:t>
            </a:r>
            <a:r>
              <a:rPr lang="ro-RO" sz="3200" b="1" dirty="0" smtClean="0"/>
              <a:t>pentru </a:t>
            </a:r>
            <a:r>
              <a:rPr lang="ro-RO" sz="3200" b="1" dirty="0"/>
              <a:t>gradul didactic II;</a:t>
            </a:r>
          </a:p>
          <a:p>
            <a:pPr marL="457200" indent="-457200">
              <a:buFont typeface="Wingdings" pitchFamily="2" charset="2"/>
              <a:buChar char="q"/>
            </a:pPr>
            <a:r>
              <a:rPr lang="ro-RO" sz="3200" b="1" dirty="0"/>
              <a:t>11 pentru gradul didactic I</a:t>
            </a:r>
            <a:endParaRPr lang="en-US" sz="3200" b="1" dirty="0"/>
          </a:p>
        </p:txBody>
      </p:sp>
    </p:spTree>
    <p:extLst>
      <p:ext uri="{BB962C8B-B14F-4D97-AF65-F5344CB8AC3E}">
        <p14:creationId xmlns:p14="http://schemas.microsoft.com/office/powerpoint/2010/main" val="1356960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323</TotalTime>
  <Words>4628</Words>
  <Application>Microsoft Office PowerPoint</Application>
  <PresentationFormat>Custom</PresentationFormat>
  <Paragraphs>1799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1_Office Theme</vt:lpstr>
      <vt:lpstr>  RAPORT  ANUAL  AL  ACTIVITĂȚII    2020-2021  Compartimentul: Curriculum și inspecție școlară Discipline: Istorie, Științe Socio-Umane                                               Inspector scolar,                                               prof.Dinu Gica</vt:lpstr>
      <vt:lpstr>Organizarea activitatilor la nivelul disciplinelor: istorie, stiinte socio-umane</vt:lpstr>
      <vt:lpstr>     CONSILIUL CONSULTATIV pentru disciplina istorie   prof.dr. GRIGORESCU STEFAN-SAVA- Colegiul Naţional ,,G. Moisilˮ Urziceni  prof.dr. GHEORGHE VALENTIN- Liceul Teoretic ,,Carol Iˮ Feteşti prof. VLAD EMILIA- Colegiul Naţional ,,M.Viteazulˮ Slobozia prof. SAVOIU ELENA- Liceul de Arte ,,I.Perleaˮ Slobozia prof. POPESCU MARIA- Şcoala Gimnazială ,,Sf. Andreiˮ Slobozia  </vt:lpstr>
      <vt:lpstr>Consiliul Consultativ pentru  Stiinte socio-umane  prof.dr. Tilea Ion- Colegiul Naţional ,,G. Moisilˮ Urziceni  prof. Filipache Catalin- Colegiul Naţional ,,M.Viteazulˮ Slobozia prof. Barbu Anca- Liceul Pedagogic ,,Matei Basarab’’ Slobozia prof. Dinulescu Catalin- Liceul de Arte ,,I.Perleaˮ Slobozia prof. Raduta Georgeta- Şcoala Gimnazială Nr.3 Slobozia   </vt:lpstr>
      <vt:lpstr> Responsabili centre metodice:   Prof.dr. Grigorescu Ştefan Sava ( zona Urziceni)  Prof. Dobre Viorel (zona Fetești-Țăndărei)   Prof. Dinulescu Cătălin (zona Slobozia) </vt:lpstr>
      <vt:lpstr>Metodisti 2020-2021</vt:lpstr>
      <vt:lpstr>Inspecție școlară                                    Inspecție generală </vt:lpstr>
      <vt:lpstr>         </vt:lpstr>
      <vt:lpstr>INSPECŢIE DE SPECIALITATE PENTRU OBŢINEREA     GRADELOR DIDACTICE</vt:lpstr>
      <vt:lpstr>Constatări/ aprecieri sintetice:    - Cadrele didactice inspectate au în portofoliu documente de planificare ce conţin cerinţele curriculumului local şi naţional și sunt avizate de către director și responsabilul comisiei metodice; - Strategiile didactice folosite în cadrul lecţiilor sunt MODERNE şi în concordanţă cu cerinţele disciplinei; - Profesorul notează RITMIC elevii  în cadrul lecţiilor de specialitate; - Sunt folosite forme variate de organizare a activității: frontală, îndeosebi, individuală și pe grupe; - Elevii citesc și înțeleg la un standard corespunzător în limba română textul ISTORIC. </vt:lpstr>
      <vt:lpstr>INSPECŢIE TEMATICĂ LA SPECIALITATE:  (Anexa nr.5, 6 la ORDIN nr. 6.106 din 3 decembrie 2020 privind aprobarea Regulamentului de inspecţie a unităţilor de învăţământ preuniversitar şi Procedurii de sistem privind organizarea şi desfăşurare inspecţiei tematice în condiţii de siguranţă epidemiologică pentru prevenirea îmbolnavirilor cu virusul SARS-CoV-2, nr. 949/21.01.2021) </vt:lpstr>
      <vt:lpstr>Disciplinele la care s-a efectuat inspecția: 1. Istorie; 2. Educație socială; 3. Logică și argumentare şi comunicare; 4. Psihologie.</vt:lpstr>
      <vt:lpstr>Constatări/ aprecieri sintetice:  </vt:lpstr>
      <vt:lpstr>  </vt:lpstr>
      <vt:lpstr> ACȚIUNI METODICE </vt:lpstr>
      <vt:lpstr>ACȚIUNI METODICE :</vt:lpstr>
      <vt:lpstr>PowerPoint Presentation</vt:lpstr>
      <vt:lpstr>   Cursuri de formare 2020-2021  1. Programul de formare pentru constituirea Corpului de profesori evaluatori pentru examenele și concursurile naționale (CPEECN), acreditat prin OMEC 6081/2020  -anexa tabel;  2. Proiectul CRED – Curriculum relevant, educație deschisă pentru toți, acreditat prin O.M.E.N. nr. 4737/09.08.2019 2 grupe pentru ISTORIE 1 grupa Stiinte socio-umane;  3.  cursuri prin C.C.D Ialomita-prezentare oferta 2021-2022   </vt:lpstr>
      <vt:lpstr>PowerPoint Presentation</vt:lpstr>
      <vt:lpstr> RESURSE  EDUCAȚIONALE         Create de profesori si aprobate in Consiliul consultativ pentru disciplinele:     1.ISTORIE – 34      2.STIINTE SOCIO-UMANE – 15  </vt:lpstr>
      <vt:lpstr>CENTRALIZATOR NEVOIA DE PROGRAME DE REMEDIERE LA DISCIPLINELE ISTORIE, ŞTIINŢE SOCIO-UMANE: </vt:lpstr>
      <vt:lpstr>Analiza programelor de remediere </vt:lpstr>
      <vt:lpstr>CENTRALIZATOR la nivel judeţean privind DISCIPLINELE OPŢIONALE, Nr. 227/07.01.2021                                                                        ISTORIE </vt:lpstr>
      <vt:lpstr> ŞTIINŢE SOCIO-UMANE</vt:lpstr>
      <vt:lpstr>Olimpiade şi concursuri şcolare, 2020-2021 </vt:lpstr>
      <vt:lpstr>PowerPoint Presentation</vt:lpstr>
      <vt:lpstr>PowerPoint Presentation</vt:lpstr>
      <vt:lpstr>Analiza de etapǎ a rezultatelor obținute la examenul national de Bacalaureat Disciplina   ISTORIE, Ştiinţe socio-umane, Conf. Raportului Nr. 4341/07.04.2021                                             Analiza de etapǎ a rezultatelor obținute  la Simularea Examenului Național de Bacalaureat, martie 2021 </vt:lpstr>
      <vt:lpstr>   Rezulatate proba E.d) - Proba la alegere a profilului si specializarii / pe UNITĂŢI ŞCOLARE şi % notelor </vt:lpstr>
      <vt:lpstr>PowerPoint Presentation</vt:lpstr>
      <vt:lpstr>Simulare bacalaureat 2021 - Clasa a XII-a </vt:lpstr>
      <vt:lpstr>                     Plan de masuri remediale în vederea sustinerii examenului de bacalaureat                                la probele E.c)-istorie şi E.d)-Ştiinţe sociale, Nr.6267/17.05.2021             In urma analizării rezultatelor obţinute la simularea Examenului de bacalaureat din martie 2021 se impune întocmirea unui plan de măsuri concret de îmbunătăţire a rezultatelor la clasă , de susţinere şi optimizare a procesului de învățare.         Se vor aplica în toate unităţile de învăţământ secundar superior următoarele măsuri remediale: a) Instruire diferenţiată pentru a ajunge la un nivel acceptabil, cu accent pe cei care au probleme în a rezolva cerințele simple pentru a ajunge la nota minimă de trecere; b) Reluarea sistematică a unor noțiuni însuşite anterior şi aplicarea lor în diferite situații de comunicare; c) Recapitularea celor mai simple noțiuni, a conceptelor operaționale specifice disciplinei astfel încât elevii să înțeleagă, în primul rând, cerința: identificați, precizați, prezentați, menționaţi, un punct de vedere etc. d) Activități în care elevii să susțină, argumentat, un punct de vedere, redactarea unor texte argumentative pornind de la o cerință indicată de profesor (exprimarea opiniei ținând cont de o afirmație-ancoră etc.) </vt:lpstr>
      <vt:lpstr>PowerPoint Presentation</vt:lpstr>
      <vt:lpstr>PowerPoint Presentation</vt:lpstr>
      <vt:lpstr>PowerPoint Presentation</vt:lpstr>
      <vt:lpstr>ALTE PROIECTE    1. Prin acordul de parteneriat ISJ Ialomita cu ISJ Alba, nr.1826/24.11.2020 unitǎţile şcolare din jud. Ialomiţa au participat la PROIECTUL EDUCAȚIONAL INTERNAȚIONAL                                         ,,DISTANȚAȚI DAR ÎMPREUNĂ!’’-1 decembrie 2020;  2. ADFABER.ORG, curs de formare si proiect educational,,Eroii internetului’’, Scoala Gimnaziala Nr.3 Slobozia;  3. Institutul Intercultural Timisoara, participare proiect ,,CETATEANUL’’, Scoala Gimnaziala Nr.3 Slobozia;  4. Proiectului Judeţean al ISJ Ialomiţa cu tema ,,Familiei Cuza…scrisori din viitor!’’la care au participat, în online, 11 unităţi şcolare şi peste 52 de elevi şi cadre didactice îndrumătoare.   </vt:lpstr>
      <vt:lpstr>PowerPoint Presentation</vt:lpstr>
      <vt:lpstr>Rezultatele obtinute reflecta eforturile nostre impreuna cu elevii, parintii si comunitatea locala.  Multa sanatate, incredere si putere!   Succes tuturor!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parker</dc:creator>
  <cp:lastModifiedBy>User</cp:lastModifiedBy>
  <cp:revision>47</cp:revision>
  <dcterms:created xsi:type="dcterms:W3CDTF">2021-09-11T20:55:49Z</dcterms:created>
  <dcterms:modified xsi:type="dcterms:W3CDTF">2021-09-15T19:02:01Z</dcterms:modified>
</cp:coreProperties>
</file>