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9" r:id="rId10"/>
    <p:sldId id="263" r:id="rId11"/>
    <p:sldId id="265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8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OSX:Users:Nadia:Desktop:caravana%20pofta:instrumente%20selectie%20comunitati:placinte%20numbers:placinta%20pt%20ppt%20Ialom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Copii</a:t>
            </a:r>
            <a:r>
              <a:rPr lang="en-US" baseline="0" dirty="0"/>
              <a:t> </a:t>
            </a:r>
            <a:r>
              <a:rPr lang="en-US" baseline="0" dirty="0" err="1"/>
              <a:t>neînscriși</a:t>
            </a:r>
            <a:r>
              <a:rPr lang="en-US" baseline="0" dirty="0"/>
              <a:t> </a:t>
            </a:r>
            <a:r>
              <a:rPr lang="en-US" baseline="0" dirty="0" err="1"/>
              <a:t>în</a:t>
            </a:r>
            <a:r>
              <a:rPr lang="en-US" baseline="0" dirty="0"/>
              <a:t> program, </a:t>
            </a:r>
            <a:r>
              <a:rPr lang="en-US" baseline="0" dirty="0" err="1"/>
              <a:t>Ialomița</a:t>
            </a:r>
            <a:r>
              <a:rPr lang="en-US" baseline="0" dirty="0"/>
              <a:t>, </a:t>
            </a:r>
            <a:r>
              <a:rPr lang="en-US" baseline="0" dirty="0" err="1"/>
              <a:t>decembrie</a:t>
            </a:r>
            <a:r>
              <a:rPr lang="en-US" baseline="0" dirty="0"/>
              <a:t> </a:t>
            </a:r>
            <a:r>
              <a:rPr lang="en-US" baseline="0" dirty="0" smtClean="0"/>
              <a:t>2016</a:t>
            </a:r>
            <a:endParaRPr lang="en-US" baseline="0" dirty="0"/>
          </a:p>
        </c:rich>
      </c:tx>
      <c:layout>
        <c:manualLayout>
          <c:xMode val="edge"/>
          <c:yMode val="edge"/>
          <c:x val="0.143085424461107"/>
          <c:y val="0.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7012209619446"/>
                  <c:y val="-0.038310896621793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baseline="0" dirty="0" smtClean="0">
                        <a:effectLst/>
                      </a:rPr>
                      <a:t>1052 </a:t>
                    </a:r>
                    <a:r>
                      <a:rPr lang="en-US" sz="1800" b="0" i="0" u="none" strike="noStrike" baseline="0" dirty="0" err="1" smtClean="0"/>
                      <a:t>c</a:t>
                    </a:r>
                    <a:r>
                      <a:rPr lang="en-US" dirty="0" err="1" smtClean="0"/>
                      <a:t>opii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eligibili</a:t>
                    </a:r>
                    <a:r>
                      <a:rPr lang="en-US" dirty="0"/>
                      <a:t> conform SIIIR; </a:t>
                    </a:r>
                    <a:r>
                      <a:rPr lang="en-US" dirty="0" smtClean="0"/>
                      <a:t>55%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1"/>
              <c:layout>
                <c:manualLayout>
                  <c:x val="0.204773080096782"/>
                  <c:y val="0.012248539497079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baseline="0" dirty="0" smtClean="0">
                        <a:effectLst/>
                      </a:rPr>
                      <a:t>846</a:t>
                    </a:r>
                    <a:r>
                      <a:rPr lang="en-US" sz="1800" b="0" i="0" u="none" strike="noStrike" baseline="0" dirty="0" smtClean="0"/>
                      <a:t> </a:t>
                    </a:r>
                    <a:r>
                      <a:rPr lang="en-US" sz="1800" b="0" i="0" u="none" strike="noStrike" baseline="0" dirty="0" err="1"/>
                      <a:t>c</a:t>
                    </a:r>
                    <a:r>
                      <a:rPr lang="en-US" dirty="0" err="1"/>
                      <a:t>opii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neînscriși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în</a:t>
                    </a:r>
                    <a:r>
                      <a:rPr lang="en-US" dirty="0"/>
                      <a:t> program;  </a:t>
                    </a:r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MS!$G$5:$G$6</c:f>
              <c:strCache>
                <c:ptCount val="2"/>
                <c:pt idx="0">
                  <c:v>Copii eligibili conform SIIIR</c:v>
                </c:pt>
                <c:pt idx="1">
                  <c:v>Copii neînscriși în program</c:v>
                </c:pt>
              </c:strCache>
            </c:strRef>
          </c:cat>
          <c:val>
            <c:numRef>
              <c:f>MS!$J$5:$J$6</c:f>
              <c:numCache>
                <c:formatCode>General</c:formatCode>
                <c:ptCount val="2"/>
                <c:pt idx="0">
                  <c:v>1052.0</c:v>
                </c:pt>
                <c:pt idx="1">
                  <c:v>846.0</c:v>
                </c:pt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MS!$G$5:$G$6</c:f>
              <c:strCache>
                <c:ptCount val="2"/>
                <c:pt idx="0">
                  <c:v>Copii eligibili conform SIIIR</c:v>
                </c:pt>
                <c:pt idx="1">
                  <c:v>Copii neînscriși în program</c:v>
                </c:pt>
              </c:strCache>
            </c:strRef>
          </c:cat>
          <c:val>
            <c:numRef>
              <c:f>MS!$I$3:$I$6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MS!$G$5:$G$6</c:f>
              <c:strCache>
                <c:ptCount val="2"/>
                <c:pt idx="0">
                  <c:v>Copii eligibili conform SIIIR</c:v>
                </c:pt>
                <c:pt idx="1">
                  <c:v>Copii neînscriși în program</c:v>
                </c:pt>
              </c:strCache>
            </c:strRef>
          </c:cat>
          <c:val>
            <c:numRef>
              <c:f>MS!$J$3:$J$6</c:f>
              <c:numCache>
                <c:formatCode>General</c:formatCode>
                <c:ptCount val="4"/>
                <c:pt idx="0">
                  <c:v>1926.0</c:v>
                </c:pt>
                <c:pt idx="2">
                  <c:v>1052.0</c:v>
                </c:pt>
                <c:pt idx="3">
                  <c:v>846.0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D8BA0-D0F3-A643-BBC8-3E8107570887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23B94-5173-444C-AB16-FC0F033FC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0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23B94-5173-444C-AB16-FC0F033FC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4867" y="396240"/>
            <a:ext cx="5394264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03/02/17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03/02/17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03/02/17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57400"/>
            <a:ext cx="990600" cy="4800600"/>
          </a:xfrm>
          <a:custGeom>
            <a:avLst/>
            <a:gdLst/>
            <a:ahLst/>
            <a:cxnLst/>
            <a:rect l="l" t="t" r="r" b="b"/>
            <a:pathLst>
              <a:path w="990600" h="4800600">
                <a:moveTo>
                  <a:pt x="0" y="0"/>
                </a:moveTo>
                <a:lnTo>
                  <a:pt x="990600" y="0"/>
                </a:lnTo>
                <a:lnTo>
                  <a:pt x="990600" y="4800599"/>
                </a:lnTo>
                <a:lnTo>
                  <a:pt x="0" y="4800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10500" y="3810000"/>
            <a:ext cx="1333500" cy="2438400"/>
          </a:xfrm>
          <a:custGeom>
            <a:avLst/>
            <a:gdLst/>
            <a:ahLst/>
            <a:cxnLst/>
            <a:rect l="l" t="t" r="r" b="b"/>
            <a:pathLst>
              <a:path w="1333500" h="2438400">
                <a:moveTo>
                  <a:pt x="1333500" y="0"/>
                </a:moveTo>
                <a:lnTo>
                  <a:pt x="0" y="1917700"/>
                </a:lnTo>
                <a:lnTo>
                  <a:pt x="3993" y="1940321"/>
                </a:lnTo>
                <a:lnTo>
                  <a:pt x="8135" y="1965325"/>
                </a:lnTo>
                <a:lnTo>
                  <a:pt x="11385" y="1985565"/>
                </a:lnTo>
                <a:lnTo>
                  <a:pt x="12700" y="1993900"/>
                </a:lnTo>
                <a:lnTo>
                  <a:pt x="647700" y="2438400"/>
                </a:lnTo>
                <a:lnTo>
                  <a:pt x="1333500" y="1143000"/>
                </a:lnTo>
                <a:lnTo>
                  <a:pt x="133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48400" y="5791200"/>
            <a:ext cx="2286000" cy="1066800"/>
          </a:xfrm>
          <a:custGeom>
            <a:avLst/>
            <a:gdLst/>
            <a:ahLst/>
            <a:cxnLst/>
            <a:rect l="l" t="t" r="r" b="b"/>
            <a:pathLst>
              <a:path w="2286000" h="1066800">
                <a:moveTo>
                  <a:pt x="0" y="0"/>
                </a:moveTo>
                <a:lnTo>
                  <a:pt x="2286000" y="0"/>
                </a:lnTo>
                <a:lnTo>
                  <a:pt x="22860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4850" y="6324600"/>
            <a:ext cx="2825750" cy="43497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03/02/17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03/02/17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57400"/>
            <a:ext cx="990600" cy="4800600"/>
          </a:xfrm>
          <a:custGeom>
            <a:avLst/>
            <a:gdLst/>
            <a:ahLst/>
            <a:cxnLst/>
            <a:rect l="l" t="t" r="r" b="b"/>
            <a:pathLst>
              <a:path w="990600" h="4800600">
                <a:moveTo>
                  <a:pt x="0" y="0"/>
                </a:moveTo>
                <a:lnTo>
                  <a:pt x="990600" y="0"/>
                </a:lnTo>
                <a:lnTo>
                  <a:pt x="990600" y="4800599"/>
                </a:lnTo>
                <a:lnTo>
                  <a:pt x="0" y="4800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10500" y="3810000"/>
            <a:ext cx="1333500" cy="2438400"/>
          </a:xfrm>
          <a:custGeom>
            <a:avLst/>
            <a:gdLst/>
            <a:ahLst/>
            <a:cxnLst/>
            <a:rect l="l" t="t" r="r" b="b"/>
            <a:pathLst>
              <a:path w="1333500" h="2438400">
                <a:moveTo>
                  <a:pt x="1333500" y="0"/>
                </a:moveTo>
                <a:lnTo>
                  <a:pt x="0" y="1917700"/>
                </a:lnTo>
                <a:lnTo>
                  <a:pt x="3993" y="1940321"/>
                </a:lnTo>
                <a:lnTo>
                  <a:pt x="8135" y="1965325"/>
                </a:lnTo>
                <a:lnTo>
                  <a:pt x="11385" y="1985565"/>
                </a:lnTo>
                <a:lnTo>
                  <a:pt x="12700" y="1993900"/>
                </a:lnTo>
                <a:lnTo>
                  <a:pt x="647700" y="2438400"/>
                </a:lnTo>
                <a:lnTo>
                  <a:pt x="1333500" y="1143000"/>
                </a:lnTo>
                <a:lnTo>
                  <a:pt x="133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48400" y="5791200"/>
            <a:ext cx="2286000" cy="1066800"/>
          </a:xfrm>
          <a:custGeom>
            <a:avLst/>
            <a:gdLst/>
            <a:ahLst/>
            <a:cxnLst/>
            <a:rect l="l" t="t" r="r" b="b"/>
            <a:pathLst>
              <a:path w="2286000" h="1066800">
                <a:moveTo>
                  <a:pt x="0" y="0"/>
                </a:moveTo>
                <a:lnTo>
                  <a:pt x="2286000" y="0"/>
                </a:lnTo>
                <a:lnTo>
                  <a:pt x="22860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4850" y="6324600"/>
            <a:ext cx="2825750" cy="43497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3176" y="62545"/>
            <a:ext cx="6617647" cy="1020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3093720"/>
            <a:ext cx="7767319" cy="287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03/02/17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ecarecopilingradinita.ro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radinita@ovid.r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/>
          <a:p>
            <a:pPr marL="2096135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De ce</a:t>
            </a:r>
            <a:r>
              <a:rPr i="0" spc="-85" dirty="0">
                <a:latin typeface="Times New Roman"/>
                <a:cs typeface="Times New Roman"/>
              </a:rPr>
              <a:t> </a:t>
            </a:r>
            <a:r>
              <a:rPr dirty="0"/>
              <a:t>grădiniță</a:t>
            </a:r>
            <a:r>
              <a:rPr i="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417320"/>
            <a:ext cx="4937760" cy="4503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,,</a:t>
            </a:r>
            <a:r>
              <a:rPr sz="2000" b="1" i="1" dirty="0">
                <a:solidFill>
                  <a:srgbClr val="1F497D"/>
                </a:solidFill>
                <a:latin typeface="Times New Roman"/>
                <a:cs typeface="Times New Roman"/>
              </a:rPr>
              <a:t>Programele de educație timpurie au o rată de  recuperare a </a:t>
            </a:r>
            <a:r>
              <a:rPr sz="2000" b="1" i="1" spc="-5" dirty="0">
                <a:solidFill>
                  <a:srgbClr val="1F497D"/>
                </a:solidFill>
                <a:latin typeface="Times New Roman"/>
                <a:cs typeface="Times New Roman"/>
              </a:rPr>
              <a:t>investiției </a:t>
            </a:r>
            <a:r>
              <a:rPr sz="2000" b="1" i="1" dirty="0">
                <a:solidFill>
                  <a:srgbClr val="1F497D"/>
                </a:solidFill>
                <a:latin typeface="Times New Roman"/>
                <a:cs typeface="Times New Roman"/>
              </a:rPr>
              <a:t>mai mare decât orice  altă </a:t>
            </a:r>
            <a:r>
              <a:rPr sz="2000" b="1" i="1" spc="-5" dirty="0">
                <a:solidFill>
                  <a:srgbClr val="1F497D"/>
                </a:solidFill>
                <a:latin typeface="Times New Roman"/>
                <a:cs typeface="Times New Roman"/>
              </a:rPr>
              <a:t>intervenție.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” </a:t>
            </a:r>
            <a:r>
              <a:rPr sz="1800" dirty="0">
                <a:solidFill>
                  <a:srgbClr val="1F497D"/>
                </a:solidFill>
                <a:latin typeface="Times New Roman"/>
                <a:cs typeface="Times New Roman"/>
              </a:rPr>
              <a:t>James Heckman, Laureat</a:t>
            </a:r>
            <a:r>
              <a:rPr sz="1800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97D"/>
                </a:solidFill>
                <a:latin typeface="Times New Roman"/>
                <a:cs typeface="Times New Roman"/>
              </a:rPr>
              <a:t>Premiul  Nobel pentru</a:t>
            </a:r>
            <a:r>
              <a:rPr sz="1800" spc="-10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97D"/>
                </a:solidFill>
                <a:latin typeface="Times New Roman"/>
                <a:cs typeface="Times New Roman"/>
              </a:rPr>
              <a:t>Economie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48590">
              <a:lnSpc>
                <a:spcPct val="100000"/>
              </a:lnSpc>
            </a:pP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Educația timpurie în rândul copiilor din</a:t>
            </a:r>
            <a:r>
              <a:rPr sz="2000" spc="-10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familii  dezavantajate: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401320" indent="-342900">
              <a:lnSpc>
                <a:spcPct val="100000"/>
              </a:lnSpc>
              <a:buFont typeface="Arial"/>
              <a:buChar char="•"/>
            </a:pPr>
            <a:r>
              <a:rPr sz="2000" spc="30" dirty="0" smtClean="0">
                <a:solidFill>
                  <a:srgbClr val="1F497D"/>
                </a:solidFill>
                <a:latin typeface="Times New Roman"/>
                <a:cs typeface="Times New Roman"/>
              </a:rPr>
              <a:t>Îmbunătățește </a:t>
            </a:r>
            <a:r>
              <a:rPr sz="2000" spc="-5" dirty="0">
                <a:solidFill>
                  <a:srgbClr val="1F497D"/>
                </a:solidFill>
                <a:latin typeface="Times New Roman"/>
                <a:cs typeface="Times New Roman"/>
              </a:rPr>
              <a:t>integrarea </a:t>
            </a: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copiilor în</a:t>
            </a:r>
            <a:r>
              <a:rPr sz="2000" spc="-4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școala  primară.</a:t>
            </a: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</a:pPr>
            <a:r>
              <a:rPr sz="2000" spc="60" dirty="0" smtClean="0">
                <a:solidFill>
                  <a:srgbClr val="1F497D"/>
                </a:solidFill>
                <a:latin typeface="Times New Roman"/>
                <a:cs typeface="Times New Roman"/>
              </a:rPr>
              <a:t>Crește </a:t>
            </a:r>
            <a:r>
              <a:rPr sz="2000" spc="-5" dirty="0">
                <a:solidFill>
                  <a:srgbClr val="1F497D"/>
                </a:solidFill>
                <a:latin typeface="Times New Roman"/>
                <a:cs typeface="Times New Roman"/>
              </a:rPr>
              <a:t>prezența </a:t>
            </a: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copiilor la clasele</a:t>
            </a:r>
            <a:r>
              <a:rPr sz="2000" spc="-9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primare.</a:t>
            </a: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</a:pPr>
            <a:r>
              <a:rPr sz="2000" spc="75" dirty="0" smtClean="0">
                <a:solidFill>
                  <a:srgbClr val="1F497D"/>
                </a:solidFill>
                <a:latin typeface="Times New Roman"/>
                <a:cs typeface="Times New Roman"/>
              </a:rPr>
              <a:t>Scade </a:t>
            </a:r>
            <a:r>
              <a:rPr sz="2000" dirty="0">
                <a:solidFill>
                  <a:srgbClr val="1F497D"/>
                </a:solidFill>
                <a:latin typeface="Times New Roman"/>
                <a:cs typeface="Times New Roman"/>
              </a:rPr>
              <a:t>abandonul</a:t>
            </a:r>
            <a:r>
              <a:rPr sz="2000" spc="-14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F497D"/>
                </a:solidFill>
                <a:latin typeface="Times New Roman"/>
                <a:cs typeface="Times New Roman"/>
              </a:rPr>
              <a:t>școlar.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" name="Picture 7" descr="WP_20161012_10_25_44_P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01757" y="2514158"/>
            <a:ext cx="4776085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943600" y="22860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Nevoi</a:t>
            </a:r>
            <a:endParaRPr lang="en-US" sz="2000" b="1" u="sng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Rechizite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Îmbrăcăminte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și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încălțăminte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Produse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igienă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Lipsă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spațiu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Recrutare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și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înscriere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/>
          </p:cNvSpPr>
          <p:nvPr/>
        </p:nvSpPr>
        <p:spPr>
          <a:xfrm>
            <a:off x="990600" y="62545"/>
            <a:ext cx="7162800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29920"/>
            <a:r>
              <a:rPr lang="en-US" spc="-5" dirty="0" err="1" smtClean="0"/>
              <a:t>Caravana</a:t>
            </a:r>
            <a:r>
              <a:rPr lang="en-US" spc="-5" dirty="0" smtClean="0"/>
              <a:t> </a:t>
            </a:r>
            <a:r>
              <a:rPr lang="en-US" i="1" spc="-5" dirty="0" err="1" smtClean="0"/>
              <a:t>Poftă</a:t>
            </a:r>
            <a:r>
              <a:rPr lang="en-US" i="1" spc="-5" dirty="0" smtClean="0"/>
              <a:t> </a:t>
            </a:r>
            <a:r>
              <a:rPr lang="en-US" i="1" dirty="0" smtClean="0"/>
              <a:t>de </a:t>
            </a:r>
            <a:r>
              <a:rPr lang="en-US" i="1" spc="-5" dirty="0" smtClean="0"/>
              <a:t>carte</a:t>
            </a:r>
            <a:r>
              <a:rPr lang="en-US" spc="-5" dirty="0" smtClean="0"/>
              <a:t>, </a:t>
            </a:r>
            <a:r>
              <a:rPr lang="en-US" dirty="0" err="1" smtClean="0"/>
              <a:t>județul</a:t>
            </a:r>
            <a:r>
              <a:rPr lang="en-US" dirty="0" smtClean="0"/>
              <a:t> </a:t>
            </a:r>
            <a:r>
              <a:rPr lang="en-US" dirty="0" err="1" smtClean="0"/>
              <a:t>Ialomița</a:t>
            </a:r>
            <a:endParaRPr lang="en-US" spc="-5" dirty="0"/>
          </a:p>
        </p:txBody>
      </p:sp>
      <p:pic>
        <p:nvPicPr>
          <p:cNvPr id="3" name="Picture 2" descr="20170202_1008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00250"/>
            <a:ext cx="57912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362200"/>
            <a:ext cx="853186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Asistenți</a:t>
            </a:r>
            <a:r>
              <a:rPr lang="en-US" sz="24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sociali</a:t>
            </a:r>
            <a:r>
              <a:rPr lang="en-US" sz="24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calificați</a:t>
            </a:r>
            <a:endParaRPr lang="en-US" sz="2400" spc="-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Mediatori</a:t>
            </a:r>
            <a:r>
              <a:rPr lang="en-US" sz="24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școlari</a:t>
            </a:r>
            <a:endParaRPr lang="en-US" sz="2400" spc="-5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Consultanță</a:t>
            </a:r>
            <a:r>
              <a:rPr lang="en-US" sz="24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aplicare</a:t>
            </a:r>
            <a:r>
              <a:rPr lang="en-US" sz="24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fonduri</a:t>
            </a:r>
            <a:r>
              <a:rPr lang="en-US" sz="24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existente</a:t>
            </a:r>
            <a:endParaRPr lang="en-US" sz="2400" spc="-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spc="-5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3176" y="62545"/>
            <a:ext cx="6617647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/>
          <a:p>
            <a:pPr marL="782955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Nevoi identificate </a:t>
            </a:r>
            <a:r>
              <a:rPr i="0" dirty="0">
                <a:latin typeface="Times New Roman"/>
                <a:cs typeface="Times New Roman"/>
              </a:rPr>
              <a:t>– </a:t>
            </a:r>
            <a:r>
              <a:rPr i="0" spc="-5" dirty="0">
                <a:latin typeface="Times New Roman"/>
                <a:cs typeface="Times New Roman"/>
              </a:rPr>
              <a:t>județul</a:t>
            </a:r>
            <a:r>
              <a:rPr i="0" spc="-130" dirty="0">
                <a:latin typeface="Times New Roman"/>
                <a:cs typeface="Times New Roman"/>
              </a:rPr>
              <a:t> </a:t>
            </a:r>
            <a:r>
              <a:rPr lang="x-none" i="0" spc="-5" dirty="0" smtClean="0"/>
              <a:t>Ialomița</a:t>
            </a:r>
            <a:endParaRPr i="0"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8910" y="5951220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ln w="254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97372" y="1988820"/>
            <a:ext cx="189293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sz="2400" spc="25" dirty="0">
                <a:latin typeface="Times New Roman"/>
                <a:cs typeface="Times New Roman"/>
              </a:rPr>
              <a:t>de	</a:t>
            </a:r>
            <a:r>
              <a:rPr sz="2400" spc="45" dirty="0">
                <a:latin typeface="Times New Roman"/>
                <a:cs typeface="Times New Roman"/>
              </a:rPr>
              <a:t>OvidiuRo,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986259"/>
            <a:ext cx="590994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  <a:tabLst>
                <a:tab pos="1190625" algn="l"/>
                <a:tab pos="2312035" algn="l"/>
                <a:tab pos="3358515" algn="l"/>
                <a:tab pos="4731385" algn="l"/>
              </a:tabLst>
            </a:pPr>
            <a:r>
              <a:rPr sz="2400" spc="-30" dirty="0">
                <a:latin typeface="Times New Roman"/>
                <a:cs typeface="Times New Roman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ichet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55" dirty="0">
                <a:latin typeface="Times New Roman"/>
                <a:cs typeface="Times New Roman"/>
              </a:rPr>
              <a:t>social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55" dirty="0">
                <a:latin typeface="Times New Roman"/>
                <a:cs typeface="Times New Roman"/>
              </a:rPr>
              <a:t>pentr</a:t>
            </a:r>
            <a:r>
              <a:rPr sz="2400" dirty="0">
                <a:latin typeface="Times New Roman"/>
                <a:cs typeface="Times New Roman"/>
              </a:rPr>
              <a:t>u	</a:t>
            </a:r>
            <a:r>
              <a:rPr sz="2400" spc="55" dirty="0">
                <a:latin typeface="Times New Roman"/>
                <a:cs typeface="Times New Roman"/>
              </a:rPr>
              <a:t>grădiniț</a:t>
            </a:r>
            <a:r>
              <a:rPr sz="2400" dirty="0">
                <a:latin typeface="Times New Roman"/>
                <a:cs typeface="Times New Roman"/>
              </a:rPr>
              <a:t>ă	</a:t>
            </a:r>
            <a:r>
              <a:rPr sz="2400" spc="55" dirty="0">
                <a:latin typeface="Times New Roman"/>
                <a:cs typeface="Times New Roman"/>
              </a:rPr>
              <a:t>asigurate 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solicitarea </a:t>
            </a:r>
            <a:r>
              <a:rPr sz="2400" dirty="0">
                <a:latin typeface="Times New Roman"/>
                <a:cs typeface="Times New Roman"/>
              </a:rPr>
              <a:t>în </a:t>
            </a:r>
            <a:r>
              <a:rPr sz="2400" spc="-5" dirty="0">
                <a:latin typeface="Times New Roman"/>
                <a:cs typeface="Times New Roman"/>
              </a:rPr>
              <a:t>scris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primarilor, </a:t>
            </a:r>
            <a:r>
              <a:rPr sz="2400" spc="-5" dirty="0">
                <a:latin typeface="Times New Roman"/>
                <a:cs typeface="Times New Roman"/>
              </a:rPr>
              <a:t>pentru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copiii: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093720"/>
            <a:ext cx="5739130" cy="287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fără acte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identitate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8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fără reprezentant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legal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 dirty="0">
              <a:latin typeface="Times New Roman"/>
              <a:cs typeface="Times New Roman"/>
            </a:endParaRPr>
          </a:p>
          <a:p>
            <a:pPr marL="1920239" marR="5080" indent="20955" algn="ctr">
              <a:lnSpc>
                <a:spcPct val="133700"/>
              </a:lnSpc>
            </a:pPr>
            <a:r>
              <a:rPr sz="2400" spc="-5" dirty="0">
                <a:latin typeface="Times New Roman"/>
                <a:cs typeface="Times New Roman"/>
              </a:rPr>
              <a:t>Help-line: </a:t>
            </a:r>
            <a:r>
              <a:rPr sz="2400" dirty="0">
                <a:latin typeface="Times New Roman"/>
                <a:cs typeface="Times New Roman"/>
              </a:rPr>
              <a:t>021 315 88 06  </a:t>
            </a:r>
            <a:r>
              <a:rPr sz="2400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gradinita@ovid.ro </a:t>
            </a:r>
            <a:r>
              <a:rPr sz="2400" u="heavy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www.fiecarecopilingradinita.ro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83" y="108071"/>
            <a:ext cx="9044241" cy="104324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/>
          <a:p>
            <a:pPr marL="1438275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Parteneriat</a:t>
            </a:r>
            <a:r>
              <a:rPr i="0" spc="-2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public-privat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0202_10393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066800"/>
            <a:ext cx="8598293" cy="531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/>
          <a:p>
            <a:pPr marL="1499235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Caravana </a:t>
            </a:r>
            <a:r>
              <a:rPr spc="-5" dirty="0"/>
              <a:t>Poftă </a:t>
            </a:r>
            <a:r>
              <a:rPr dirty="0"/>
              <a:t>de</a:t>
            </a:r>
            <a:r>
              <a:rPr spc="-30" dirty="0"/>
              <a:t> </a:t>
            </a:r>
            <a:r>
              <a:rPr spc="-5" dirty="0"/>
              <a:t>carte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200" y="6057900"/>
            <a:ext cx="2893047" cy="723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058" y="6013154"/>
            <a:ext cx="1825713" cy="6990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6093957"/>
            <a:ext cx="3238500" cy="497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8" y="1874520"/>
            <a:ext cx="6703061" cy="340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lang="x-none" sz="2400" b="1" dirty="0">
                <a:latin typeface="Times New Roman"/>
                <a:cs typeface="Times New Roman"/>
              </a:rPr>
              <a:t>6</a:t>
            </a:r>
            <a:r>
              <a:rPr lang="x-none" sz="2400" b="1" dirty="0" smtClean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grădinițe </a:t>
            </a:r>
            <a:r>
              <a:rPr sz="2400" spc="-5" dirty="0">
                <a:latin typeface="Times New Roman"/>
                <a:cs typeface="Times New Roman"/>
              </a:rPr>
              <a:t>vizitate </a:t>
            </a:r>
            <a:r>
              <a:rPr sz="2400" dirty="0">
                <a:latin typeface="Times New Roman"/>
                <a:cs typeface="Times New Roman"/>
              </a:rPr>
              <a:t>în </a:t>
            </a:r>
            <a:r>
              <a:rPr lang="x-none" sz="2400" dirty="0" smtClean="0">
                <a:latin typeface="Times New Roman"/>
                <a:cs typeface="Times New Roman"/>
              </a:rPr>
              <a:t>4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zile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dirty="0" smtClean="0">
                <a:latin typeface="Times New Roman"/>
                <a:cs typeface="Times New Roman"/>
              </a:rPr>
              <a:t> 78 de </a:t>
            </a:r>
            <a:r>
              <a:rPr sz="2400" b="1" spc="-5" dirty="0" err="1" smtClean="0">
                <a:latin typeface="Times New Roman"/>
                <a:cs typeface="Times New Roman"/>
              </a:rPr>
              <a:t>părinți</a:t>
            </a:r>
            <a:r>
              <a:rPr sz="2400" b="1" spc="-4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informați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§"/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§"/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lang="x-none" sz="2400" b="1" dirty="0" smtClean="0">
                <a:latin typeface="Times New Roman"/>
                <a:cs typeface="Times New Roman"/>
              </a:rPr>
              <a:t>208 </a:t>
            </a:r>
            <a:r>
              <a:rPr sz="2400" b="1" spc="-5" dirty="0" smtClean="0">
                <a:latin typeface="Times New Roman"/>
                <a:cs typeface="Times New Roman"/>
              </a:rPr>
              <a:t>copii </a:t>
            </a:r>
            <a:r>
              <a:rPr sz="2400" spc="-5" dirty="0">
                <a:latin typeface="Times New Roman"/>
                <a:cs typeface="Times New Roman"/>
              </a:rPr>
              <a:t>au ascultat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povești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§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x-none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303</a:t>
            </a: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cărți </a:t>
            </a:r>
            <a:r>
              <a:rPr sz="2400" spc="-5" dirty="0">
                <a:latin typeface="Times New Roman"/>
                <a:cs typeface="Times New Roman"/>
              </a:rPr>
              <a:t>oferite </a:t>
            </a:r>
            <a:r>
              <a:rPr sz="2400" dirty="0">
                <a:latin typeface="Times New Roman"/>
                <a:cs typeface="Times New Roman"/>
              </a:rPr>
              <a:t>în </a:t>
            </a:r>
            <a:r>
              <a:rPr sz="2400" spc="-5" dirty="0">
                <a:latin typeface="Times New Roman"/>
                <a:cs typeface="Times New Roman"/>
              </a:rPr>
              <a:t>grădiniță </a:t>
            </a:r>
            <a:r>
              <a:rPr sz="2400" dirty="0">
                <a:latin typeface="Times New Roman"/>
                <a:cs typeface="Times New Roman"/>
              </a:rPr>
              <a:t>și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lang="x-none" sz="2400" spc="30" dirty="0" smtClean="0">
                <a:latin typeface="Times New Roman"/>
                <a:cs typeface="Times New Roman"/>
              </a:rPr>
              <a:t>în </a:t>
            </a:r>
            <a:r>
              <a:rPr sz="2400" spc="-5" dirty="0" smtClean="0">
                <a:latin typeface="Times New Roman"/>
                <a:cs typeface="Times New Roman"/>
              </a:rPr>
              <a:t>comunitate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0600" y="62545"/>
            <a:ext cx="7162800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/>
          <a:p>
            <a:pPr marL="629920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Caravana </a:t>
            </a:r>
            <a:r>
              <a:rPr spc="-5" dirty="0"/>
              <a:t>Poftă </a:t>
            </a:r>
            <a:r>
              <a:rPr dirty="0"/>
              <a:t>de </a:t>
            </a:r>
            <a:r>
              <a:rPr spc="-5" dirty="0"/>
              <a:t>carte</a:t>
            </a:r>
            <a:r>
              <a:rPr i="0" spc="-5" dirty="0">
                <a:latin typeface="Times New Roman"/>
                <a:cs typeface="Times New Roman"/>
              </a:rPr>
              <a:t>, </a:t>
            </a:r>
            <a:r>
              <a:rPr i="0" dirty="0" smtClean="0">
                <a:latin typeface="Times New Roman"/>
                <a:cs typeface="Times New Roman"/>
              </a:rPr>
              <a:t>jud</a:t>
            </a:r>
            <a:r>
              <a:rPr lang="en-US" i="0" dirty="0" smtClean="0"/>
              <a:t>ețul Ialomița</a:t>
            </a:r>
            <a:endParaRPr i="0" spc="-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0130_1119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2200" y="5943600"/>
            <a:ext cx="45250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Bărcănești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40 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de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copii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și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lang="en-US" sz="2000" b="1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părinți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>
            <a:spLocks/>
          </p:cNvSpPr>
          <p:nvPr/>
        </p:nvSpPr>
        <p:spPr>
          <a:xfrm>
            <a:off x="990600" y="62545"/>
            <a:ext cx="7162800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29920"/>
            <a:r>
              <a:rPr lang="en-US" spc="-5" dirty="0" err="1" smtClean="0"/>
              <a:t>Caravana</a:t>
            </a:r>
            <a:r>
              <a:rPr lang="en-US" spc="-5" dirty="0" smtClean="0"/>
              <a:t> </a:t>
            </a:r>
            <a:r>
              <a:rPr lang="en-US" i="1" spc="-5" dirty="0" err="1" smtClean="0"/>
              <a:t>Poftă</a:t>
            </a:r>
            <a:r>
              <a:rPr lang="en-US" i="1" spc="-5" dirty="0" smtClean="0"/>
              <a:t> </a:t>
            </a:r>
            <a:r>
              <a:rPr lang="en-US" i="1" dirty="0" smtClean="0"/>
              <a:t>de </a:t>
            </a:r>
            <a:r>
              <a:rPr lang="en-US" i="1" spc="-5" dirty="0" smtClean="0"/>
              <a:t>carte</a:t>
            </a:r>
            <a:r>
              <a:rPr lang="en-US" spc="-5" dirty="0" smtClean="0"/>
              <a:t>, </a:t>
            </a:r>
            <a:r>
              <a:rPr lang="en-US" dirty="0" err="1" smtClean="0"/>
              <a:t>județul</a:t>
            </a:r>
            <a:r>
              <a:rPr lang="en-US" dirty="0" smtClean="0"/>
              <a:t> </a:t>
            </a:r>
            <a:r>
              <a:rPr lang="en-US" dirty="0" err="1" smtClean="0"/>
              <a:t>Ialomița</a:t>
            </a:r>
            <a:endParaRPr lang="en-US"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0131_102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295400"/>
            <a:ext cx="8669867" cy="4876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9800" y="6400800"/>
            <a:ext cx="472249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err="1" smtClean="0">
                <a:latin typeface="Times New Roman"/>
                <a:cs typeface="Times New Roman"/>
              </a:rPr>
              <a:t>Traian</a:t>
            </a:r>
            <a:r>
              <a:rPr sz="2000" b="1" spc="-5" dirty="0" smtClean="0">
                <a:latin typeface="Times New Roman"/>
                <a:cs typeface="Times New Roman"/>
              </a:rPr>
              <a:t>, </a:t>
            </a:r>
            <a:r>
              <a:rPr lang="x-none" sz="2000" b="1" dirty="0" smtClean="0">
                <a:latin typeface="Times New Roman"/>
                <a:cs typeface="Times New Roman"/>
              </a:rPr>
              <a:t>65 </a:t>
            </a:r>
            <a:r>
              <a:rPr sz="2000" b="1" dirty="0" smtClean="0">
                <a:latin typeface="Times New Roman"/>
                <a:cs typeface="Times New Roman"/>
              </a:rPr>
              <a:t>de copii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>
            <a:spLocks/>
          </p:cNvSpPr>
          <p:nvPr/>
        </p:nvSpPr>
        <p:spPr>
          <a:xfrm>
            <a:off x="990600" y="62545"/>
            <a:ext cx="7162800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29920"/>
            <a:r>
              <a:rPr lang="en-US" spc="-5" dirty="0" err="1" smtClean="0"/>
              <a:t>Caravana</a:t>
            </a:r>
            <a:r>
              <a:rPr lang="en-US" spc="-5" dirty="0" smtClean="0"/>
              <a:t> </a:t>
            </a:r>
            <a:r>
              <a:rPr lang="en-US" i="1" spc="-5" dirty="0" err="1" smtClean="0"/>
              <a:t>Poftă</a:t>
            </a:r>
            <a:r>
              <a:rPr lang="en-US" i="1" spc="-5" dirty="0" smtClean="0"/>
              <a:t> </a:t>
            </a:r>
            <a:r>
              <a:rPr lang="en-US" i="1" dirty="0" smtClean="0"/>
              <a:t>de </a:t>
            </a:r>
            <a:r>
              <a:rPr lang="en-US" i="1" spc="-5" dirty="0" smtClean="0"/>
              <a:t>carte</a:t>
            </a:r>
            <a:r>
              <a:rPr lang="en-US" spc="-5" dirty="0" smtClean="0"/>
              <a:t>, </a:t>
            </a:r>
            <a:r>
              <a:rPr lang="en-US" dirty="0" err="1" smtClean="0"/>
              <a:t>județul</a:t>
            </a:r>
            <a:r>
              <a:rPr lang="en-US" dirty="0" smtClean="0"/>
              <a:t> </a:t>
            </a:r>
            <a:r>
              <a:rPr lang="en-US" dirty="0" err="1" smtClean="0"/>
              <a:t>Ialomița</a:t>
            </a:r>
            <a:endParaRPr lang="en-US"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0201_0943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09800" y="6477000"/>
            <a:ext cx="39624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Reviga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57 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copii </a:t>
            </a:r>
            <a:r>
              <a:rPr sz="2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și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42 de </a:t>
            </a:r>
            <a:r>
              <a:rPr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părinți</a:t>
            </a:r>
            <a:endParaRPr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>
            <a:spLocks/>
          </p:cNvSpPr>
          <p:nvPr/>
        </p:nvSpPr>
        <p:spPr>
          <a:xfrm>
            <a:off x="990600" y="62545"/>
            <a:ext cx="7162800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29920"/>
            <a:r>
              <a:rPr lang="en-US" spc="-5" dirty="0" err="1" smtClean="0"/>
              <a:t>Caravana</a:t>
            </a:r>
            <a:r>
              <a:rPr lang="en-US" spc="-5" dirty="0" smtClean="0"/>
              <a:t> </a:t>
            </a:r>
            <a:r>
              <a:rPr lang="en-US" i="1" spc="-5" dirty="0" err="1" smtClean="0"/>
              <a:t>Poftă</a:t>
            </a:r>
            <a:r>
              <a:rPr lang="en-US" i="1" spc="-5" dirty="0" smtClean="0"/>
              <a:t> </a:t>
            </a:r>
            <a:r>
              <a:rPr lang="en-US" i="1" dirty="0" smtClean="0"/>
              <a:t>de </a:t>
            </a:r>
            <a:r>
              <a:rPr lang="en-US" i="1" spc="-5" dirty="0" smtClean="0"/>
              <a:t>carte</a:t>
            </a:r>
            <a:r>
              <a:rPr lang="en-US" spc="-5" dirty="0" smtClean="0"/>
              <a:t>, </a:t>
            </a:r>
            <a:r>
              <a:rPr lang="en-US" dirty="0" err="1" smtClean="0"/>
              <a:t>județul</a:t>
            </a:r>
            <a:r>
              <a:rPr lang="en-US" dirty="0" smtClean="0"/>
              <a:t> </a:t>
            </a:r>
            <a:r>
              <a:rPr lang="en-US" dirty="0" err="1" smtClean="0"/>
              <a:t>Ialomița</a:t>
            </a:r>
            <a:endParaRPr lang="en-US"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202_093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33600" y="6248400"/>
            <a:ext cx="4114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x-none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Ion Roată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x-none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46 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de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copii și </a:t>
            </a:r>
            <a:r>
              <a:rPr lang="x-none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21</a:t>
            </a:r>
            <a:r>
              <a:rPr lang="en-US" sz="2000" b="1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de 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părinți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/>
          </p:cNvSpPr>
          <p:nvPr/>
        </p:nvSpPr>
        <p:spPr>
          <a:xfrm>
            <a:off x="990600" y="62545"/>
            <a:ext cx="7162800" cy="767841"/>
          </a:xfrm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29920"/>
            <a:r>
              <a:rPr lang="en-US" spc="-5" dirty="0" err="1" smtClean="0"/>
              <a:t>Caravana</a:t>
            </a:r>
            <a:r>
              <a:rPr lang="en-US" spc="-5" dirty="0" smtClean="0"/>
              <a:t> </a:t>
            </a:r>
            <a:r>
              <a:rPr lang="en-US" i="1" spc="-5" dirty="0" err="1" smtClean="0"/>
              <a:t>Poftă</a:t>
            </a:r>
            <a:r>
              <a:rPr lang="en-US" i="1" spc="-5" dirty="0" smtClean="0"/>
              <a:t> </a:t>
            </a:r>
            <a:r>
              <a:rPr lang="en-US" i="1" dirty="0" smtClean="0"/>
              <a:t>de </a:t>
            </a:r>
            <a:r>
              <a:rPr lang="en-US" i="1" spc="-5" dirty="0" smtClean="0"/>
              <a:t>carte</a:t>
            </a:r>
            <a:r>
              <a:rPr lang="en-US" spc="-5" dirty="0" smtClean="0"/>
              <a:t>, </a:t>
            </a:r>
            <a:r>
              <a:rPr lang="en-US" dirty="0" err="1" smtClean="0"/>
              <a:t>județul</a:t>
            </a:r>
            <a:r>
              <a:rPr lang="en-US" dirty="0" smtClean="0"/>
              <a:t> </a:t>
            </a:r>
            <a:r>
              <a:rPr lang="en-US" dirty="0" err="1" smtClean="0"/>
              <a:t>Ialomița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1029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44320"/>
            <a:ext cx="47752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sng" dirty="0">
                <a:latin typeface="Times New Roman"/>
                <a:cs typeface="Times New Roman"/>
              </a:rPr>
              <a:t>Pași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344420"/>
            <a:ext cx="5010785" cy="271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Estimarea numărului de poteniali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beneficiari</a:t>
            </a: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Informarea părinților cu privire la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lege</a:t>
            </a: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Întocmirea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dosarelor</a:t>
            </a: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Completarea în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SII</a:t>
            </a:r>
            <a:r>
              <a:rPr lang="x-none" sz="2000" dirty="0" smtClean="0">
                <a:latin typeface="Times New Roman"/>
                <a:cs typeface="Times New Roman"/>
              </a:rPr>
              <a:t>I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Distribuirea </a:t>
            </a:r>
            <a:r>
              <a:rPr sz="2000" spc="-5" dirty="0">
                <a:latin typeface="Times New Roman"/>
                <a:cs typeface="Times New Roman"/>
              </a:rPr>
              <a:t>TSG </a:t>
            </a:r>
            <a:r>
              <a:rPr sz="2000" dirty="0">
                <a:latin typeface="Times New Roman"/>
                <a:cs typeface="Times New Roman"/>
              </a:rPr>
              <a:t>în 15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zile</a:t>
            </a: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Prezența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zilnică</a:t>
            </a: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Monitorizarea notării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prezenței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83" y="108071"/>
            <a:ext cx="9044241" cy="10432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695" rIns="0" bIns="0" rtlCol="0">
            <a:spAutoFit/>
          </a:bodyPr>
          <a:lstStyle/>
          <a:p>
            <a:pPr marL="1928495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Legea </a:t>
            </a:r>
            <a:r>
              <a:rPr i="0" spc="-90" dirty="0">
                <a:latin typeface="Times New Roman"/>
                <a:cs typeface="Times New Roman"/>
              </a:rPr>
              <a:t>nr.</a:t>
            </a:r>
            <a:r>
              <a:rPr i="0" spc="-7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248/2015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46140" y="1544320"/>
            <a:ext cx="140906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sng" dirty="0">
                <a:latin typeface="Times New Roman"/>
                <a:cs typeface="Times New Roman"/>
              </a:rPr>
              <a:t>Responsabili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6140" y="2344420"/>
            <a:ext cx="2442210" cy="271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Primăria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Primăria și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școala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Primăria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Primăria și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școala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Primăria</a:t>
            </a: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Profesorii</a:t>
            </a: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 charset="2"/>
              <a:buChar char="Ø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ISJ, primăria,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școala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69720"/>
            <a:ext cx="7998460" cy="4316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Nu </a:t>
            </a:r>
            <a:r>
              <a:rPr sz="2000" spc="-5" dirty="0">
                <a:latin typeface="Times New Roman"/>
                <a:cs typeface="Times New Roman"/>
              </a:rPr>
              <a:t>este conștientizată necesitatea implementării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programului</a:t>
            </a:r>
            <a:endParaRPr lang="x-none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x-none" sz="2000" spc="-5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Dificultăți </a:t>
            </a:r>
            <a:r>
              <a:rPr sz="2000" dirty="0">
                <a:latin typeface="Times New Roman"/>
                <a:cs typeface="Times New Roman"/>
              </a:rPr>
              <a:t>în </a:t>
            </a:r>
            <a:r>
              <a:rPr sz="2000" spc="-5" dirty="0">
                <a:latin typeface="Times New Roman"/>
                <a:cs typeface="Times New Roman"/>
              </a:rPr>
              <a:t>utilizarea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SII</a:t>
            </a:r>
            <a:r>
              <a:rPr lang="x-none" sz="2000" dirty="0" smtClean="0">
                <a:latin typeface="Times New Roman"/>
                <a:cs typeface="Times New Roman"/>
              </a:rPr>
              <a:t>I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r>
              <a:rPr lang="x-none" sz="2000" dirty="0">
                <a:latin typeface="Times New Roman"/>
                <a:cs typeface="Times New Roman"/>
              </a:rPr>
              <a:t> 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x-none" sz="20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x-none" sz="2000" dirty="0" smtClean="0">
                <a:latin typeface="Times New Roman"/>
                <a:cs typeface="Times New Roman"/>
              </a:rPr>
              <a:t>Înregistrarea copiilor în SIIIR, în cazul grupelor combinate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x-none" sz="2000" spc="-5" dirty="0" smtClean="0">
                <a:latin typeface="Times New Roman"/>
                <a:cs typeface="Times New Roman"/>
              </a:rPr>
              <a:t>Promovarea programului și </a:t>
            </a:r>
            <a:r>
              <a:rPr lang="x-none" sz="2000" spc="-5" dirty="0">
                <a:latin typeface="Times New Roman"/>
                <a:cs typeface="Times New Roman"/>
              </a:rPr>
              <a:t>r</a:t>
            </a:r>
            <a:r>
              <a:rPr sz="2000" spc="-5" dirty="0" smtClean="0">
                <a:latin typeface="Times New Roman"/>
                <a:cs typeface="Times New Roman"/>
              </a:rPr>
              <a:t>ecrutarea</a:t>
            </a:r>
            <a:endParaRPr lang="x-none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x-none" sz="2000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Neînțelegerea </a:t>
            </a:r>
            <a:r>
              <a:rPr sz="2000" spc="-5" dirty="0">
                <a:latin typeface="Times New Roman"/>
                <a:cs typeface="Times New Roman"/>
              </a:rPr>
              <a:t>responsabilităților ce revin primăriei </a:t>
            </a:r>
            <a:r>
              <a:rPr sz="2000" dirty="0">
                <a:latin typeface="Times New Roman"/>
                <a:cs typeface="Times New Roman"/>
              </a:rPr>
              <a:t>și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școlii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Nerespectarea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procedurilor</a:t>
            </a:r>
            <a:r>
              <a:rPr lang="x-none" sz="2000" spc="-5" dirty="0" smtClean="0">
                <a:latin typeface="Times New Roman"/>
                <a:cs typeface="Times New Roman"/>
              </a:rPr>
              <a:t> (formulare prezență, notare prezență)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x-none" sz="20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x-none" sz="2000" spc="-5" dirty="0" smtClean="0">
                <a:latin typeface="Times New Roman"/>
                <a:cs typeface="Times New Roman"/>
              </a:rPr>
              <a:t>Nerespectarea termenelor de distribuire TSG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x-none" sz="2000" spc="-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7032" y="87284"/>
            <a:ext cx="6654342" cy="10848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970" marR="5080" indent="-1652905">
              <a:lnSpc>
                <a:spcPct val="118200"/>
              </a:lnSpc>
            </a:pPr>
            <a:r>
              <a:rPr i="0" spc="-5" dirty="0">
                <a:latin typeface="Times New Roman"/>
                <a:cs typeface="Times New Roman"/>
              </a:rPr>
              <a:t>Legea </a:t>
            </a:r>
            <a:r>
              <a:rPr i="0" spc="-90" dirty="0">
                <a:latin typeface="Times New Roman"/>
                <a:cs typeface="Times New Roman"/>
              </a:rPr>
              <a:t>nr. </a:t>
            </a:r>
            <a:r>
              <a:rPr i="0" dirty="0">
                <a:latin typeface="Times New Roman"/>
                <a:cs typeface="Times New Roman"/>
              </a:rPr>
              <a:t>248/2015 – </a:t>
            </a:r>
            <a:r>
              <a:rPr i="0" spc="-10" dirty="0">
                <a:latin typeface="Times New Roman"/>
                <a:cs typeface="Times New Roman"/>
              </a:rPr>
              <a:t>probleme </a:t>
            </a:r>
            <a:r>
              <a:rPr i="0" spc="-5" dirty="0">
                <a:latin typeface="Times New Roman"/>
                <a:cs typeface="Times New Roman"/>
              </a:rPr>
              <a:t>identificate,  </a:t>
            </a:r>
            <a:r>
              <a:rPr i="0" dirty="0">
                <a:latin typeface="Times New Roman"/>
                <a:cs typeface="Times New Roman"/>
              </a:rPr>
              <a:t>anul </a:t>
            </a:r>
            <a:r>
              <a:rPr i="0" spc="-5" dirty="0">
                <a:latin typeface="Times New Roman"/>
                <a:cs typeface="Times New Roman"/>
              </a:rPr>
              <a:t>școlar</a:t>
            </a:r>
            <a:r>
              <a:rPr i="0" spc="-135" dirty="0">
                <a:latin typeface="Times New Roman"/>
                <a:cs typeface="Times New Roman"/>
              </a:rPr>
              <a:t> </a:t>
            </a:r>
            <a:r>
              <a:rPr i="0" dirty="0" smtClean="0">
                <a:latin typeface="Times New Roman"/>
                <a:cs typeface="Times New Roman"/>
              </a:rPr>
              <a:t>201</a:t>
            </a:r>
            <a:r>
              <a:rPr lang="x-none" i="0" dirty="0" smtClean="0">
                <a:latin typeface="Times New Roman"/>
                <a:cs typeface="Times New Roman"/>
              </a:rPr>
              <a:t>6</a:t>
            </a:r>
            <a:r>
              <a:rPr i="0" dirty="0" smtClean="0">
                <a:latin typeface="Times New Roman"/>
                <a:cs typeface="Times New Roman"/>
              </a:rPr>
              <a:t>-201</a:t>
            </a:r>
            <a:r>
              <a:rPr lang="x-none" i="0" dirty="0" smtClean="0">
                <a:latin typeface="Times New Roman"/>
                <a:cs typeface="Times New Roman"/>
              </a:rPr>
              <a:t>7</a:t>
            </a:r>
            <a:endParaRPr i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876" y="108071"/>
            <a:ext cx="9044241" cy="10432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763000" y="0"/>
                </a:moveTo>
                <a:lnTo>
                  <a:pt x="152400" y="0"/>
                </a:lnTo>
                <a:lnTo>
                  <a:pt x="104229" y="7769"/>
                </a:lnTo>
                <a:lnTo>
                  <a:pt x="62394" y="29405"/>
                </a:lnTo>
                <a:lnTo>
                  <a:pt x="29404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73"/>
                </a:lnTo>
                <a:lnTo>
                  <a:pt x="29404" y="852008"/>
                </a:lnTo>
                <a:lnTo>
                  <a:pt x="62394" y="884997"/>
                </a:lnTo>
                <a:lnTo>
                  <a:pt x="104229" y="906631"/>
                </a:lnTo>
                <a:lnTo>
                  <a:pt x="152400" y="914400"/>
                </a:lnTo>
                <a:lnTo>
                  <a:pt x="8763000" y="914400"/>
                </a:lnTo>
                <a:lnTo>
                  <a:pt x="8811168" y="906631"/>
                </a:lnTo>
                <a:lnTo>
                  <a:pt x="8853003" y="884997"/>
                </a:lnTo>
                <a:lnTo>
                  <a:pt x="8885994" y="852008"/>
                </a:lnTo>
                <a:lnTo>
                  <a:pt x="8907630" y="810173"/>
                </a:lnTo>
                <a:lnTo>
                  <a:pt x="8915400" y="762000"/>
                </a:lnTo>
                <a:lnTo>
                  <a:pt x="8915400" y="152400"/>
                </a:lnTo>
                <a:lnTo>
                  <a:pt x="8907630" y="104231"/>
                </a:lnTo>
                <a:lnTo>
                  <a:pt x="8885994" y="62396"/>
                </a:lnTo>
                <a:lnTo>
                  <a:pt x="8853003" y="29405"/>
                </a:lnTo>
                <a:lnTo>
                  <a:pt x="8811168" y="7769"/>
                </a:lnTo>
                <a:lnTo>
                  <a:pt x="8763000" y="0"/>
                </a:lnTo>
                <a:close/>
              </a:path>
            </a:pathLst>
          </a:custGeom>
          <a:solidFill>
            <a:srgbClr val="66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1524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8762993" y="0"/>
                </a:lnTo>
                <a:lnTo>
                  <a:pt x="8811164" y="7769"/>
                </a:lnTo>
                <a:lnTo>
                  <a:pt x="8852999" y="29404"/>
                </a:lnTo>
                <a:lnTo>
                  <a:pt x="8885989" y="62394"/>
                </a:lnTo>
                <a:lnTo>
                  <a:pt x="8907624" y="104229"/>
                </a:lnTo>
                <a:lnTo>
                  <a:pt x="8915393" y="152399"/>
                </a:lnTo>
                <a:lnTo>
                  <a:pt x="8915393" y="761999"/>
                </a:lnTo>
                <a:lnTo>
                  <a:pt x="8907624" y="810169"/>
                </a:lnTo>
                <a:lnTo>
                  <a:pt x="8885989" y="852004"/>
                </a:lnTo>
                <a:lnTo>
                  <a:pt x="8852999" y="884994"/>
                </a:lnTo>
                <a:lnTo>
                  <a:pt x="8811164" y="906629"/>
                </a:lnTo>
                <a:lnTo>
                  <a:pt x="8762993" y="914399"/>
                </a:lnTo>
                <a:lnTo>
                  <a:pt x="152399" y="914399"/>
                </a:lnTo>
                <a:lnTo>
                  <a:pt x="104229" y="906629"/>
                </a:lnTo>
                <a:lnTo>
                  <a:pt x="62394" y="884994"/>
                </a:lnTo>
                <a:lnTo>
                  <a:pt x="29404" y="852004"/>
                </a:lnTo>
                <a:lnTo>
                  <a:pt x="7769" y="810169"/>
                </a:lnTo>
                <a:lnTo>
                  <a:pt x="0" y="761999"/>
                </a:lnTo>
                <a:lnTo>
                  <a:pt x="0" y="15239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 txBox="1">
            <a:spLocks noGrp="1"/>
          </p:cNvSpPr>
          <p:nvPr>
            <p:ph type="ctrTitle"/>
          </p:nvPr>
        </p:nvSpPr>
        <p:spPr>
          <a:xfrm>
            <a:off x="228600" y="396240"/>
            <a:ext cx="8686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lang="x-none" sz="2600" spc="-5" dirty="0" smtClean="0"/>
              <a:t>Status implementare </a:t>
            </a:r>
            <a:r>
              <a:rPr sz="2600" spc="-5" dirty="0" smtClean="0"/>
              <a:t>Lege</a:t>
            </a:r>
            <a:r>
              <a:rPr lang="x-none" sz="2600" spc="-5" dirty="0" smtClean="0"/>
              <a:t>a</a:t>
            </a:r>
            <a:r>
              <a:rPr sz="2600" spc="-5" dirty="0" smtClean="0"/>
              <a:t> </a:t>
            </a:r>
            <a:r>
              <a:rPr sz="2600" spc="-90" dirty="0"/>
              <a:t>nr. </a:t>
            </a:r>
            <a:r>
              <a:rPr sz="2600" dirty="0"/>
              <a:t>248/2015 – </a:t>
            </a:r>
            <a:r>
              <a:rPr lang="x-none" sz="2600" spc="-5" dirty="0" smtClean="0"/>
              <a:t>IL– decembrie</a:t>
            </a:r>
            <a:endParaRPr sz="2600" spc="-5" dirty="0"/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458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1926</a:t>
            </a:r>
            <a:r>
              <a:rPr lang="en-US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err="1">
                <a:latin typeface="Times New Roman"/>
                <a:cs typeface="Times New Roman"/>
              </a:rPr>
              <a:t>copii</a:t>
            </a:r>
            <a:r>
              <a:rPr lang="en-US" b="1" spc="-10" dirty="0">
                <a:latin typeface="Times New Roman"/>
                <a:cs typeface="Times New Roman"/>
              </a:rPr>
              <a:t> </a:t>
            </a:r>
            <a:r>
              <a:rPr lang="en-US" b="1" spc="-15" dirty="0" err="1">
                <a:latin typeface="Times New Roman"/>
                <a:cs typeface="Times New Roman"/>
              </a:rPr>
              <a:t>preșcolari</a:t>
            </a:r>
            <a:r>
              <a:rPr lang="en-US" b="1" spc="-15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– </a:t>
            </a:r>
            <a:r>
              <a:rPr lang="en-US" b="1" spc="-10" dirty="0" err="1" smtClean="0">
                <a:latin typeface="Times New Roman"/>
                <a:cs typeface="Times New Roman"/>
              </a:rPr>
              <a:t>potențiali</a:t>
            </a:r>
            <a:r>
              <a:rPr lang="en-US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err="1">
                <a:latin typeface="Times New Roman"/>
                <a:cs typeface="Times New Roman"/>
              </a:rPr>
              <a:t>beneficiari</a:t>
            </a:r>
            <a:r>
              <a:rPr lang="en-US" b="1" spc="-10" dirty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estimați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de</a:t>
            </a:r>
            <a:r>
              <a:rPr lang="en-US" spc="-14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MMFPSPV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26016"/>
              </p:ext>
            </p:extLst>
          </p:nvPr>
        </p:nvGraphicFramePr>
        <p:xfrm>
          <a:off x="914400" y="1600200"/>
          <a:ext cx="71501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75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379</Words>
  <Application>Microsoft Macintosh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 ce grădiniță?</vt:lpstr>
      <vt:lpstr>Caravana Poftă de carte, județul Ialomița</vt:lpstr>
      <vt:lpstr>PowerPoint Presentation</vt:lpstr>
      <vt:lpstr>PowerPoint Presentation</vt:lpstr>
      <vt:lpstr>PowerPoint Presentation</vt:lpstr>
      <vt:lpstr>PowerPoint Presentation</vt:lpstr>
      <vt:lpstr>Legea nr. 248/2015</vt:lpstr>
      <vt:lpstr>Legea nr. 248/2015 – probleme identificate,  anul școlar 2016-2017</vt:lpstr>
      <vt:lpstr>Status implementare Legea nr. 248/2015 – IL– decembrie</vt:lpstr>
      <vt:lpstr>PowerPoint Presentation</vt:lpstr>
      <vt:lpstr>Nevoi identificate – județul Ialomița</vt:lpstr>
      <vt:lpstr>Parteneriat public-privat</vt:lpstr>
      <vt:lpstr>Caravana Poftă de carte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 grădiniță?</dc:title>
  <cp:lastModifiedBy>Ramona Galu</cp:lastModifiedBy>
  <cp:revision>78</cp:revision>
  <dcterms:created xsi:type="dcterms:W3CDTF">2016-10-13T15:49:59Z</dcterms:created>
  <dcterms:modified xsi:type="dcterms:W3CDTF">2017-02-03T14:45:08Z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2016-10-13T00:00:00Z</vt:filetime>
  </property>
</Properties>
</file>