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4" r:id="rId2"/>
    <p:sldId id="317" r:id="rId3"/>
    <p:sldId id="318" r:id="rId4"/>
    <p:sldId id="319" r:id="rId5"/>
    <p:sldId id="320" r:id="rId6"/>
    <p:sldId id="321" r:id="rId7"/>
    <p:sldId id="322" r:id="rId8"/>
    <p:sldId id="324" r:id="rId9"/>
    <p:sldId id="325" r:id="rId10"/>
    <p:sldId id="326" r:id="rId11"/>
    <p:sldId id="327" r:id="rId12"/>
    <p:sldId id="328" r:id="rId13"/>
    <p:sldId id="329" r:id="rId14"/>
    <p:sldId id="331" r:id="rId15"/>
    <p:sldId id="330" r:id="rId16"/>
    <p:sldId id="332" r:id="rId17"/>
    <p:sldId id="337" r:id="rId18"/>
    <p:sldId id="333" r:id="rId19"/>
    <p:sldId id="334" r:id="rId20"/>
    <p:sldId id="335" r:id="rId21"/>
    <p:sldId id="336" r:id="rId22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thor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A9D7D9"/>
    <a:srgbClr val="93D3D9"/>
    <a:srgbClr val="AAD6FF"/>
    <a:srgbClr val="B2C8CD"/>
    <a:srgbClr val="CCD8D6"/>
    <a:srgbClr val="4F5945"/>
    <a:srgbClr val="73292A"/>
    <a:srgbClr val="7F867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il mediu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 mediu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78" autoAdjust="0"/>
  </p:normalViewPr>
  <p:slideViewPr>
    <p:cSldViewPr snapToGrid="0">
      <p:cViewPr varScale="1">
        <p:scale>
          <a:sx n="80" d="100"/>
          <a:sy n="80" d="100"/>
        </p:scale>
        <p:origin x="-33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GB"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0916FC-5C77-4E34-8D2B-06F68D8B6886}" type="datetimeFigureOut">
              <a:rPr/>
              <a:pPr>
                <a:defRPr/>
              </a:pPr>
              <a:t>26/03/2024</a:t>
            </a:fld>
            <a:endParaRPr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GB"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2876DA-5343-483A-91E1-D227A7216E93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GB"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C90591-1673-44D9-A2AB-9796F5BFA74F}" type="datetimeFigureOut">
              <a:rPr/>
              <a:pPr>
                <a:defRPr/>
              </a:pPr>
              <a:t>26/03/2024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GB"/>
            </a:defPPr>
          </a:lstStyle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GB"/>
            </a:def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GB"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0E91F5-682F-48D3-9BC2-D886F7847B1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lang="en-GB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lang="en-GB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lang="en-GB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lang="en-GB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lang="en-GB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GB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64DDFF-0A31-41F7-9189-CFD847399A39}" type="slidenum">
              <a:rPr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plan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17650" y="0"/>
            <a:ext cx="8391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6">
            <a:extLst>
              <a:ext uri="{FF2B5EF4-FFF2-40B4-BE49-F238E27FC236}"/>
            </a:extLst>
          </p:cNvPr>
          <p:cNvSpPr/>
          <p:nvPr userDrawn="1"/>
        </p:nvSpPr>
        <p:spPr>
          <a:xfrm>
            <a:off x="3300413" y="655638"/>
            <a:ext cx="5591175" cy="55911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6" name="Straight Connector 8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4359275" y="4300538"/>
            <a:ext cx="347345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10" descr="A picture containing text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610225" y="4157663"/>
            <a:ext cx="971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16">
            <a:extLst>
              <a:ext uri="{FF2B5EF4-FFF2-40B4-BE49-F238E27FC236}"/>
            </a:extLst>
          </p:cNvPr>
          <p:cNvSpPr/>
          <p:nvPr userDrawn="1"/>
        </p:nvSpPr>
        <p:spPr>
          <a:xfrm>
            <a:off x="3448050" y="808038"/>
            <a:ext cx="5295900" cy="52959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12" descr="A picture containing ceramic ware, porcelain&#10;&#10;Description automatically generate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814888"/>
            <a:ext cx="1668463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530600" y="1163638"/>
            <a:ext cx="81915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rtlCol="0" anchor="b">
            <a:noAutofit/>
          </a:bodyPr>
          <a:lstStyle>
            <a:lvl1pPr algn="ctr">
              <a:defRPr lang="en-GB" sz="46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 rtlCol="0"/>
          <a:lstStyle>
            <a:lvl1pPr marL="0" indent="0" algn="ctr">
              <a:buNone/>
              <a:defRPr lang="en-GB" sz="2400"/>
            </a:lvl1pPr>
            <a:lvl2pPr marL="457200" indent="0" algn="ctr">
              <a:buNone/>
              <a:defRPr lang="en-GB" sz="2000"/>
            </a:lvl2pPr>
            <a:lvl3pPr marL="914400" indent="0" algn="ctr">
              <a:buNone/>
              <a:defRPr lang="en-GB" sz="1800"/>
            </a:lvl3pPr>
            <a:lvl4pPr marL="1371600" indent="0" algn="ctr">
              <a:buNone/>
              <a:defRPr lang="en-GB" sz="1600"/>
            </a:lvl4pPr>
            <a:lvl5pPr marL="1828800" indent="0" algn="ctr">
              <a:buNone/>
              <a:defRPr lang="en-GB" sz="1600"/>
            </a:lvl5pPr>
            <a:lvl6pPr marL="2286000" indent="0" algn="ctr">
              <a:buNone/>
              <a:defRPr lang="en-GB" sz="1600"/>
            </a:lvl6pPr>
            <a:lvl7pPr marL="2743200" indent="0" algn="ctr">
              <a:buNone/>
              <a:defRPr lang="en-GB" sz="1600"/>
            </a:lvl7pPr>
            <a:lvl8pPr marL="3200400" indent="0" algn="ctr">
              <a:buNone/>
              <a:defRPr lang="en-GB" sz="1600"/>
            </a:lvl8pPr>
            <a:lvl9pPr marL="3657600" indent="0" algn="ctr">
              <a:buNone/>
              <a:defRPr lang="en-GB" sz="1600"/>
            </a:lvl9pPr>
          </a:lstStyle>
          <a:p>
            <a:r>
              <a:rPr lang="ro-RO"/>
              <a:t>Faceți clic pentru a edita stilul de subtitlu coordonator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838200" y="195263"/>
            <a:ext cx="10515600" cy="168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8" descr="A picture containing fabric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898900" y="1352550"/>
            <a:ext cx="4394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>
            <a:extLst>
              <a:ext uri="{FF2B5EF4-FFF2-40B4-BE49-F238E27FC236}"/>
            </a:extLst>
          </p:cNvPr>
          <p:cNvSpPr/>
          <p:nvPr userDrawn="1"/>
        </p:nvSpPr>
        <p:spPr>
          <a:xfrm>
            <a:off x="995363" y="319088"/>
            <a:ext cx="10185400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12" descr="A picture containing flower, plant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65563" y="1462088"/>
            <a:ext cx="27559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8" name="Footer Placeholder 1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9" name="Slide Number Placeholder 1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69EB8855-E425-464F-816D-8C5E5AFB89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4763" y="0"/>
            <a:ext cx="12192000" cy="2309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ct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1008063" y="319088"/>
            <a:ext cx="10185400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9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97513" y="1631950"/>
            <a:ext cx="1206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12" name="Content Placeholder 11">
            <a:extLst>
              <a:ext uri="{FF2B5EF4-FFF2-40B4-BE49-F238E27FC236}"/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 rtlCol="0"/>
          <a:lstStyle>
            <a:defPPr>
              <a:defRPr lang="en-GB"/>
            </a:def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7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8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1F19F114-E153-487F-BB83-329DC68D2D8E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4873625" cy="6869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35" descr="A close-up of a tree&#10;&#10;Description automatically generated with medium confidence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2866459" flipH="1">
            <a:off x="2282031" y="1589882"/>
            <a:ext cx="969963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7" descr="A group of flowers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019175" y="2260600"/>
            <a:ext cx="1244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 rtlCol="0"/>
          <a:lstStyle>
            <a:defPPr>
              <a:defRPr lang="en-GB"/>
            </a:def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29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0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31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rtlCol="0"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2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34" name="Text Placeholder 3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344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12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6E4CE9BE-9424-44B0-846D-2B20A0C6242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492125" y="319088"/>
            <a:ext cx="11207750" cy="5857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cxnSp>
        <p:nvCxnSpPr>
          <p:cNvPr id="10" name="Straight Connector 11">
            <a:extLst>
              <a:ext uri="{FF2B5EF4-FFF2-40B4-BE49-F238E27FC236}"/>
            </a:extLst>
          </p:cNvPr>
          <p:cNvCxnSpPr>
            <a:cxnSpLocks/>
          </p:cNvCxnSpPr>
          <p:nvPr userDrawn="1"/>
        </p:nvCxnSpPr>
        <p:spPr>
          <a:xfrm>
            <a:off x="836613" y="1766888"/>
            <a:ext cx="1051718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3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95925" y="1631950"/>
            <a:ext cx="1206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 rtlCol="0"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lang="en-GB"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rtlCol="0" anchor="b">
            <a:normAutofit/>
          </a:bodyPr>
          <a:lstStyle>
            <a:lvl1pPr marL="0" indent="0">
              <a:buNone/>
              <a:defRPr lang="en-GB" sz="2000" b="0">
                <a:latin typeface="+mj-lt"/>
              </a:defRPr>
            </a:lvl1pPr>
            <a:lvl2pPr marL="457200" indent="0">
              <a:buNone/>
              <a:defRPr lang="en-GB" sz="2000" b="1"/>
            </a:lvl2pPr>
            <a:lvl3pPr marL="914400" indent="0">
              <a:buNone/>
              <a:defRPr lang="en-GB" sz="1800" b="1"/>
            </a:lvl3pPr>
            <a:lvl4pPr marL="1371600" indent="0">
              <a:buNone/>
              <a:defRPr lang="en-GB" sz="1600" b="1"/>
            </a:lvl4pPr>
            <a:lvl5pPr marL="1828800" indent="0">
              <a:buNone/>
              <a:defRPr lang="en-GB" sz="1600" b="1"/>
            </a:lvl5pPr>
            <a:lvl6pPr marL="2286000" indent="0">
              <a:buNone/>
              <a:defRPr lang="en-GB" sz="1600" b="1"/>
            </a:lvl6pPr>
            <a:lvl7pPr marL="2743200" indent="0">
              <a:buNone/>
              <a:defRPr lang="en-GB" sz="1600" b="1"/>
            </a:lvl7pPr>
            <a:lvl8pPr marL="3200400" indent="0">
              <a:buNone/>
              <a:defRPr lang="en-GB" sz="1600" b="1"/>
            </a:lvl8pPr>
            <a:lvl9pPr marL="3657600" indent="0">
              <a:buNone/>
              <a:defRPr lang="en-GB"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 rtlCol="0">
            <a:normAutofit/>
          </a:bodyPr>
          <a:lstStyle>
            <a:lvl1pPr>
              <a:buClr>
                <a:srgbClr val="73292A"/>
              </a:buClr>
              <a:defRPr lang="en-GB" sz="1600"/>
            </a:lvl1pPr>
            <a:lvl2pPr>
              <a:buClr>
                <a:srgbClr val="73292A"/>
              </a:buClr>
              <a:defRPr lang="en-GB" sz="1400"/>
            </a:lvl2pPr>
            <a:lvl3pPr>
              <a:buClr>
                <a:srgbClr val="73292A"/>
              </a:buClr>
              <a:defRPr lang="en-GB" sz="1200"/>
            </a:lvl3pPr>
            <a:lvl4pPr>
              <a:buClr>
                <a:srgbClr val="73292A"/>
              </a:buClr>
              <a:defRPr lang="en-GB" sz="1100"/>
            </a:lvl4pPr>
            <a:lvl5pPr>
              <a:buClr>
                <a:srgbClr val="73292A"/>
              </a:buClr>
              <a:defRPr lang="en-GB" sz="11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12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13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24E9347B-E177-487C-BFAC-3FDDC251C429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fabric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67375" y="1162050"/>
            <a:ext cx="15621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7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96000" cy="6869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7" descr="A picture containing flower, plant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776913" y="2476500"/>
            <a:ext cx="7493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A close-up of a flower&#10;&#10;Description automatically generated with low confidence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319338" y="1695450"/>
            <a:ext cx="11557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A close-up of a flower&#10;&#10;Description automatically generated with low confidence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366963" y="382588"/>
            <a:ext cx="11557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3">
            <a:extLst>
              <a:ext uri="{FF2B5EF4-FFF2-40B4-BE49-F238E27FC236}"/>
            </a:extLst>
          </p:cNvPr>
          <p:cNvSpPr/>
          <p:nvPr userDrawn="1"/>
        </p:nvSpPr>
        <p:spPr>
          <a:xfrm>
            <a:off x="1023938" y="2162175"/>
            <a:ext cx="3795712" cy="2538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0" name="Rectangle 15">
            <a:extLst>
              <a:ext uri="{FF2B5EF4-FFF2-40B4-BE49-F238E27FC236}"/>
            </a:extLst>
          </p:cNvPr>
          <p:cNvSpPr/>
          <p:nvPr userDrawn="1"/>
        </p:nvSpPr>
        <p:spPr>
          <a:xfrm>
            <a:off x="1131888" y="2263775"/>
            <a:ext cx="3584575" cy="233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 rtlCol="0"/>
          <a:lstStyle>
            <a:lvl1pPr algn="ctr">
              <a:defRPr lang="en-GB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19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rtlCol="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lang="en-GB"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/>
            </a:extLst>
          </p:cNvPr>
          <p:cNvSpPr/>
          <p:nvPr userDrawn="1"/>
        </p:nvSpPr>
        <p:spPr>
          <a:xfrm>
            <a:off x="4763" y="0"/>
            <a:ext cx="12192000" cy="2309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1008063" y="319088"/>
            <a:ext cx="10185400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10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97513" y="1631950"/>
            <a:ext cx="1206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 rtlCol="0"/>
          <a:lstStyle>
            <a:defPPr>
              <a:defRPr lang="en-GB"/>
            </a:def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9" name="Slide Number Placeholder 7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636DEE96-A034-4A0D-B5CF-D0A72D206C9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/>
            </a:extLst>
          </p:cNvPr>
          <p:cNvSpPr/>
          <p:nvPr userDrawn="1"/>
        </p:nvSpPr>
        <p:spPr>
          <a:xfrm>
            <a:off x="4763" y="0"/>
            <a:ext cx="12192000" cy="2309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1008063" y="319088"/>
            <a:ext cx="10185400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6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97513" y="1631950"/>
            <a:ext cx="12065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 rtlCol="0"/>
          <a:lstStyle>
            <a:lvl1pPr algn="ctr">
              <a:defRPr lang="en-GB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6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7" name="Slide Number Placeholder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0B50172E-120E-4740-B905-74AA8FD00C0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3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CF91BBEC-1332-422A-9EB5-66C086ABD9A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en-GB" sz="3200"/>
            </a:lvl1pPr>
            <a:lvl2pPr>
              <a:defRPr lang="en-GB" sz="2800"/>
            </a:lvl2pPr>
            <a:lvl3pPr>
              <a:defRPr lang="en-GB" sz="2400"/>
            </a:lvl3pPr>
            <a:lvl4pPr>
              <a:defRPr lang="en-GB" sz="2000"/>
            </a:lvl4pPr>
            <a:lvl5pPr>
              <a:defRPr lang="en-GB" sz="2000"/>
            </a:lvl5pPr>
            <a:lvl6pPr>
              <a:defRPr lang="en-GB" sz="2000"/>
            </a:lvl6pPr>
            <a:lvl7pPr>
              <a:defRPr lang="en-GB" sz="2000"/>
            </a:lvl7pPr>
            <a:lvl8pPr>
              <a:defRPr lang="en-GB" sz="2000"/>
            </a:lvl8pPr>
            <a:lvl9pPr>
              <a:defRPr lang="en-GB"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064B-4ACF-484E-814A-3C6B935A8E1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en-GB" sz="32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lang="en-GB" sz="3200"/>
            </a:lvl1pPr>
            <a:lvl2pPr marL="457200" indent="0">
              <a:buNone/>
              <a:defRPr lang="en-GB" sz="2800"/>
            </a:lvl2pPr>
            <a:lvl3pPr marL="914400" indent="0">
              <a:buNone/>
              <a:defRPr lang="en-GB" sz="2400"/>
            </a:lvl3pPr>
            <a:lvl4pPr marL="1371600" indent="0">
              <a:buNone/>
              <a:defRPr lang="en-GB" sz="2000"/>
            </a:lvl4pPr>
            <a:lvl5pPr marL="1828800" indent="0">
              <a:buNone/>
              <a:defRPr lang="en-GB" sz="2000"/>
            </a:lvl5pPr>
            <a:lvl6pPr marL="2286000" indent="0">
              <a:buNone/>
              <a:defRPr lang="en-GB" sz="2000"/>
            </a:lvl6pPr>
            <a:lvl7pPr marL="2743200" indent="0">
              <a:buNone/>
              <a:defRPr lang="en-GB" sz="2000"/>
            </a:lvl7pPr>
            <a:lvl8pPr marL="3200400" indent="0">
              <a:buNone/>
              <a:defRPr lang="en-GB" sz="2000"/>
            </a:lvl8pPr>
            <a:lvl9pPr marL="3657600" indent="0">
              <a:buNone/>
              <a:defRPr lang="en-GB" sz="2000"/>
            </a:lvl9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en-GB" sz="1600"/>
            </a:lvl1pPr>
            <a:lvl2pPr marL="457200" indent="0">
              <a:buNone/>
              <a:defRPr lang="en-GB" sz="1400"/>
            </a:lvl2pPr>
            <a:lvl3pPr marL="914400" indent="0">
              <a:buNone/>
              <a:defRPr lang="en-GB" sz="1200"/>
            </a:lvl3pPr>
            <a:lvl4pPr marL="1371600" indent="0">
              <a:buNone/>
              <a:defRPr lang="en-GB" sz="1000"/>
            </a:lvl4pPr>
            <a:lvl5pPr marL="1828800" indent="0">
              <a:buNone/>
              <a:defRPr lang="en-GB" sz="1000"/>
            </a:lvl5pPr>
            <a:lvl6pPr marL="2286000" indent="0">
              <a:buNone/>
              <a:defRPr lang="en-GB" sz="1000"/>
            </a:lvl6pPr>
            <a:lvl7pPr marL="2743200" indent="0">
              <a:buNone/>
              <a:defRPr lang="en-GB" sz="1000"/>
            </a:lvl7pPr>
            <a:lvl8pPr marL="3200400" indent="0">
              <a:buNone/>
              <a:defRPr lang="en-GB" sz="1000"/>
            </a:lvl8pPr>
            <a:lvl9pPr marL="3657600" indent="0">
              <a:buNone/>
              <a:defRPr lang="en-GB"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C1622-2A6C-4EB3-9A4C-7153780587E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A picture containing fabric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667375" y="1162050"/>
            <a:ext cx="15621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0"/>
            <a:ext cx="6096000" cy="68691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12" descr="A group of flowers&#10;&#10;Description automatically generated with low confidence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959852" flipH="1">
            <a:off x="1760538" y="2049463"/>
            <a:ext cx="12303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A picture containing flower, plant&#10;&#10;Description automatically generate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776913" y="2476500"/>
            <a:ext cx="7493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 rtlCol="0"/>
          <a:lstStyle>
            <a:defPPr>
              <a:defRPr lang="en-GB"/>
            </a:def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2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lang="en-GB" sz="2400"/>
            </a:lvl1pPr>
            <a:lvl2pPr marL="228600">
              <a:buClr>
                <a:srgbClr val="73292A"/>
              </a:buClr>
              <a:defRPr lang="en-GB" sz="2000"/>
            </a:lvl2pPr>
            <a:lvl3pPr marL="685800">
              <a:buClr>
                <a:srgbClr val="73292A"/>
              </a:buClr>
              <a:defRPr lang="en-GB" sz="1800"/>
            </a:lvl3pPr>
            <a:lvl4pPr marL="1143000">
              <a:buClr>
                <a:srgbClr val="73292A"/>
              </a:buClr>
              <a:defRPr lang="en-GB" sz="1600"/>
            </a:lvl4pPr>
            <a:lvl5pPr marL="1600200">
              <a:buClr>
                <a:srgbClr val="73292A"/>
              </a:buClr>
              <a:defRPr lang="en-GB" sz="1600"/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11" name="Text Placeholder 33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25296" y="1426464"/>
            <a:ext cx="3922776" cy="4242816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lang="en-GB"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10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FB143291-95EB-4FB8-A3B6-541F22568E5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/>
            </a:extLst>
          </p:cNvPr>
          <p:cNvSpPr/>
          <p:nvPr userDrawn="1"/>
        </p:nvSpPr>
        <p:spPr>
          <a:xfrm>
            <a:off x="1174750" y="0"/>
            <a:ext cx="9842500" cy="568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8">
            <a:extLst>
              <a:ext uri="{FF2B5EF4-FFF2-40B4-BE49-F238E27FC236}"/>
            </a:extLst>
          </p:cNvPr>
          <p:cNvSpPr/>
          <p:nvPr userDrawn="1"/>
        </p:nvSpPr>
        <p:spPr>
          <a:xfrm>
            <a:off x="1604963" y="-12700"/>
            <a:ext cx="8982075" cy="5257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6" name="Picture 10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53063" y="5110163"/>
            <a:ext cx="12080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59138" y="-9525"/>
            <a:ext cx="5372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GB"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lang="en-GB"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lang="en-GB"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lang="en-GB"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</p:txBody>
      </p:sp>
      <p:sp>
        <p:nvSpPr>
          <p:cNvPr id="8" name="Footer Placeholder 1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9" name="Slide Number Placeholder 1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841D8BAA-4638-4ED0-ACD2-BE7053EF2B77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3376613"/>
            <a:ext cx="12192000" cy="2327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5" name="Picture 10" descr="A close up of a plant&#10;&#10;Description automatically generated with low confidence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57575" y="5118100"/>
            <a:ext cx="52832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 picture containing bedclothes, fabric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57575" y="2230438"/>
            <a:ext cx="53721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2">
            <a:extLst>
              <a:ext uri="{FF2B5EF4-FFF2-40B4-BE49-F238E27FC236}"/>
            </a:extLst>
          </p:cNvPr>
          <p:cNvSpPr/>
          <p:nvPr userDrawn="1"/>
        </p:nvSpPr>
        <p:spPr>
          <a:xfrm>
            <a:off x="233363" y="3633788"/>
            <a:ext cx="11739562" cy="17891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8" name="Picture 14" descr="A picture containing ceramic ware, porcelain&#10;&#10;Description automatically generate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2590193">
            <a:off x="6958013" y="5091113"/>
            <a:ext cx="8556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A picture containing text&#10;&#10;Description automatically generated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362325" y="3252788"/>
            <a:ext cx="12065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977640"/>
            <a:ext cx="9884664" cy="731520"/>
          </a:xfrm>
        </p:spPr>
        <p:txBody>
          <a:bodyPr rtlCol="0" anchor="b">
            <a:normAutofit/>
          </a:bodyPr>
          <a:lstStyle>
            <a:lvl1pPr algn="ctr">
              <a:defRPr lang="en-GB" sz="44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7472-C4D6-43F1-8A59-26A342385101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 rtlCol="0"/>
          <a:lstStyle>
            <a:lvl1pPr algn="ctr">
              <a:defRPr lang="en-GB"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 rtlCol="0"/>
          <a:lstStyle>
            <a:lvl1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 lang="en-GB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GB"/>
          </a:p>
        </p:txBody>
      </p:sp>
      <p:sp>
        <p:nvSpPr>
          <p:cNvPr id="4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5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7605E565-314F-42EF-8AA1-98CA140F3FB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0" y="1533525"/>
            <a:ext cx="12192000" cy="3790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7" name="Picture 7" descr="A picture containing fabric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09913" y="173038"/>
            <a:ext cx="6040437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>
            <a:extLst>
              <a:ext uri="{FF2B5EF4-FFF2-40B4-BE49-F238E27FC236}"/>
            </a:extLst>
          </p:cNvPr>
          <p:cNvSpPr/>
          <p:nvPr userDrawn="1"/>
        </p:nvSpPr>
        <p:spPr>
          <a:xfrm>
            <a:off x="225425" y="1795463"/>
            <a:ext cx="11741150" cy="32670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9" name="Picture 15" descr="A picture containing flower, plant&#10;&#10;Description automatically generated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900613" y="1120775"/>
            <a:ext cx="38655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8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92750" y="4922838"/>
            <a:ext cx="12065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rtlCol="0" anchor="t">
            <a:normAutofit/>
          </a:bodyPr>
          <a:lstStyle>
            <a:lvl1pPr algn="ctr">
              <a:defRPr lang="en-GB" sz="4400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rtlCol="0" anchor="ctr"/>
          <a:lstStyle>
            <a:lvl1pPr marL="0" indent="0" algn="ctr">
              <a:buNone/>
              <a:defRPr lang="en-GB" sz="2400">
                <a:solidFill>
                  <a:schemeClr val="accent3"/>
                </a:solidFill>
              </a:defRPr>
            </a:lvl1pPr>
            <a:lvl2pPr marL="457200" indent="0">
              <a:buNone/>
              <a:defRPr lang="en-GB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en-GB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en-GB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7" name="Text Placeholder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49667" y="3189069"/>
            <a:ext cx="945473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3184" y="2136567"/>
            <a:ext cx="941832" cy="1936750"/>
          </a:xfrm>
        </p:spPr>
        <p:txBody>
          <a:bodyPr rtlCol="0">
            <a:noAutofit/>
          </a:bodyPr>
          <a:lstStyle>
            <a:lvl1pPr marL="0" indent="0">
              <a:buNone/>
              <a:defRPr lang="en-GB"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d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554038" y="0"/>
            <a:ext cx="11104562" cy="6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6" name="Rect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877888" y="0"/>
            <a:ext cx="10460037" cy="58721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7" name="Picture 9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91163" y="5738813"/>
            <a:ext cx="12080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20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1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1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33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2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0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35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4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9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37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6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8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19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7A518EF9-20A3-437D-B350-2F9445A217B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>
            <a:extLst>
              <a:ext uri="{FF2B5EF4-FFF2-40B4-BE49-F238E27FC236}"/>
            </a:extLst>
          </p:cNvPr>
          <p:cNvSpPr/>
          <p:nvPr userDrawn="1"/>
        </p:nvSpPr>
        <p:spPr>
          <a:xfrm>
            <a:off x="554038" y="0"/>
            <a:ext cx="11104562" cy="6245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8" name="Rectangle 7">
            <a:extLst>
              <a:ext uri="{FF2B5EF4-FFF2-40B4-BE49-F238E27FC236}"/>
            </a:extLst>
          </p:cNvPr>
          <p:cNvSpPr/>
          <p:nvPr userDrawn="1"/>
        </p:nvSpPr>
        <p:spPr>
          <a:xfrm>
            <a:off x="877888" y="0"/>
            <a:ext cx="10460037" cy="58721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GB"/>
            </a:def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39" name="Picture 9" descr="A picture containing mollusk, insect&#10;&#10;Description automatically generated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491163" y="5738813"/>
            <a:ext cx="12080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 lang="en-GB"/>
            </a:lvl1pPr>
          </a:lstStyle>
          <a:p>
            <a:r>
              <a:rPr lang="ro-RO"/>
              <a:t>Faceți clic pentru a edita stilul de titlu coordonator</a:t>
            </a:r>
            <a:endParaRPr lang="en-GB"/>
          </a:p>
        </p:txBody>
      </p:sp>
      <p:sp>
        <p:nvSpPr>
          <p:cNvPr id="22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20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1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6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45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4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1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33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2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6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23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8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0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35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4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14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27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5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29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37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36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7" name="Picture Placeholder 17">
            <a:extLst>
              <a:ext uri="{FF2B5EF4-FFF2-40B4-BE49-F238E27FC236}"/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lang="en-GB" sz="1800"/>
            </a:lvl1pPr>
          </a:lstStyle>
          <a:p>
            <a:pPr lvl="0"/>
            <a:r>
              <a:rPr lang="ro-RO" noProof="0"/>
              <a:t>Faceți clic pe pictogramă pentru a adăuga o imagine</a:t>
            </a:r>
            <a:endParaRPr lang="en-GB" noProof="0" dirty="0"/>
          </a:p>
        </p:txBody>
      </p:sp>
      <p:sp>
        <p:nvSpPr>
          <p:cNvPr id="42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1" name="Text Placeholder 19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GB" sz="1400" spc="20" baseline="0">
                <a:latin typeface="+mn-lt"/>
              </a:defRPr>
            </a:lvl1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0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43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37"/>
          </p:nvPr>
        </p:nvSpPr>
        <p:spPr/>
        <p:txBody>
          <a:bodyPr/>
          <a:lstStyle>
            <a:defPPr>
              <a:defRPr lang="en-GB"/>
            </a:defPPr>
            <a:lvl1pPr>
              <a:defRPr/>
            </a:lvl1pPr>
          </a:lstStyle>
          <a:p>
            <a:pPr>
              <a:defRPr/>
            </a:pPr>
            <a:fld id="{7A1F10B7-AF9D-4AEC-A179-D45E4630F40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11430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Faceți clic pentru a edita stilul de titlu coordonator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825625"/>
            <a:ext cx="114300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Faceţi clic pentru a edita Master stiluri text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GB" smtClean="0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lang="en-GB"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>
              <a:defRPr/>
            </a:pPr>
            <a:r>
              <a:t>Presentation title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7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lang="en-GB" sz="1200" smtClean="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pPr>
              <a:defRPr/>
            </a:pPr>
            <a:fld id="{AE03ECBE-BBE4-4B95-9CC5-40DC81DF72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66" r:id="rId18"/>
    <p:sldLayoutId id="2147483665" r:id="rId19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GB" sz="4400" kern="1200">
          <a:solidFill>
            <a:srgbClr val="4A3A1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4A3A1C"/>
          </a:solidFill>
          <a:latin typeface="Baskerville Old Face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73292A"/>
        </a:buClr>
        <a:buFont typeface="Arial" charset="0"/>
        <a:buChar char="•"/>
        <a:defRPr lang="en-GB" sz="2800" kern="1200">
          <a:solidFill>
            <a:srgbClr val="4A3A1C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73292A"/>
        </a:buClr>
        <a:buFont typeface="Arial" charset="0"/>
        <a:buChar char="•"/>
        <a:defRPr lang="en-GB" sz="2400" kern="1200">
          <a:solidFill>
            <a:srgbClr val="4A3A1C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73292A"/>
        </a:buClr>
        <a:buFont typeface="Arial" charset="0"/>
        <a:buChar char="•"/>
        <a:defRPr lang="en-GB" sz="2000" kern="1200">
          <a:solidFill>
            <a:srgbClr val="4A3A1C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73292A"/>
        </a:buClr>
        <a:buFont typeface="Arial" charset="0"/>
        <a:buChar char="•"/>
        <a:defRPr lang="en-GB" kern="1200">
          <a:solidFill>
            <a:srgbClr val="4A3A1C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73292A"/>
        </a:buClr>
        <a:buFont typeface="Arial" charset="0"/>
        <a:buChar char="•"/>
        <a:defRPr lang="en-GB" kern="1200">
          <a:solidFill>
            <a:srgbClr val="4A3A1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n-GB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na.gov.r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Floral leaf accent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02000"/>
            <a:ext cx="125095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Slide Number Placeholder 7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6599B1-CD45-42FC-9E2D-B0B2DC273CD9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23555" name="Imagin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1138" y="214313"/>
            <a:ext cx="6672262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Imagine 2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682750"/>
            <a:ext cx="441007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090D89-912D-4C90-A8AB-2F4FFE83A0E5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33794" name="Imagin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0" y="2058988"/>
            <a:ext cx="4027488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7">
            <a:extLst>
              <a:ext uri="{FF2B5EF4-FFF2-40B4-BE49-F238E27FC236}"/>
            </a:extLst>
          </p:cNvPr>
          <p:cNvSpPr/>
          <p:nvPr/>
        </p:nvSpPr>
        <p:spPr>
          <a:xfrm>
            <a:off x="6128436" y="136525"/>
            <a:ext cx="491352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40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Factori de risc</a:t>
            </a:r>
            <a:endParaRPr lang="en-US" sz="40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>
            <a:extLst>
              <a:ext uri="{FF2B5EF4-FFF2-40B4-BE49-F238E27FC236}"/>
            </a:extLst>
          </p:cNvPr>
          <p:cNvSpPr txBox="1"/>
          <p:nvPr/>
        </p:nvSpPr>
        <p:spPr>
          <a:xfrm>
            <a:off x="4851400" y="949325"/>
            <a:ext cx="7340600" cy="5632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+mn-lt"/>
                <a:cs typeface="+mn-cs"/>
              </a:rPr>
              <a:t>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Lipsa de supraveghere a comportamentelor copiilor și necunoașterea grupului de prieteni 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Relații deficitare între părinți și copii prin absența legăturilor afective familiale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sau comunicare neadecvată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Lipsa de informare și comunicare cu privire la problematica consumului și traficului de droguri;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Lipsa timpului de calitate petrecut cu copilul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Dificultăți școlare și probleme sociale;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Lipsa ori deficiențe de relaționare cu școala;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 Norme de disciplină excesiv de permisive / severe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ori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stil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educativ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inconsecvent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Conflictele familiale,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sz="2400" b="1" dirty="0">
                <a:latin typeface="Arial" panose="020B0604020202020204" pitchFamily="34" charset="0"/>
                <a:cs typeface="Arial" panose="020B0604020202020204" pitchFamily="34" charset="0"/>
              </a:rPr>
              <a:t>Atitudinile și comportamentele familiale favorabile consumului de droguri. </a:t>
            </a:r>
          </a:p>
        </p:txBody>
      </p:sp>
      <p:pic>
        <p:nvPicPr>
          <p:cNvPr id="33797" name="Imagin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304800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8471E8-3C1A-4C0E-9086-D468284059DE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34818" name="Imagin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950" y="1865313"/>
            <a:ext cx="3554413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581433" y="323151"/>
            <a:ext cx="6096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40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Factori de protecție</a:t>
            </a:r>
            <a:endParaRPr lang="en-US" sz="40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257800" y="1366838"/>
            <a:ext cx="6419850" cy="5354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+mn-lt"/>
                <a:cs typeface="+mn-cs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Supravegherea comportamentului copiilor;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Implicarea copiilor în diverse activități de socializare, extrașcolare și de timp liber;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Legături afective pozitive părinți – copii;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Implicarea activă și semnificativă a părinților în viața copilului;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Utilizarea de metode disciplinare pozitive a comportamentului copiilor;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Dezaprobarea familiei față de consumul de tutun, alcool si droguri;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 Oferirea unui model adecvat copiilor;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o-RO" b="1" dirty="0"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b="1" dirty="0">
              <a:latin typeface="+mn-lt"/>
              <a:cs typeface="+mn-cs"/>
            </a:endParaRPr>
          </a:p>
        </p:txBody>
      </p:sp>
      <p:pic>
        <p:nvPicPr>
          <p:cNvPr id="34821" name="Imagin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9075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E0857-5C86-4539-BC5A-3FF49044586B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sp>
        <p:nvSpPr>
          <p:cNvPr id="14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081588" y="3624263"/>
            <a:ext cx="7110412" cy="3581400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Informează-te despre consumul de droguri 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Vorbeşte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copilului tău despre consumul de droguri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Petrece timp de calitate cu copilul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Află preocupările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activităţile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interes ale copilului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Cunoaşte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prietenii copilului tău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Ţine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legătura cu părinții acestora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Fii atent la schimbările de stare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comportament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Interesează-te de rezultatele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comportamentul copilului la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şcoală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ţine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legătura în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permanenţă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 profesorul diriginte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Stimulează implicarea copilului în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activităţi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petrecere sănătoasă a timpului liber (sport, artă, voluntariat, etc )</a:t>
            </a:r>
            <a:r>
              <a:rPr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fontAlgn="auto">
              <a:spcAft>
                <a:spcPts val="0"/>
              </a:spcAft>
              <a:defRPr/>
            </a:pPr>
            <a:endParaRPr lang="ro-RO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 plan </a:t>
            </a: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emoţional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o-RO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stabileşte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climat familial de apreciere și securitate afectivă ca bază a creșterii stimei de sine,  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sprijină copilul să dezvolte competențe de comunicare și relaționare cu alte persoane, în special cu cei de vârsta lui, </a:t>
            </a:r>
          </a:p>
          <a:p>
            <a:pPr marL="342900" indent="-3429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7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învaţă</a:t>
            </a:r>
            <a:r>
              <a:rPr lang="ro-RO" sz="7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copilul cum să ia decizii și cum să facă față presiunii grupului</a:t>
            </a:r>
            <a:endParaRPr lang="en-US" sz="7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3">
            <a:extLst>
              <a:ext uri="{FF2B5EF4-FFF2-40B4-BE49-F238E27FC236}"/>
            </a:extLst>
          </p:cNvPr>
          <p:cNvSpPr/>
          <p:nvPr/>
        </p:nvSpPr>
        <p:spPr>
          <a:xfrm>
            <a:off x="4973215" y="129042"/>
            <a:ext cx="7109927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en-GB" sz="28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GB" sz="2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făcut</a:t>
            </a:r>
            <a:r>
              <a:rPr lang="en-GB" sz="2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GB" sz="2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8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preveni</a:t>
            </a:r>
            <a:r>
              <a:rPr lang="en-GB" sz="2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consumul</a:t>
            </a:r>
            <a:r>
              <a:rPr lang="en-GB" sz="2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8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droguri</a:t>
            </a:r>
            <a:r>
              <a:rPr lang="en-GB" sz="28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28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Imagine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1985963"/>
            <a:ext cx="4321175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Imagin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8613" y="349250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0C41FC-BD48-4988-9E59-DDEC80B2E307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36866" name="I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051050"/>
            <a:ext cx="43672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082073" y="321254"/>
            <a:ext cx="7109927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Care sunt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semnele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recunoaștere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consumului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droguri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Imagin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284163"/>
            <a:ext cx="1757362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setăText 16">
            <a:extLst>
              <a:ext uri="{FF2B5EF4-FFF2-40B4-BE49-F238E27FC236}"/>
            </a:extLst>
          </p:cNvPr>
          <p:cNvSpPr txBox="1"/>
          <p:nvPr/>
        </p:nvSpPr>
        <p:spPr>
          <a:xfrm>
            <a:off x="5203825" y="1397000"/>
            <a:ext cx="7108825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chimbări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bruşte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ale comportamentului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a cercului de prieteni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schimbarea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priorităților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Scăderea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performanței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școlare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absențe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neașteptate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Pierderea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interesului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faţă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activităţile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preferate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Oboseală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neobișnuită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/ insomnia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Este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apatic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somnolent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Retragere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izolare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, stare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depresivă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Uneori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devine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agresiv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motiv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eteriorarea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relaţiei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cu membrii familiei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furie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ostilitate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lipsa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cooperării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Lipsa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atenției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/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Hiperactivitate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Probleme de concentrare și memorie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devenit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neobișnuit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stângaci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poticnire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lipsă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coordonare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echilibru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de sinceritate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şi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tendinţa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de izolare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o-R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iros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2000" b="1" dirty="0">
                <a:latin typeface="Arial" panose="020B0604020202020204" pitchFamily="34" charset="0"/>
                <a:cs typeface="Arial" panose="020B0604020202020204" pitchFamily="34" charset="0"/>
              </a:rPr>
              <a:t>e îmbracă neîngrijit, este ostil sau rebel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C82726-1131-48FD-8AD2-01DDE2BE73E9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sp>
        <p:nvSpPr>
          <p:cNvPr id="10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082073" y="321254"/>
            <a:ext cx="7109927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Care sunt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semnele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recunoaștere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consumului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600" b="1" u="sng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droguri</a:t>
            </a: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CasetăText 10"/>
          <p:cNvSpPr txBox="1">
            <a:spLocks noChangeArrowheads="1"/>
          </p:cNvSpPr>
          <p:nvPr/>
        </p:nvSpPr>
        <p:spPr bwMode="auto">
          <a:xfrm>
            <a:off x="5203825" y="1397000"/>
            <a:ext cx="71088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GB" sz="2000" b="1"/>
              <a:t>Folosirea continuă a gumei de mestecat pentru a acoperi respirația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000" b="1"/>
              <a:t>Folosirea adesea de preparate fără prescripție medicală pentru a reduce înroșirea ochilor sau iritația nazală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GB" sz="2000" b="1"/>
              <a:t>D</a:t>
            </a:r>
            <a:r>
              <a:rPr lang="ro-RO" sz="2000" b="1"/>
              <a:t>ispariţia de obiecte din casă sau nevoia continuă de bani suplimentari</a:t>
            </a:r>
            <a:endParaRPr lang="en-US" sz="2000" b="1"/>
          </a:p>
          <a:p>
            <a:pPr marL="285750" indent="-285750">
              <a:buFont typeface="Wingdings" pitchFamily="2" charset="2"/>
              <a:buChar char="q"/>
            </a:pPr>
            <a:r>
              <a:rPr lang="en-GB" sz="2000" b="1"/>
              <a:t>O</a:t>
            </a:r>
            <a:r>
              <a:rPr lang="ro-RO" sz="2000" b="1"/>
              <a:t>chi roşii, pupile dilatate sau </a:t>
            </a:r>
            <a:r>
              <a:rPr lang="en-GB" sz="2000" b="1"/>
              <a:t>contractate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/>
              <a:t>Urme de înțepături pe brațe sau picioare (sau mâneci lungi pe vreme caldă pentru a ascunde urmele)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it-IT" sz="2000" b="1"/>
              <a:t>Efortul de a ascunde consumul de droguri prin minciună , răspunsuri evazive și fiind mai secretoși</a:t>
            </a:r>
            <a:endParaRPr lang="en-GB" sz="2000" b="1"/>
          </a:p>
          <a:p>
            <a:pPr marL="285750" indent="-285750">
              <a:buFont typeface="Wingdings" pitchFamily="2" charset="2"/>
              <a:buChar char="q"/>
            </a:pPr>
            <a:r>
              <a:rPr lang="en-GB" sz="2000" b="1"/>
              <a:t>Identificarea de obiecte folosite în consumul de droguri</a:t>
            </a:r>
            <a:r>
              <a:rPr lang="ro-RO" sz="2000" b="1"/>
              <a:t>: foițe de țigară, pipete, ace, linguri cu coada întoarsă, brichete, pipe etc. </a:t>
            </a:r>
            <a:endParaRPr lang="en-GB" sz="2000" b="1"/>
          </a:p>
          <a:p>
            <a:pPr marL="285750" indent="-285750">
              <a:buFont typeface="Wingdings" pitchFamily="2" charset="2"/>
              <a:buChar char="q"/>
            </a:pPr>
            <a:r>
              <a:rPr lang="en-GB" sz="2000" b="1"/>
              <a:t>Atitudine defensivă  față de consumul de droguri</a:t>
            </a:r>
            <a:endParaRPr lang="en-US" sz="2000" b="1"/>
          </a:p>
        </p:txBody>
      </p:sp>
      <p:pic>
        <p:nvPicPr>
          <p:cNvPr id="37892" name="I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2051050"/>
            <a:ext cx="4367212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Imagin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284163"/>
            <a:ext cx="1757362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9DC1B1-5E15-462E-B378-BABF0D7BB34B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38914" name="Imagin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3325" y="1566863"/>
            <a:ext cx="69500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>
            <a:extLst>
              <a:ext uri="{FF2B5EF4-FFF2-40B4-BE49-F238E27FC236}"/>
            </a:extLst>
          </p:cNvPr>
          <p:cNvSpPr/>
          <p:nvPr/>
        </p:nvSpPr>
        <p:spPr>
          <a:xfrm>
            <a:off x="5082073" y="321254"/>
            <a:ext cx="7109927" cy="892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6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SEMNE ALE CONSUMULUI DE DROGURI</a:t>
            </a:r>
            <a:endParaRPr lang="en-US" sz="2600" b="1" u="sng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6" name="Imagin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246063"/>
            <a:ext cx="17573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Imagin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50" y="1958975"/>
            <a:ext cx="43243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C7957-DAF6-4045-AF40-C333931A51CF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39938" name="Imagin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87550"/>
            <a:ext cx="4106862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I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563" y="171450"/>
            <a:ext cx="17573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CasetăText 13"/>
          <p:cNvSpPr txBox="1">
            <a:spLocks noChangeArrowheads="1"/>
          </p:cNvSpPr>
          <p:nvPr/>
        </p:nvSpPr>
        <p:spPr bwMode="auto">
          <a:xfrm>
            <a:off x="5268913" y="581025"/>
            <a:ext cx="6097587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ATEN</a:t>
            </a:r>
            <a:r>
              <a:rPr lang="ro-RO" altLang="en-US" sz="2800" b="1">
                <a:solidFill>
                  <a:srgbClr val="FF0000"/>
                </a:solidFill>
              </a:rPr>
              <a:t>ȚIE!!!!</a:t>
            </a:r>
          </a:p>
          <a:p>
            <a:pPr algn="ctr">
              <a:buFont typeface="Wingdings" pitchFamily="2" charset="2"/>
              <a:buNone/>
            </a:pPr>
            <a:endParaRPr lang="ro-RO" altLang="en-US" sz="2800" b="1"/>
          </a:p>
          <a:p>
            <a:pPr algn="ctr">
              <a:buFont typeface="Wingdings" pitchFamily="2" charset="2"/>
              <a:buNone/>
            </a:pPr>
            <a:r>
              <a:rPr lang="ro-RO" altLang="en-US" sz="2800" b="1"/>
              <a:t>Multe semne ale consumului de droguri la adolescenți pot fi confundate cu modificările specifice acestei perioade. </a:t>
            </a:r>
          </a:p>
          <a:p>
            <a:pPr algn="ctr">
              <a:buFont typeface="Wingdings" pitchFamily="2" charset="2"/>
              <a:buNone/>
            </a:pPr>
            <a:endParaRPr lang="ro-RO" altLang="en-US" sz="2800" b="1"/>
          </a:p>
          <a:p>
            <a:pPr algn="ctr">
              <a:buFont typeface="Wingdings" pitchFamily="2" charset="2"/>
              <a:buNone/>
            </a:pPr>
            <a:r>
              <a:rPr lang="ro-RO" altLang="en-US" sz="2800" b="1"/>
              <a:t>În același timp, unele semne ale consumului de droguri sunt, de asemenea, simptome ale problemelor de sănătate mintală, inclusiv depresie sau anxietate.</a:t>
            </a:r>
            <a:endParaRPr lang="en-US" altLang="en-US" sz="28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907A1B-9192-4CF0-9802-D48323C71059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sp>
        <p:nvSpPr>
          <p:cNvPr id="40962" name="TextBox 6"/>
          <p:cNvSpPr txBox="1">
            <a:spLocks noChangeArrowheads="1"/>
          </p:cNvSpPr>
          <p:nvPr/>
        </p:nvSpPr>
        <p:spPr bwMode="auto">
          <a:xfrm>
            <a:off x="5257800" y="2025650"/>
            <a:ext cx="69342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o-RO" b="1">
                <a:latin typeface="Arial Black" pitchFamily="34" charset="0"/>
              </a:rPr>
              <a:t> </a:t>
            </a:r>
            <a:r>
              <a:rPr lang="en-US" b="1">
                <a:latin typeface="Arial Black" pitchFamily="34" charset="0"/>
              </a:rPr>
              <a:t> </a:t>
            </a:r>
            <a:r>
              <a:rPr lang="ro-RO" sz="2400" b="1">
                <a:latin typeface="Arial Black" pitchFamily="34" charset="0"/>
              </a:rPr>
              <a:t>Cereți ajutorul unui specialist în drogodependență;</a:t>
            </a:r>
          </a:p>
          <a:p>
            <a:pPr>
              <a:buFont typeface="Wingdings" pitchFamily="2" charset="2"/>
              <a:buChar char="q"/>
            </a:pPr>
            <a:r>
              <a:rPr lang="ro-RO" sz="2400" b="1">
                <a:latin typeface="Arial Black" pitchFamily="34" charset="0"/>
              </a:rPr>
              <a:t> </a:t>
            </a:r>
            <a:r>
              <a:rPr lang="en-US" sz="2400" b="1">
                <a:latin typeface="Arial Black" pitchFamily="34" charset="0"/>
              </a:rPr>
              <a:t> </a:t>
            </a:r>
            <a:r>
              <a:rPr lang="ro-RO" sz="2400" b="1">
                <a:latin typeface="Arial Black" pitchFamily="34" charset="0"/>
              </a:rPr>
              <a:t>Implicarea întregii familii;</a:t>
            </a:r>
          </a:p>
          <a:p>
            <a:pPr>
              <a:buFont typeface="Wingdings" pitchFamily="2" charset="2"/>
              <a:buChar char="q"/>
            </a:pPr>
            <a:r>
              <a:rPr lang="ro-RO" sz="2400" b="1">
                <a:latin typeface="Arial Black" pitchFamily="34" charset="0"/>
              </a:rPr>
              <a:t> </a:t>
            </a:r>
            <a:r>
              <a:rPr lang="en-US" sz="2400" b="1">
                <a:latin typeface="Arial Black" pitchFamily="34" charset="0"/>
              </a:rPr>
              <a:t> </a:t>
            </a:r>
            <a:r>
              <a:rPr lang="ro-RO" sz="2400" b="1">
                <a:latin typeface="Arial Black" pitchFamily="34" charset="0"/>
              </a:rPr>
              <a:t>Acordarea de suport în vederea adoptării unei motivații puternice  care să stea la baza activității de psihoterapie;</a:t>
            </a:r>
          </a:p>
          <a:p>
            <a:pPr>
              <a:buFont typeface="Wingdings" pitchFamily="2" charset="2"/>
              <a:buChar char="q"/>
            </a:pPr>
            <a:r>
              <a:rPr lang="en-US" sz="2400" b="1">
                <a:latin typeface="Arial Black" pitchFamily="34" charset="0"/>
              </a:rPr>
              <a:t> </a:t>
            </a:r>
            <a:r>
              <a:rPr lang="ro-RO" sz="2400" b="1">
                <a:latin typeface="Arial Black" pitchFamily="34" charset="0"/>
              </a:rPr>
              <a:t> Informati-vă asupra simptomelor aferente drogului consumat ;</a:t>
            </a:r>
          </a:p>
          <a:p>
            <a:pPr>
              <a:buFont typeface="Wingdings" pitchFamily="2" charset="2"/>
              <a:buChar char="q"/>
            </a:pPr>
            <a:r>
              <a:rPr lang="ro-RO" sz="2400" b="1">
                <a:latin typeface="Arial Black" pitchFamily="34" charset="0"/>
              </a:rPr>
              <a:t> </a:t>
            </a:r>
            <a:r>
              <a:rPr lang="en-US" sz="2400" b="1">
                <a:latin typeface="Arial Black" pitchFamily="34" charset="0"/>
              </a:rPr>
              <a:t> </a:t>
            </a:r>
            <a:r>
              <a:rPr lang="ro-RO" sz="2400" b="1">
                <a:latin typeface="Arial Black" pitchFamily="34" charset="0"/>
              </a:rPr>
              <a:t>Descoperiți împreună noi modalități de petrecere a timpului liber;</a:t>
            </a:r>
            <a:endParaRPr lang="en-US" sz="2400" b="1">
              <a:latin typeface="Arial Black" pitchFamily="34" charset="0"/>
            </a:endParaRPr>
          </a:p>
        </p:txBody>
      </p:sp>
      <p:sp>
        <p:nvSpPr>
          <p:cNvPr id="11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315087" y="237921"/>
            <a:ext cx="1033804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Copilul</a:t>
            </a:r>
            <a:r>
              <a:rPr lang="en-US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meu </a:t>
            </a:r>
            <a:r>
              <a:rPr lang="en-US" sz="33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consum</a:t>
            </a:r>
            <a:r>
              <a:rPr lang="ro-RO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sz="33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3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droguri</a:t>
            </a:r>
            <a:endParaRPr lang="en-US" sz="33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/>
            </a:extLst>
          </p:cNvPr>
          <p:cNvSpPr/>
          <p:nvPr/>
        </p:nvSpPr>
        <p:spPr>
          <a:xfrm>
            <a:off x="6096000" y="981836"/>
            <a:ext cx="46217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Ce este de făcut?</a:t>
            </a:r>
            <a:endParaRPr lang="en-US" sz="36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0965" name="Substituent conținut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043113"/>
            <a:ext cx="4125913" cy="4013200"/>
          </a:xfrm>
        </p:spPr>
      </p:pic>
      <p:pic>
        <p:nvPicPr>
          <p:cNvPr id="40966" name="Imagin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336550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0AA88F-DE46-4158-A567-46E593DA56B9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41986" name="I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538" y="312738"/>
            <a:ext cx="17589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tăText 13">
            <a:extLst>
              <a:ext uri="{FF2B5EF4-FFF2-40B4-BE49-F238E27FC236}"/>
            </a:extLst>
          </p:cNvPr>
          <p:cNvSpPr txBox="1"/>
          <p:nvPr/>
        </p:nvSpPr>
        <p:spPr>
          <a:xfrm>
            <a:off x="4964113" y="2900363"/>
            <a:ext cx="7343775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Accesul unui adolescent care consumă droguri  în sistemul de asistenţă se realizează: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la solicitarea directă a părintelui sau reprezentantului legal;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dispoziţia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procurorului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altui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organ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judiciar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în cazuri de urgenţă.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265952" y="525569"/>
            <a:ext cx="1033804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Copilul</a:t>
            </a:r>
            <a:r>
              <a:rPr lang="en-US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meu </a:t>
            </a:r>
            <a:r>
              <a:rPr lang="en-US" sz="32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consum</a:t>
            </a:r>
            <a:r>
              <a:rPr lang="ro-RO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ă</a:t>
            </a:r>
            <a:r>
              <a:rPr lang="en-US" sz="32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droguri</a:t>
            </a:r>
            <a:endParaRPr lang="en-US" sz="32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5957830" y="1769296"/>
            <a:ext cx="462177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3600" b="1" u="sng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Ce este de făcut?</a:t>
            </a:r>
            <a:endParaRPr lang="en-US" sz="3600" b="1" u="sng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1990" name="Imagin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" y="2033588"/>
            <a:ext cx="3806825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95722-677D-4C95-81CD-666EC991D6FB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43010" name="Imagin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988" y="2060575"/>
            <a:ext cx="41148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Imagin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276225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CasetăText 15"/>
          <p:cNvSpPr txBox="1">
            <a:spLocks noChangeArrowheads="1"/>
          </p:cNvSpPr>
          <p:nvPr/>
        </p:nvSpPr>
        <p:spPr bwMode="auto">
          <a:xfrm>
            <a:off x="5643563" y="4052888"/>
            <a:ext cx="6097587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o-RO" altLang="en-US" b="1">
                <a:latin typeface="Arial Black" pitchFamily="34" charset="0"/>
              </a:rPr>
              <a:t>Agenția Națională Antidrog </a:t>
            </a:r>
            <a:endParaRPr lang="en-GB" altLang="en-US" b="1">
              <a:latin typeface="Arial Black" pitchFamily="34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ro-RO" altLang="en-US" b="1">
                <a:latin typeface="Arial Black" pitchFamily="34" charset="0"/>
              </a:rPr>
              <a:t>implementează </a:t>
            </a:r>
            <a:r>
              <a:rPr lang="ro-RO" altLang="en-US" b="1" u="sng">
                <a:solidFill>
                  <a:srgbClr val="FF0000"/>
                </a:solidFill>
                <a:latin typeface="Arial Black" pitchFamily="34" charset="0"/>
              </a:rPr>
              <a:t>Programul SAFE SPACE </a:t>
            </a:r>
            <a:r>
              <a:rPr lang="ro-RO" altLang="en-US" b="1">
                <a:latin typeface="Arial Black" pitchFamily="34" charset="0"/>
              </a:rPr>
              <a:t>ce vine în sprijinul adolescenților la risc sau consumatori de droguri și părinților/reprezentanților legali ai acestora</a:t>
            </a:r>
            <a:endParaRPr lang="en-US" altLang="en-US">
              <a:latin typeface="Arial Black" pitchFamily="34" charset="0"/>
            </a:endParaRPr>
          </a:p>
        </p:txBody>
      </p:sp>
      <p:sp>
        <p:nvSpPr>
          <p:cNvPr id="17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988" y="238125"/>
            <a:ext cx="6507162" cy="12192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SAFE SPACE</a:t>
            </a:r>
            <a:br>
              <a:rPr lang="ro-RO" altLang="en-US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o-RO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- 0752 791 647 -</a:t>
            </a:r>
            <a:endParaRPr lang="en-US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3014" name="Imagin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3388" y="2060575"/>
            <a:ext cx="3624262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CasetăText 19"/>
          <p:cNvSpPr txBox="1">
            <a:spLocks noChangeArrowheads="1"/>
          </p:cNvSpPr>
          <p:nvPr/>
        </p:nvSpPr>
        <p:spPr bwMode="auto">
          <a:xfrm>
            <a:off x="8153400" y="1509713"/>
            <a:ext cx="969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Arial Black" pitchFamily="34" charset="0"/>
              </a:rPr>
              <a:t>SAU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256E3B-08F9-4BB7-BD84-9F90EA36C943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sp>
        <p:nvSpPr>
          <p:cNvPr id="11" name="Dreptunghi 10">
            <a:extLst>
              <a:ext uri="{FF2B5EF4-FFF2-40B4-BE49-F238E27FC236}"/>
            </a:extLst>
          </p:cNvPr>
          <p:cNvSpPr/>
          <p:nvPr/>
        </p:nvSpPr>
        <p:spPr>
          <a:xfrm>
            <a:off x="5235586" y="1471035"/>
            <a:ext cx="671561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Caracteristicile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adolescenței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nevoile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copilului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32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reptunghi 11">
            <a:extLst>
              <a:ext uri="{FF2B5EF4-FFF2-40B4-BE49-F238E27FC236}"/>
            </a:extLst>
          </p:cNvPr>
          <p:cNvSpPr/>
          <p:nvPr/>
        </p:nvSpPr>
        <p:spPr>
          <a:xfrm>
            <a:off x="5235587" y="2711043"/>
            <a:ext cx="671561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Factori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risc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protecție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privind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consumul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droguri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o-RO" sz="32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reptunghi 12">
            <a:extLst>
              <a:ext uri="{FF2B5EF4-FFF2-40B4-BE49-F238E27FC236}"/>
            </a:extLst>
          </p:cNvPr>
          <p:cNvSpPr/>
          <p:nvPr/>
        </p:nvSpPr>
        <p:spPr>
          <a:xfrm>
            <a:off x="5235588" y="4101012"/>
            <a:ext cx="671561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Drogurile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recunoașterea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comportamentelor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endParaRPr lang="ro-RO" sz="32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reptunghi 13">
            <a:extLst>
              <a:ext uri="{FF2B5EF4-FFF2-40B4-BE49-F238E27FC236}"/>
            </a:extLst>
          </p:cNvPr>
          <p:cNvSpPr/>
          <p:nvPr/>
        </p:nvSpPr>
        <p:spPr>
          <a:xfrm>
            <a:off x="5235589" y="5341020"/>
            <a:ext cx="6715619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suport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caz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consum</a:t>
            </a:r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3200" b="1" dirty="0" err="1">
                <a:ln w="9525">
                  <a:solidFill>
                    <a:schemeClr val="bg1"/>
                  </a:solidFill>
                  <a:prstDash val="solid"/>
                </a:ln>
                <a:latin typeface="Arial" panose="020B0604020202020204" pitchFamily="34" charset="0"/>
                <a:cs typeface="Arial" panose="020B0604020202020204" pitchFamily="34" charset="0"/>
              </a:rPr>
              <a:t>droguri</a:t>
            </a:r>
            <a:endParaRPr lang="ro-RO" sz="3200" b="1" dirty="0">
              <a:ln w="9525">
                <a:solidFill>
                  <a:schemeClr val="bg1"/>
                </a:solidFill>
                <a:prstDash val="solid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Dreptunghi 19">
            <a:extLst>
              <a:ext uri="{FF2B5EF4-FFF2-40B4-BE49-F238E27FC236}"/>
            </a:extLst>
          </p:cNvPr>
          <p:cNvSpPr/>
          <p:nvPr/>
        </p:nvSpPr>
        <p:spPr>
          <a:xfrm>
            <a:off x="5244985" y="439762"/>
            <a:ext cx="608833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+mn-lt"/>
                <a:cs typeface="+mn-cs"/>
              </a:rPr>
              <a:t>AGENDA DE CURS :</a:t>
            </a:r>
            <a:endParaRPr lang="ro-RO" sz="54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25607" name="Imagin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819275"/>
            <a:ext cx="4289425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219075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8A3B09-A9D4-48ED-BD25-1E47884CE445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44034" name="Imagin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2047875"/>
            <a:ext cx="4237037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I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6538" y="238125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5133975" y="904875"/>
            <a:ext cx="6958013" cy="3949700"/>
          </a:xfrm>
          <a:prstGeom prst="rect">
            <a:avLst/>
          </a:prstGeom>
        </p:spPr>
        <p:txBody>
          <a:bodyPr anchor="b">
            <a:normAutofit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Programul se adresează:</a:t>
            </a:r>
          </a:p>
          <a:p>
            <a:pPr marL="457200" indent="-457200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adolescenților </a:t>
            </a:r>
            <a:r>
              <a:rPr lang="ro-RO"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identificaţi</a:t>
            </a:r>
            <a:r>
              <a:rPr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drept consumatori activi sau aflați la risc de consum</a:t>
            </a:r>
            <a:r>
              <a:rPr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și părinților / reprezentanților legali ai acestora</a:t>
            </a:r>
            <a:endParaRPr lang="ro-RO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o-RO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Programul presupune: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acordarea </a:t>
            </a:r>
            <a:r>
              <a:rPr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în</a:t>
            </a:r>
            <a:r>
              <a:rPr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mod GRATUIT </a:t>
            </a:r>
            <a:r>
              <a:rPr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și</a:t>
            </a:r>
            <a:r>
              <a:rPr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CONFIDENȚIAL de 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servicii</a:t>
            </a:r>
            <a:r>
              <a:rPr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 consiliere în vederea renunțării la consum sau împiedicării trecerii de la consum</a:t>
            </a:r>
            <a:r>
              <a:rPr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ul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experimental la consum</a:t>
            </a:r>
            <a:r>
              <a:rPr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ul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regulat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prevenirea recăderilor prin </a:t>
            </a:r>
            <a:r>
              <a:rPr lang="ro-RO"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activităţi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informare </a:t>
            </a:r>
            <a:r>
              <a:rPr lang="ro-RO" sz="1600" b="1" dirty="0" err="1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şi</a:t>
            </a:r>
            <a:r>
              <a:rPr lang="ro-RO" sz="1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prevenire a consumului de droguri</a:t>
            </a:r>
            <a:endParaRPr lang="en-US" sz="1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988" y="238125"/>
            <a:ext cx="6507162" cy="98425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o-RO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SAFE SPACE</a:t>
            </a:r>
            <a:br>
              <a:rPr lang="ro-RO" altLang="en-US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o-RO" altLang="en-US" dirty="0">
                <a:solidFill>
                  <a:srgbClr val="FF0000"/>
                </a:solidFill>
                <a:latin typeface="Arial Black" panose="020B0A04020102020204" pitchFamily="34" charset="0"/>
              </a:rPr>
              <a:t>- 0752 791 647 -</a:t>
            </a:r>
            <a:endParaRPr lang="en-US" alt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4038" name="CasetăText 14"/>
          <p:cNvSpPr txBox="1">
            <a:spLocks noChangeArrowheads="1"/>
          </p:cNvSpPr>
          <p:nvPr/>
        </p:nvSpPr>
        <p:spPr bwMode="auto">
          <a:xfrm>
            <a:off x="5238750" y="5326063"/>
            <a:ext cx="67929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b="1" u="sng">
                <a:solidFill>
                  <a:srgbClr val="FF0000"/>
                </a:solidFill>
              </a:rPr>
              <a:t>CONFIDENȚIALITATEA</a:t>
            </a:r>
            <a:r>
              <a:rPr lang="en-GB" b="1" u="sng">
                <a:solidFill>
                  <a:srgbClr val="0000D4"/>
                </a:solidFill>
              </a:rPr>
              <a:t> </a:t>
            </a:r>
            <a:r>
              <a:rPr lang="vi-VN" b="1">
                <a:solidFill>
                  <a:srgbClr val="0000D4"/>
                </a:solidFill>
              </a:rPr>
              <a:t> privind comportamentul de consum de droguri se</a:t>
            </a:r>
            <a:r>
              <a:rPr lang="ro-RO" b="1">
                <a:solidFill>
                  <a:srgbClr val="0000D4"/>
                </a:solidFill>
              </a:rPr>
              <a:t> a</a:t>
            </a:r>
            <a:r>
              <a:rPr lang="vi-VN" b="1">
                <a:solidFill>
                  <a:srgbClr val="0000D4"/>
                </a:solidFill>
              </a:rPr>
              <a:t>sigură în toate etapele de asistenţă: pe parcursul identificării, al asistenţei propriu</a:t>
            </a:r>
            <a:r>
              <a:rPr lang="en-GB" b="1">
                <a:solidFill>
                  <a:srgbClr val="0000D4"/>
                </a:solidFill>
              </a:rPr>
              <a:t> </a:t>
            </a:r>
            <a:r>
              <a:rPr lang="vi-VN" b="1">
                <a:solidFill>
                  <a:srgbClr val="0000D4"/>
                </a:solidFill>
              </a:rPr>
              <a:t>zise, </a:t>
            </a:r>
            <a:r>
              <a:rPr lang="pt-BR" b="1">
                <a:solidFill>
                  <a:srgbClr val="0000D4"/>
                </a:solidFill>
              </a:rPr>
              <a:t>în cadrul managementului de caz și în etapa de reintegrare şcolară. </a:t>
            </a:r>
            <a:endParaRPr lang="ro-RO" b="1">
              <a:solidFill>
                <a:srgbClr val="0000D4"/>
              </a:solidFill>
            </a:endParaRPr>
          </a:p>
        </p:txBody>
      </p:sp>
      <p:pic>
        <p:nvPicPr>
          <p:cNvPr id="44039" name="Imagin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4811713"/>
            <a:ext cx="4699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Substituent conținut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1855788"/>
            <a:ext cx="4540250" cy="3289300"/>
          </a:xfrm>
        </p:spPr>
      </p:pic>
      <p:pic>
        <p:nvPicPr>
          <p:cNvPr id="45058" name="Imagin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5113" y="266700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0" y="1249363"/>
            <a:ext cx="7143750" cy="45037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AGENȚIA NAȚIONALĂ ANTIDROG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este</a:t>
            </a: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alături</a:t>
            </a: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 de tine de </a:t>
            </a:r>
            <a:r>
              <a:rPr lang="en-US" altLang="en-US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fiecare</a:t>
            </a: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dată</a:t>
            </a: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când</a:t>
            </a: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 ai </a:t>
            </a:r>
            <a:r>
              <a:rPr lang="en-US" altLang="en-US" sz="28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nevoie</a:t>
            </a:r>
            <a:r>
              <a:rPr lang="en-US" altLang="en-US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!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Bd. UNIRII nr. 37 bl. 4 </a:t>
            </a:r>
            <a:r>
              <a:rPr lang="en-US" altLang="en-US" sz="2800" dirty="0" err="1">
                <a:solidFill>
                  <a:schemeClr val="tx1"/>
                </a:solidFill>
                <a:latin typeface="Arial Black" panose="020B0A04020102020204" pitchFamily="34" charset="0"/>
              </a:rPr>
              <a:t>sc.A</a:t>
            </a: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 sect.3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Tel: 021/318.44.00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</a:rPr>
              <a:t>Fax: 021/316.67.27 </a:t>
            </a: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 Black" panose="020B0A04020102020204" pitchFamily="34" charset="0"/>
                <a:hlinkClick r:id="rId4"/>
              </a:rPr>
              <a:t>www.ana.gov.ro</a:t>
            </a:r>
            <a:endParaRPr lang="en-US" altLang="en-U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US" alt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71234C-C2DD-46F8-B143-952F88F08827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26626" name="Imagin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1633538"/>
            <a:ext cx="4032250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Imagin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4000500"/>
            <a:ext cx="40322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763" y="307975"/>
            <a:ext cx="7467600" cy="1325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se </a:t>
            </a:r>
            <a:r>
              <a:rPr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SIMTE</a:t>
            </a:r>
            <a:r>
              <a:rPr lang="ro-RO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copilul dumneavoastră la vârsta preadolescenței</a:t>
            </a:r>
            <a:r>
              <a:rPr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ro-RO" b="1" dirty="0">
                <a:solidFill>
                  <a:schemeClr val="accent3"/>
                </a:solidFill>
              </a:rPr>
              <a:t/>
            </a:r>
            <a:br>
              <a:rPr lang="ro-RO" b="1" dirty="0">
                <a:solidFill>
                  <a:schemeClr val="accent3"/>
                </a:solidFill>
              </a:rPr>
            </a:br>
            <a:r>
              <a:rPr b="1" dirty="0">
                <a:solidFill>
                  <a:schemeClr val="accent3"/>
                </a:solidFill>
              </a:rPr>
              <a:t/>
            </a:r>
            <a:br>
              <a:rPr b="1" dirty="0">
                <a:solidFill>
                  <a:schemeClr val="accent3"/>
                </a:solidFill>
              </a:rPr>
            </a:br>
            <a:r>
              <a:rPr lang="ro-RO" sz="36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Dispoziţii</a:t>
            </a:r>
            <a:r>
              <a:rPr lang="ro-RO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schimbătoare</a:t>
            </a:r>
            <a:r>
              <a:rPr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b="1" dirty="0">
                <a:solidFill>
                  <a:schemeClr val="accent3"/>
                </a:solidFill>
              </a:rPr>
              <a:t/>
            </a:r>
            <a:br>
              <a:rPr b="1" dirty="0">
                <a:solidFill>
                  <a:schemeClr val="accent3"/>
                </a:solidFill>
              </a:rPr>
            </a:b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6" name="Content Placeholder 7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7445375" y="2932113"/>
            <a:ext cx="2371725" cy="3535362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>
            <a:defPPr>
              <a:defRPr lang="en-GB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b="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20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292A"/>
              </a:buClr>
              <a:buFont typeface="Arial" panose="020B0604020202020204" pitchFamily="34" charset="0"/>
              <a:buNone/>
              <a:defRPr lang="en-GB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GB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o-RO" dirty="0"/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Vesel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Trist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Furios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Anxios</a:t>
            </a: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ro-RO"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Instabil</a:t>
            </a:r>
            <a:endParaRPr sz="1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auto">
              <a:lnSpc>
                <a:spcPct val="12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sz="1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Exploziv</a:t>
            </a:r>
            <a:r>
              <a:rPr sz="1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o-RO" dirty="0"/>
              <a:t>			</a:t>
            </a:r>
            <a:endParaRPr lang="en-US" dirty="0"/>
          </a:p>
        </p:txBody>
      </p:sp>
      <p:pic>
        <p:nvPicPr>
          <p:cNvPr id="26630" name="Imagin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0" y="190500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1A0719-6A33-4DF6-A941-2D621EB53EB1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27650" name="Picture 2" descr="C:\Users\doina.tarb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1974850"/>
            <a:ext cx="4279900" cy="43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6763" y="307975"/>
            <a:ext cx="7467600" cy="13255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</a:t>
            </a:r>
            <a:r>
              <a:rPr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GÂNDEȘTE</a:t>
            </a:r>
            <a:r>
              <a:rPr lang="ro-RO"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copilul dumneavoastră la vârsta preadolescenței</a:t>
            </a:r>
            <a:r>
              <a:rPr sz="4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r>
              <a:rPr lang="ro-RO" b="1" dirty="0">
                <a:solidFill>
                  <a:schemeClr val="accent3"/>
                </a:solidFill>
              </a:rPr>
              <a:t/>
            </a:r>
            <a:br>
              <a:rPr lang="ro-RO" b="1" dirty="0">
                <a:solidFill>
                  <a:schemeClr val="accent3"/>
                </a:solidFill>
              </a:rPr>
            </a:br>
            <a:r>
              <a:rPr b="1" dirty="0">
                <a:solidFill>
                  <a:schemeClr val="accent3"/>
                </a:solidFill>
              </a:rPr>
              <a:t/>
            </a:r>
            <a:br>
              <a:rPr b="1" dirty="0">
                <a:solidFill>
                  <a:schemeClr val="accent3"/>
                </a:solidFill>
              </a:rPr>
            </a:br>
            <a:r>
              <a:rPr b="1" dirty="0">
                <a:solidFill>
                  <a:schemeClr val="accent3"/>
                </a:solidFill>
              </a:rPr>
              <a:t/>
            </a:r>
            <a:br>
              <a:rPr b="1" dirty="0">
                <a:solidFill>
                  <a:schemeClr val="accent3"/>
                </a:solidFill>
              </a:rPr>
            </a:b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5656263" y="2354263"/>
            <a:ext cx="586105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i="1">
                <a:latin typeface="Gill Sans Nova Light"/>
              </a:rPr>
              <a:t> </a:t>
            </a:r>
            <a:r>
              <a:rPr lang="en-GB" sz="2000" b="1"/>
              <a:t>Logic</a:t>
            </a:r>
            <a:endParaRPr lang="ro-RO" sz="2000" b="1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1"/>
              <a:t>Gândire analitică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1"/>
              <a:t>Nu mai învață mecanic</a:t>
            </a:r>
            <a:endParaRPr lang="ro-RO" sz="2000" b="1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1"/>
              <a:t>Învață doar ce îi face plăcere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1"/>
              <a:t>Își poate pierde interesul față de învățătură</a:t>
            </a:r>
            <a:endParaRPr lang="ro-RO" sz="2000" b="1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1"/>
              <a:t>Preocupat de activitățile de timp liber</a:t>
            </a:r>
            <a:endParaRPr lang="en-US" sz="2000" b="1"/>
          </a:p>
        </p:txBody>
      </p:sp>
      <p:pic>
        <p:nvPicPr>
          <p:cNvPr id="27653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338" y="377825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E56EE6-DC44-4415-AE05-DFF3093D2C81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28674" name="Imagin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2032000"/>
            <a:ext cx="4373563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2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88" y="441325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 se comportă cu </a:t>
            </a:r>
            <a:r>
              <a:rPr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PĂRINȚII </a:t>
            </a:r>
            <a:r>
              <a:rPr b="1" dirty="0">
                <a:solidFill>
                  <a:schemeClr val="accent3"/>
                </a:solidFill>
              </a:rPr>
              <a:t>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28676" name="TextBox 7"/>
          <p:cNvSpPr txBox="1">
            <a:spLocks noChangeArrowheads="1"/>
          </p:cNvSpPr>
          <p:nvPr/>
        </p:nvSpPr>
        <p:spPr bwMode="auto">
          <a:xfrm>
            <a:off x="5516563" y="1703388"/>
            <a:ext cx="616585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i="1"/>
              <a:t> </a:t>
            </a:r>
            <a:r>
              <a:rPr lang="en-GB" b="1"/>
              <a:t>Introvertit</a:t>
            </a:r>
            <a:endParaRPr lang="ro-RO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Necomunicativ</a:t>
            </a:r>
            <a:endParaRPr lang="ro-RO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Suportă greu autoritatea părinților</a:t>
            </a:r>
            <a:endParaRPr lang="ro-RO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Irascibil, greu de controlat, agresiv</a:t>
            </a:r>
            <a:endParaRPr lang="ro-RO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Curios</a:t>
            </a:r>
            <a:endParaRPr lang="ro-RO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ro-RO" b="1"/>
              <a:t>I</a:t>
            </a:r>
            <a:r>
              <a:rPr lang="en-GB" b="1"/>
              <a:t>ndependent</a:t>
            </a:r>
            <a:r>
              <a:rPr lang="ro-RO" b="1"/>
              <a:t> (vrea să ia singur hotărâri)</a:t>
            </a:r>
            <a:endParaRPr lang="en-GB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Nemulțumit</a:t>
            </a:r>
            <a:endParaRPr lang="en-US" b="1"/>
          </a:p>
        </p:txBody>
      </p:sp>
      <p:pic>
        <p:nvPicPr>
          <p:cNvPr id="28677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5275" y="441325"/>
            <a:ext cx="1757363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250AE-77BF-4715-803A-A3E375B37CE2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29698" name="Substituent conținut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9588" y="1992313"/>
            <a:ext cx="3913187" cy="3913187"/>
          </a:xfrm>
        </p:spPr>
      </p:pic>
      <p:sp>
        <p:nvSpPr>
          <p:cNvPr id="29699" name="Title 2"/>
          <p:cNvSpPr>
            <a:spLocks noGrp="1"/>
          </p:cNvSpPr>
          <p:nvPr>
            <p:ph type="title"/>
          </p:nvPr>
        </p:nvSpPr>
        <p:spPr>
          <a:xfrm>
            <a:off x="4865688" y="441325"/>
            <a:ext cx="7467600" cy="1143000"/>
          </a:xfrm>
        </p:spPr>
        <p:txBody>
          <a:bodyPr/>
          <a:lstStyle/>
          <a:p>
            <a:r>
              <a:rPr lang="ro-RO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Cum se comportă cu </a:t>
            </a:r>
            <a:r>
              <a:rPr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PRIETENII </a:t>
            </a:r>
            <a:r>
              <a:rPr sz="3800" b="1" smtClean="0"/>
              <a:t>?</a:t>
            </a:r>
            <a:endParaRPr lang="en-US" sz="3800" b="1" smtClean="0"/>
          </a:p>
        </p:txBody>
      </p:sp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5516563" y="1584325"/>
            <a:ext cx="616585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Relațiile de prietenie sunt mai trainice</a:t>
            </a:r>
            <a:endParaRPr lang="ro-RO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Relațiile de prietenie sunt trăite mai intens</a:t>
            </a:r>
            <a:endParaRPr lang="ro-RO" b="1"/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b="1"/>
              <a:t>Este mult mai sensibil şi mai receptiv la influenţele grupului de prieteni 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ro-RO" b="1">
                <a:cs typeface="Times New Roman" pitchFamily="18" charset="0"/>
              </a:rPr>
              <a:t>Dacă simte că este neglijat, neînţeles sau ignorat, reacţionează violent faţă de grup şi faţă de membrii acestuia</a:t>
            </a:r>
            <a:endParaRPr lang="en-US" b="1"/>
          </a:p>
        </p:txBody>
      </p:sp>
      <p:pic>
        <p:nvPicPr>
          <p:cNvPr id="29701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5913" y="366713"/>
            <a:ext cx="17589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98676E7-E70B-486D-8D3D-04BD4B4C1553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30722" name="Imagin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913" y="1997075"/>
            <a:ext cx="390842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5343525" y="509588"/>
            <a:ext cx="7467600" cy="1143000"/>
          </a:xfrm>
        </p:spPr>
        <p:txBody>
          <a:bodyPr/>
          <a:lstStyle/>
          <a:p>
            <a:r>
              <a:rPr sz="4000" b="1" smtClean="0">
                <a:solidFill>
                  <a:schemeClr val="tx1"/>
                </a:solidFill>
                <a:latin typeface="Arial" charset="0"/>
                <a:cs typeface="Arial" charset="0"/>
              </a:rPr>
              <a:t>NEVOILE COPILULUI:</a:t>
            </a:r>
            <a:endParaRPr lang="en-US" b="1" smtClean="0"/>
          </a:p>
        </p:txBody>
      </p:sp>
      <p:sp>
        <p:nvSpPr>
          <p:cNvPr id="13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613400" y="1776413"/>
            <a:ext cx="5859463" cy="4921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i="1" dirty="0">
                <a:latin typeface="+mn-lt"/>
                <a:cs typeface="+mn-cs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a se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simți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valoros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acceptat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a-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exprima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emoțiile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înțelegere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fără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 fi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judecat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stabilitate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predictibilitate</a:t>
            </a:r>
            <a:endParaRPr lang="ro-R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autonomie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încredere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Nevoia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650" y="376238"/>
            <a:ext cx="1758950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stituent text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6725" y="1427163"/>
            <a:ext cx="3922713" cy="4241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/>
          </a:p>
        </p:txBody>
      </p:sp>
      <p:pic>
        <p:nvPicPr>
          <p:cNvPr id="31746" name="Imagin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1966913"/>
            <a:ext cx="4143375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2838" y="230188"/>
            <a:ext cx="8004175" cy="8683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„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Copiii învaţă ceea ce trăiesc</a:t>
            </a:r>
            <a:r>
              <a:rPr lang="pt-BR" b="1" dirty="0">
                <a:solidFill>
                  <a:schemeClr val="tx1"/>
                </a:solidFill>
              </a:rPr>
              <a:t>”</a:t>
            </a:r>
            <a:endParaRPr lang="ro-RO" dirty="0">
              <a:solidFill>
                <a:schemeClr val="tx1"/>
              </a:solidFill>
            </a:endParaRPr>
          </a:p>
        </p:txBody>
      </p:sp>
      <p:graphicFrame>
        <p:nvGraphicFramePr>
          <p:cNvPr id="12" name="Tabel 11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083175" y="1162050"/>
          <a:ext cx="7029450" cy="4243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66741">
                  <a:extLst>
                    <a:ext uri="{9D8B030D-6E8A-4147-A177-3AD203B41FA5}"/>
                  </a:extLst>
                </a:gridCol>
                <a:gridCol w="3262233">
                  <a:extLst>
                    <a:ext uri="{9D8B030D-6E8A-4147-A177-3AD203B41FA5}"/>
                  </a:extLst>
                </a:gridCol>
              </a:tblGrid>
              <a:tr h="480325">
                <a:tc>
                  <a:txBody>
                    <a:bodyPr/>
                    <a:lstStyle/>
                    <a:p>
                      <a:r>
                        <a:rPr lang="ro-R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</a:t>
                      </a:r>
                      <a:r>
                        <a:rPr lang="ro-RO" sz="16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trăieşte</a:t>
                      </a:r>
                      <a:r>
                        <a:rPr lang="ro-RO" sz="16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 critică</a:t>
                      </a:r>
                      <a:endParaRPr lang="en-GB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o-RO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</a:t>
                      </a: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să condamne.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80325">
                <a:tc>
                  <a:txBody>
                    <a:bodyPr/>
                    <a:lstStyle/>
                    <a:p>
                      <a:r>
                        <a:rPr lang="ro-RO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</a:t>
                      </a:r>
                      <a:r>
                        <a:rPr lang="ro-RO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trăieşte</a:t>
                      </a:r>
                      <a:r>
                        <a:rPr lang="ro-RO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 </a:t>
                      </a:r>
                      <a:r>
                        <a:rPr lang="ro-RO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duşmănie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 să se bată.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80325">
                <a:tc>
                  <a:txBody>
                    <a:bodyPr/>
                    <a:lstStyle/>
                    <a:p>
                      <a:r>
                        <a:rPr lang="ro-RO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</a:t>
                      </a:r>
                      <a:r>
                        <a:rPr lang="ro-RO" sz="1600" b="1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trăieşte</a:t>
                      </a:r>
                      <a:r>
                        <a:rPr lang="ro-RO" sz="16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 ridicol</a:t>
                      </a:r>
                      <a:endParaRPr lang="en-GB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 să fie timid.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8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</a:t>
                      </a:r>
                      <a:r>
                        <a:rPr lang="ro-RO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trăieşte</a:t>
                      </a: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 </a:t>
                      </a:r>
                      <a:r>
                        <a:rPr lang="ro-RO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ruşine</a:t>
                      </a: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o-RO" sz="16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 să se simtă vinovat.</a:t>
                      </a:r>
                      <a:endParaRPr lang="en-GB" sz="16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8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trăieşte în înţelegere,</a:t>
                      </a:r>
                      <a:endParaRPr lang="en-GB" sz="16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o-RO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</a:t>
                      </a: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să fie răbdător.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8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</a:t>
                      </a:r>
                      <a:r>
                        <a:rPr lang="ro-RO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trăieşte</a:t>
                      </a: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 încurajare,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o-RO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</a:t>
                      </a: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ce este încrederea în sine.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5803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</a:t>
                      </a:r>
                      <a:r>
                        <a:rPr lang="ro-RO" sz="16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trăieşte</a:t>
                      </a:r>
                      <a:r>
                        <a:rPr lang="ro-RO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în adevăr,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o-RO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</a:t>
                      </a:r>
                      <a:r>
                        <a:rPr lang="ro-RO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să aprecieze.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  <a:tr h="48032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it-IT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 un copil trăieşte în nepărtinire</a:t>
                      </a:r>
                      <a:endParaRPr lang="en-GB" sz="16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Învaţă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dreptatea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5083175" y="5405438"/>
          <a:ext cx="7029450" cy="896937"/>
        </p:xfrm>
        <a:graphic>
          <a:graphicData uri="http://schemas.openxmlformats.org/drawingml/2006/table">
            <a:tbl>
              <a:tblPr/>
              <a:tblGrid>
                <a:gridCol w="3767138"/>
                <a:gridCol w="3262312"/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Dacă un copil trăieşte în siguranţă,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B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Învaţă să aibă încredere.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BBAF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Dacă un copil trăieşte în aprobare,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Învaţă să fie mulţumit de sine.</a:t>
                      </a:r>
                      <a:endParaRPr kumimoji="0" lang="en-GB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7E3"/>
                    </a:solidFill>
                  </a:tcPr>
                </a:tc>
              </a:tr>
            </a:tbl>
          </a:graphicData>
        </a:graphic>
      </p:graphicFrame>
      <p:pic>
        <p:nvPicPr>
          <p:cNvPr id="31788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8938" y="406400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ubstituent număr diapozitiv 3"/>
          <p:cNvSpPr>
            <a:spLocks noGrp="1"/>
          </p:cNvSpPr>
          <p:nvPr>
            <p:ph type="sldNum" sz="quarter" idx="1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B65FD0-1821-49AA-921A-FD9DDC283A2E}" type="slidenum">
              <a:rPr>
                <a:latin typeface="Gill Sans Nova Light"/>
                <a:ea typeface="Gill Sans Nova Light"/>
                <a:cs typeface="Gill Sans Nova 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>
              <a:latin typeface="Gill Sans Nova Light"/>
              <a:ea typeface="Gill Sans Nova Light"/>
              <a:cs typeface="Gill Sans Nova Light"/>
            </a:endParaRPr>
          </a:p>
        </p:txBody>
      </p:sp>
      <p:pic>
        <p:nvPicPr>
          <p:cNvPr id="32770" name="Substituent conținut 10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74638" y="2071688"/>
            <a:ext cx="4383087" cy="4086225"/>
          </a:xfrm>
        </p:spPr>
      </p:pic>
      <p:sp>
        <p:nvSpPr>
          <p:cNvPr id="1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075" y="180975"/>
            <a:ext cx="8005763" cy="6254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STILURI PARENTALE :</a:t>
            </a:r>
            <a:endParaRPr lang="ro-RO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Tabel 14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5091113" y="971550"/>
          <a:ext cx="6981825" cy="5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7457">
                  <a:extLst>
                    <a:ext uri="{9D8B030D-6E8A-4147-A177-3AD203B41FA5}"/>
                  </a:extLst>
                </a:gridCol>
                <a:gridCol w="4103915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PĂRINTELE AUTORITAR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Copilul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timid, nu are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iniţiativă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, nu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prea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ştie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comunice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cu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ceilalţi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îi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frică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eşec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Dacă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criticat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permanent,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copilul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greşi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eşua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şi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nu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avea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încredere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propriile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forte;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PĂRINTELE HIPERPROTECTIV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Copilul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deveni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tot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dependent de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adulţii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jur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fricos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confruntat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situaţii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şi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experienţe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.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 e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lăsat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să-şi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asume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responsabilităţi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incapabil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devină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adult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responsabil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avea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slabă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încredere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forţele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proprii</a:t>
                      </a:r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;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PĂRINTELE INCONSECVENT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Copilul este foarte stresat, este confuz, se teme în permanenţă că va greşi și se adaptează cu greu;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PĂRINTELE DEZINTERESAT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Copilul ia singur decizii, nu ştie cum să îşi controleze comportamentul și are un autocontrol slab;</a:t>
                      </a:r>
                      <a:endParaRPr lang="en-GB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PĂRINTELE DEMOCRAT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Copilul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ştie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se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descurce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singur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, are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deprinderi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sociale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încrezător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forţele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proprii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 Unicode MS"/>
                          <a:cs typeface="Arial" panose="020B0604020202020204" pitchFamily="34" charset="0"/>
                        </a:rPr>
                        <a:t>responsabil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32792" name="Imagin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0" y="327025"/>
            <a:ext cx="1758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68770997_TF56410444_Win32" id="{28F79E5F-1BE5-42C9-A610-CFFA28326A1C}" vid="{D035A384-0AAF-401E-9042-89215ED03E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{D2CFC3A5-3107-406E-AB6B-342EF3E96ECE}tf56410444_win32</Template>
  <TotalTime>459</TotalTime>
  <Words>1140</Words>
  <Application>Microsoft Office PowerPoint</Application>
  <PresentationFormat>Custom</PresentationFormat>
  <Paragraphs>181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17</vt:i4>
      </vt:variant>
      <vt:variant>
        <vt:lpstr>Slide Titles</vt:lpstr>
      </vt:variant>
      <vt:variant>
        <vt:i4>21</vt:i4>
      </vt:variant>
    </vt:vector>
  </HeadingPairs>
  <TitlesOfParts>
    <vt:vector size="47" baseType="lpstr">
      <vt:lpstr>Gill Sans Nova Light</vt:lpstr>
      <vt:lpstr>Arial</vt:lpstr>
      <vt:lpstr>Baskerville Old Face</vt:lpstr>
      <vt:lpstr>Calibri</vt:lpstr>
      <vt:lpstr>Gill Sans Light</vt:lpstr>
      <vt:lpstr>Wingdings</vt:lpstr>
      <vt:lpstr>Times New Roman</vt:lpstr>
      <vt:lpstr>Arial Unicode MS</vt:lpstr>
      <vt:lpstr>Arial Black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Temă Office</vt:lpstr>
      <vt:lpstr>Slide 1</vt:lpstr>
      <vt:lpstr>Slide 2</vt:lpstr>
      <vt:lpstr>   Cum se SIMTE copilul dumneavoastră la vârsta preadolescenței ?  Dispoziţii schimbătoare: </vt:lpstr>
      <vt:lpstr>   Cum GÂNDEȘTE copilul dumneavoastră la vârsta preadolescenței ?   </vt:lpstr>
      <vt:lpstr>Cum se comportă cu PĂRINȚII ?</vt:lpstr>
      <vt:lpstr>Cum se comportă cu PRIETENII ?</vt:lpstr>
      <vt:lpstr>NEVOILE COPILULUI:</vt:lpstr>
      <vt:lpstr>„Copiii învaţă ceea ce trăiesc”</vt:lpstr>
      <vt:lpstr>STILURI PARENTALE :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SAFE SPACE - 0752 791 647 -</vt:lpstr>
      <vt:lpstr>SAFE SPACE - 0752 791 647 -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Silvia Voicu</dc:creator>
  <cp:lastModifiedBy>cristina</cp:lastModifiedBy>
  <cp:revision>30</cp:revision>
  <dcterms:created xsi:type="dcterms:W3CDTF">2023-10-18T19:53:21Z</dcterms:created>
  <dcterms:modified xsi:type="dcterms:W3CDTF">2024-03-26T11:24:50Z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_ip_UnifiedCompliancePolicyUIAction">
    <vt:lpwstr/>
  </property>
  <property fmtid="{D5CDD505-2E9C-101B-9397-08002B2CF9AE}" pid="4" name="Image">
    <vt:lpwstr/>
  </property>
  <property fmtid="{D5CDD505-2E9C-101B-9397-08002B2CF9AE}" pid="5" name="Status">
    <vt:lpwstr>Not started</vt:lpwstr>
  </property>
  <property fmtid="{D5CDD505-2E9C-101B-9397-08002B2CF9AE}" pid="6" name="Background">
    <vt:lpwstr>0</vt:lpwstr>
  </property>
  <property fmtid="{D5CDD505-2E9C-101B-9397-08002B2CF9AE}" pid="7" name="_ip_UnifiedCompliancePolicyProperties">
    <vt:lpwstr/>
  </property>
  <property fmtid="{D5CDD505-2E9C-101B-9397-08002B2CF9AE}" pid="8" name="ImageTagsTaxHTField">
    <vt:lpwstr/>
  </property>
  <property fmtid="{D5CDD505-2E9C-101B-9397-08002B2CF9AE}" pid="9" name="TaxCatchAll">
    <vt:lpwstr/>
  </property>
  <property fmtid="{D5CDD505-2E9C-101B-9397-08002B2CF9AE}" pid="10" name="MediaServiceKeyPoints">
    <vt:lpwstr/>
  </property>
</Properties>
</file>