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9" r:id="rId3"/>
    <p:sldId id="257" r:id="rId4"/>
    <p:sldId id="270" r:id="rId5"/>
    <p:sldId id="259" r:id="rId6"/>
    <p:sldId id="260" r:id="rId7"/>
    <p:sldId id="261" r:id="rId8"/>
    <p:sldId id="262" r:id="rId9"/>
    <p:sldId id="263" r:id="rId10"/>
    <p:sldId id="271" r:id="rId11"/>
    <p:sldId id="264" r:id="rId12"/>
    <p:sldId id="265" r:id="rId13"/>
    <p:sldId id="266" r:id="rId14"/>
    <p:sldId id="267" r:id="rId15"/>
    <p:sldId id="272" r:id="rId16"/>
    <p:sldId id="268" r:id="rId17"/>
    <p:sldId id="273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6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FD59C-5129-4F7D-8347-BFDB2F97D5D8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BCB47-99CD-443F-B523-C36C00004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433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FD59C-5129-4F7D-8347-BFDB2F97D5D8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BCB47-99CD-443F-B523-C36C00004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616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FD59C-5129-4F7D-8347-BFDB2F97D5D8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BCB47-99CD-443F-B523-C36C00004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565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FD59C-5129-4F7D-8347-BFDB2F97D5D8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BCB47-99CD-443F-B523-C36C00004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028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FD59C-5129-4F7D-8347-BFDB2F97D5D8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BCB47-99CD-443F-B523-C36C00004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741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FD59C-5129-4F7D-8347-BFDB2F97D5D8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BCB47-99CD-443F-B523-C36C00004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818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FD59C-5129-4F7D-8347-BFDB2F97D5D8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BCB47-99CD-443F-B523-C36C00004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035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FD59C-5129-4F7D-8347-BFDB2F97D5D8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BCB47-99CD-443F-B523-C36C00004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551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FD59C-5129-4F7D-8347-BFDB2F97D5D8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BCB47-99CD-443F-B523-C36C00004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562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FD59C-5129-4F7D-8347-BFDB2F97D5D8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BCB47-99CD-443F-B523-C36C00004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8562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FD59C-5129-4F7D-8347-BFDB2F97D5D8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BCB47-99CD-443F-B523-C36C00004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973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8FD59C-5129-4F7D-8347-BFDB2F97D5D8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ABCB47-99CD-443F-B523-C36C000041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084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o-RO" b="1" dirty="0">
                <a:solidFill>
                  <a:srgbClr val="8A0000"/>
                </a:solidFill>
              </a:rPr>
              <a:t>Noua programă școlară</a:t>
            </a:r>
            <a:endParaRPr lang="en-US" b="1" dirty="0">
              <a:solidFill>
                <a:srgbClr val="8A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o-RO" sz="4000" dirty="0"/>
              <a:t>Educație plastică</a:t>
            </a:r>
          </a:p>
          <a:p>
            <a:r>
              <a:rPr lang="ro-RO" sz="4000" dirty="0"/>
              <a:t>clasa a V-a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6613998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b="1" dirty="0">
                <a:solidFill>
                  <a:srgbClr val="8A0000"/>
                </a:solidFill>
              </a:rPr>
              <a:t>Conținuturi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err="1"/>
              <a:t>Noile</a:t>
            </a:r>
            <a:r>
              <a:rPr lang="en-US" dirty="0"/>
              <a:t> </a:t>
            </a:r>
            <a:r>
              <a:rPr lang="en-US" dirty="0" err="1"/>
              <a:t>conținuturi</a:t>
            </a:r>
            <a:r>
              <a:rPr lang="en-US" dirty="0"/>
              <a:t> se </a:t>
            </a:r>
            <a:r>
              <a:rPr lang="en-US" dirty="0" err="1"/>
              <a:t>referă</a:t>
            </a:r>
            <a:r>
              <a:rPr lang="en-US" dirty="0"/>
              <a:t> la un </a:t>
            </a:r>
            <a:r>
              <a:rPr lang="en-US" dirty="0" err="1"/>
              <a:t>nou</a:t>
            </a:r>
            <a:r>
              <a:rPr lang="en-US" dirty="0"/>
              <a:t> mod de </a:t>
            </a:r>
            <a:r>
              <a:rPr lang="en-US" dirty="0" err="1"/>
              <a:t>percepere</a:t>
            </a:r>
            <a:r>
              <a:rPr lang="en-US" dirty="0"/>
              <a:t> </a:t>
            </a:r>
            <a:r>
              <a:rPr lang="en-US" dirty="0" err="1"/>
              <a:t>și</a:t>
            </a:r>
            <a:r>
              <a:rPr lang="en-US" dirty="0"/>
              <a:t> </a:t>
            </a:r>
            <a:r>
              <a:rPr lang="en-US" dirty="0" err="1"/>
              <a:t>înțelegere</a:t>
            </a:r>
            <a:r>
              <a:rPr lang="en-US" dirty="0"/>
              <a:t> a </a:t>
            </a:r>
            <a:r>
              <a:rPr lang="en-US" dirty="0" err="1"/>
              <a:t>mesajului</a:t>
            </a:r>
            <a:r>
              <a:rPr lang="en-US" dirty="0"/>
              <a:t> </a:t>
            </a:r>
            <a:r>
              <a:rPr lang="en-US" dirty="0" err="1"/>
              <a:t>vizual</a:t>
            </a:r>
            <a:r>
              <a:rPr lang="en-US" dirty="0"/>
              <a:t> </a:t>
            </a:r>
            <a:r>
              <a:rPr lang="en-US" dirty="0" err="1"/>
              <a:t>și</a:t>
            </a:r>
            <a:r>
              <a:rPr lang="ro-RO" dirty="0"/>
              <a:t> </a:t>
            </a:r>
            <a:r>
              <a:rPr lang="en-US" b="1" dirty="0" err="1">
                <a:solidFill>
                  <a:srgbClr val="8A0000"/>
                </a:solidFill>
              </a:rPr>
              <a:t>pune</a:t>
            </a:r>
            <a:r>
              <a:rPr lang="en-US" b="1" dirty="0">
                <a:solidFill>
                  <a:srgbClr val="8A0000"/>
                </a:solidFill>
              </a:rPr>
              <a:t> </a:t>
            </a:r>
            <a:r>
              <a:rPr lang="en-US" b="1" dirty="0" err="1">
                <a:solidFill>
                  <a:srgbClr val="8A0000"/>
                </a:solidFill>
              </a:rPr>
              <a:t>accenul</a:t>
            </a:r>
            <a:r>
              <a:rPr lang="en-US" b="1" dirty="0">
                <a:solidFill>
                  <a:srgbClr val="8A0000"/>
                </a:solidFill>
              </a:rPr>
              <a:t> </a:t>
            </a:r>
            <a:r>
              <a:rPr lang="en-US" b="1" dirty="0" err="1">
                <a:solidFill>
                  <a:srgbClr val="8A0000"/>
                </a:solidFill>
              </a:rPr>
              <a:t>pe</a:t>
            </a:r>
            <a:r>
              <a:rPr lang="en-US" b="1" dirty="0">
                <a:solidFill>
                  <a:srgbClr val="8A0000"/>
                </a:solidFill>
              </a:rPr>
              <a:t> </a:t>
            </a:r>
            <a:r>
              <a:rPr lang="en-US" b="1" dirty="0" err="1">
                <a:solidFill>
                  <a:srgbClr val="8A0000"/>
                </a:solidFill>
              </a:rPr>
              <a:t>învățarea</a:t>
            </a:r>
            <a:r>
              <a:rPr lang="en-US" b="1" dirty="0">
                <a:solidFill>
                  <a:srgbClr val="8A0000"/>
                </a:solidFill>
              </a:rPr>
              <a:t> </a:t>
            </a:r>
            <a:r>
              <a:rPr lang="en-US" b="1" dirty="0" err="1">
                <a:solidFill>
                  <a:srgbClr val="8A0000"/>
                </a:solidFill>
              </a:rPr>
              <a:t>prin</a:t>
            </a:r>
            <a:r>
              <a:rPr lang="en-US" b="1" dirty="0">
                <a:solidFill>
                  <a:srgbClr val="8A0000"/>
                </a:solidFill>
              </a:rPr>
              <a:t> experiment</a:t>
            </a:r>
            <a:r>
              <a:rPr lang="en-US" dirty="0"/>
              <a:t>.</a:t>
            </a:r>
            <a:endParaRPr lang="ro-RO" dirty="0"/>
          </a:p>
          <a:p>
            <a:pPr marL="0" indent="0">
              <a:buNone/>
            </a:pPr>
            <a:r>
              <a:rPr lang="en-US" dirty="0"/>
              <a:t>Ca o </a:t>
            </a:r>
            <a:r>
              <a:rPr lang="en-US" dirty="0" err="1"/>
              <a:t>consecință</a:t>
            </a:r>
            <a:r>
              <a:rPr lang="en-US" dirty="0"/>
              <a:t> </a:t>
            </a:r>
            <a:r>
              <a:rPr lang="en-US" dirty="0" err="1"/>
              <a:t>directă</a:t>
            </a:r>
            <a:r>
              <a:rPr lang="en-US" dirty="0"/>
              <a:t>, </a:t>
            </a:r>
            <a:r>
              <a:rPr lang="en-US" dirty="0" err="1"/>
              <a:t>Capitolul</a:t>
            </a:r>
            <a:r>
              <a:rPr lang="en-US" dirty="0"/>
              <a:t> 4 al </a:t>
            </a:r>
            <a:r>
              <a:rPr lang="en-US" dirty="0" err="1"/>
              <a:t>programei</a:t>
            </a:r>
            <a:r>
              <a:rPr lang="en-US" dirty="0"/>
              <a:t> </a:t>
            </a:r>
            <a:r>
              <a:rPr lang="en-US" dirty="0" err="1"/>
              <a:t>este</a:t>
            </a:r>
            <a:r>
              <a:rPr lang="en-US" dirty="0"/>
              <a:t> </a:t>
            </a:r>
            <a:r>
              <a:rPr lang="en-US" dirty="0" err="1"/>
              <a:t>dedicat</a:t>
            </a:r>
            <a:r>
              <a:rPr lang="en-US" dirty="0"/>
              <a:t>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totalitate</a:t>
            </a:r>
            <a:r>
              <a:rPr lang="en-US" dirty="0"/>
              <a:t> </a:t>
            </a:r>
            <a:r>
              <a:rPr lang="en-US" dirty="0" err="1"/>
              <a:t>acestei</a:t>
            </a:r>
            <a:r>
              <a:rPr lang="en-US" dirty="0"/>
              <a:t> </a:t>
            </a:r>
            <a:r>
              <a:rPr lang="en-US" dirty="0" err="1"/>
              <a:t>idei</a:t>
            </a:r>
            <a:r>
              <a:rPr lang="en-US" dirty="0"/>
              <a:t> de</a:t>
            </a:r>
            <a:r>
              <a:rPr lang="ro-RO" dirty="0"/>
              <a:t> </a:t>
            </a:r>
            <a:r>
              <a:rPr lang="en-US" dirty="0" err="1"/>
              <a:t>implicare</a:t>
            </a:r>
            <a:r>
              <a:rPr lang="en-US" dirty="0"/>
              <a:t> </a:t>
            </a:r>
            <a:r>
              <a:rPr lang="en-US" dirty="0" err="1"/>
              <a:t>totală</a:t>
            </a:r>
            <a:r>
              <a:rPr lang="en-US" dirty="0"/>
              <a:t> a </a:t>
            </a:r>
            <a:r>
              <a:rPr lang="en-US" dirty="0" err="1"/>
              <a:t>elevilor</a:t>
            </a:r>
            <a:r>
              <a:rPr lang="en-US" dirty="0"/>
              <a:t>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crearea</a:t>
            </a:r>
            <a:r>
              <a:rPr lang="en-US" dirty="0"/>
              <a:t> </a:t>
            </a:r>
            <a:r>
              <a:rPr lang="en-US" dirty="0" err="1"/>
              <a:t>unor</a:t>
            </a:r>
            <a:r>
              <a:rPr lang="en-US" dirty="0"/>
              <a:t> </a:t>
            </a:r>
            <a:r>
              <a:rPr lang="en-US" dirty="0" err="1"/>
              <a:t>lucrări</a:t>
            </a:r>
            <a:r>
              <a:rPr lang="en-US" dirty="0"/>
              <a:t> </a:t>
            </a:r>
            <a:r>
              <a:rPr lang="en-US" dirty="0" err="1"/>
              <a:t>plastice</a:t>
            </a:r>
            <a:r>
              <a:rPr lang="en-US" dirty="0"/>
              <a:t> </a:t>
            </a:r>
            <a:r>
              <a:rPr lang="en-US" dirty="0" err="1"/>
              <a:t>proprii</a:t>
            </a:r>
            <a:r>
              <a:rPr lang="ro-RO" dirty="0"/>
              <a:t>,</a:t>
            </a:r>
            <a:r>
              <a:rPr lang="en-US" dirty="0"/>
              <a:t> </a:t>
            </a:r>
            <a:r>
              <a:rPr lang="en-US" dirty="0" err="1"/>
              <a:t>văzute</a:t>
            </a:r>
            <a:r>
              <a:rPr lang="en-US" dirty="0"/>
              <a:t> ca </a:t>
            </a:r>
            <a:r>
              <a:rPr lang="en-US" dirty="0" err="1"/>
              <a:t>produse</a:t>
            </a:r>
            <a:r>
              <a:rPr lang="en-US" dirty="0"/>
              <a:t> </a:t>
            </a:r>
            <a:r>
              <a:rPr lang="en-US" dirty="0" err="1"/>
              <a:t>artistice</a:t>
            </a:r>
            <a:r>
              <a:rPr lang="en-US" dirty="0"/>
              <a:t>,</a:t>
            </a:r>
            <a:r>
              <a:rPr lang="ro-RO" dirty="0"/>
              <a:t>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concursuri</a:t>
            </a:r>
            <a:r>
              <a:rPr lang="en-US" dirty="0"/>
              <a:t> </a:t>
            </a:r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evenimente</a:t>
            </a:r>
            <a:r>
              <a:rPr lang="en-US" dirty="0"/>
              <a:t> </a:t>
            </a:r>
            <a:r>
              <a:rPr lang="en-US" dirty="0" err="1"/>
              <a:t>culturale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868223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b="1" dirty="0">
                <a:solidFill>
                  <a:srgbClr val="8A0000"/>
                </a:solidFill>
              </a:rPr>
              <a:t>Conținuturi</a:t>
            </a:r>
            <a:endParaRPr lang="en-US" b="1" dirty="0">
              <a:solidFill>
                <a:srgbClr val="8A0000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4695752"/>
              </p:ext>
            </p:extLst>
          </p:nvPr>
        </p:nvGraphicFramePr>
        <p:xfrm>
          <a:off x="628650" y="1825625"/>
          <a:ext cx="7886700" cy="3845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2175">
                  <a:extLst>
                    <a:ext uri="{9D8B030D-6E8A-4147-A177-3AD203B41FA5}">
                      <a16:colId xmlns:a16="http://schemas.microsoft.com/office/drawing/2014/main" val="2656188336"/>
                    </a:ext>
                  </a:extLst>
                </a:gridCol>
                <a:gridCol w="5724525">
                  <a:extLst>
                    <a:ext uri="{9D8B030D-6E8A-4147-A177-3AD203B41FA5}">
                      <a16:colId xmlns:a16="http://schemas.microsoft.com/office/drawing/2014/main" val="1065927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Domenii</a:t>
                      </a:r>
                      <a:r>
                        <a:rPr lang="en-US" dirty="0"/>
                        <a:t> de </a:t>
                      </a:r>
                      <a:r>
                        <a:rPr lang="en-US" dirty="0" err="1"/>
                        <a:t>conţinut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Conținuturi</a:t>
                      </a:r>
                      <a:r>
                        <a:rPr lang="en-US" dirty="0"/>
                        <a:t>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270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Limbajul</a:t>
                      </a:r>
                      <a:r>
                        <a:rPr lang="en-US" dirty="0"/>
                        <a:t> plastic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Prezentarea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domeniului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artelor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plastice</a:t>
                      </a:r>
                      <a:r>
                        <a:rPr lang="en-US" dirty="0"/>
                        <a:t>: </a:t>
                      </a:r>
                      <a:r>
                        <a:rPr lang="en-US" dirty="0" err="1"/>
                        <a:t>ramuri</a:t>
                      </a:r>
                      <a:r>
                        <a:rPr lang="en-US" dirty="0"/>
                        <a:t>, </a:t>
                      </a:r>
                      <a:r>
                        <a:rPr lang="en-US" dirty="0" err="1"/>
                        <a:t>genuri</a:t>
                      </a:r>
                      <a:r>
                        <a:rPr lang="en-US" dirty="0"/>
                        <a:t>, </a:t>
                      </a:r>
                      <a:r>
                        <a:rPr lang="en-US" dirty="0" err="1"/>
                        <a:t>spaţiul</a:t>
                      </a:r>
                      <a:r>
                        <a:rPr lang="en-US" dirty="0"/>
                        <a:t> plastic </a:t>
                      </a:r>
                      <a:endParaRPr lang="ro-RO" dirty="0"/>
                    </a:p>
                    <a:p>
                      <a:r>
                        <a:rPr lang="en-US" b="1" dirty="0" err="1">
                          <a:solidFill>
                            <a:srgbClr val="8A0000"/>
                          </a:solidFill>
                        </a:rPr>
                        <a:t>Elemente</a:t>
                      </a:r>
                      <a:r>
                        <a:rPr lang="en-US" b="1" dirty="0">
                          <a:solidFill>
                            <a:srgbClr val="8A0000"/>
                          </a:solidFill>
                        </a:rPr>
                        <a:t> de </a:t>
                      </a:r>
                      <a:r>
                        <a:rPr lang="en-US" b="1" dirty="0" err="1">
                          <a:solidFill>
                            <a:srgbClr val="8A0000"/>
                          </a:solidFill>
                        </a:rPr>
                        <a:t>limbaj</a:t>
                      </a:r>
                      <a:r>
                        <a:rPr lang="en-US" b="1" dirty="0">
                          <a:solidFill>
                            <a:srgbClr val="8A0000"/>
                          </a:solidFill>
                        </a:rPr>
                        <a:t> plastic: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punct</a:t>
                      </a:r>
                      <a:r>
                        <a:rPr lang="en-US" dirty="0"/>
                        <a:t>, </a:t>
                      </a:r>
                      <a:r>
                        <a:rPr lang="en-US" dirty="0" err="1"/>
                        <a:t>linie</a:t>
                      </a:r>
                      <a:r>
                        <a:rPr lang="en-US" dirty="0"/>
                        <a:t>, </a:t>
                      </a:r>
                      <a:r>
                        <a:rPr lang="en-US" dirty="0" err="1"/>
                        <a:t>pată</a:t>
                      </a:r>
                      <a:r>
                        <a:rPr lang="en-US" dirty="0"/>
                        <a:t>, </a:t>
                      </a:r>
                      <a:r>
                        <a:rPr lang="en-US" dirty="0" err="1"/>
                        <a:t>formă</a:t>
                      </a:r>
                      <a:r>
                        <a:rPr lang="en-US" dirty="0"/>
                        <a:t> bi </a:t>
                      </a:r>
                      <a:r>
                        <a:rPr lang="en-US" dirty="0" err="1"/>
                        <a:t>și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tridimensională</a:t>
                      </a:r>
                      <a:r>
                        <a:rPr lang="en-US" dirty="0"/>
                        <a:t>, </a:t>
                      </a:r>
                      <a:r>
                        <a:rPr lang="en-US" dirty="0" err="1"/>
                        <a:t>culoare</a:t>
                      </a:r>
                      <a:r>
                        <a:rPr lang="en-US" dirty="0"/>
                        <a:t>,</a:t>
                      </a:r>
                      <a:r>
                        <a:rPr lang="ro-RO" dirty="0"/>
                        <a:t> </a:t>
                      </a:r>
                      <a:r>
                        <a:rPr lang="en-US" dirty="0" err="1"/>
                        <a:t>valoare</a:t>
                      </a:r>
                      <a:r>
                        <a:rPr lang="en-US" dirty="0"/>
                        <a:t>. </a:t>
                      </a:r>
                      <a:r>
                        <a:rPr lang="en-US" dirty="0" err="1"/>
                        <a:t>Culorile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spectrului</a:t>
                      </a:r>
                      <a:r>
                        <a:rPr lang="en-US" dirty="0"/>
                        <a:t> solar. </a:t>
                      </a:r>
                      <a:r>
                        <a:rPr lang="en-US" dirty="0" err="1"/>
                        <a:t>Clasificarea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culorilor</a:t>
                      </a:r>
                      <a:r>
                        <a:rPr lang="en-US" dirty="0"/>
                        <a:t>- conform </a:t>
                      </a:r>
                      <a:r>
                        <a:rPr lang="en-US" dirty="0" err="1"/>
                        <a:t>teoriei</a:t>
                      </a:r>
                      <a:r>
                        <a:rPr lang="en-US" dirty="0"/>
                        <a:t> constructive </a:t>
                      </a:r>
                      <a:r>
                        <a:rPr lang="en-US" dirty="0" err="1"/>
                        <a:t>despre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culoare</a:t>
                      </a:r>
                      <a:r>
                        <a:rPr lang="en-US" dirty="0"/>
                        <a:t> (</a:t>
                      </a:r>
                      <a:r>
                        <a:rPr lang="en-US" dirty="0" err="1"/>
                        <a:t>culori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primare,binare</a:t>
                      </a:r>
                      <a:r>
                        <a:rPr lang="en-US" dirty="0"/>
                        <a:t> de </a:t>
                      </a:r>
                      <a:r>
                        <a:rPr lang="en-US" dirty="0" err="1"/>
                        <a:t>gradul</a:t>
                      </a:r>
                      <a:r>
                        <a:rPr lang="en-US" dirty="0"/>
                        <a:t> 1 </a:t>
                      </a:r>
                      <a:r>
                        <a:rPr lang="en-US" dirty="0" err="1"/>
                        <a:t>şi</a:t>
                      </a:r>
                      <a:r>
                        <a:rPr lang="en-US" dirty="0"/>
                        <a:t> 2, </a:t>
                      </a:r>
                      <a:r>
                        <a:rPr lang="en-US" dirty="0" err="1"/>
                        <a:t>calde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şi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reci</a:t>
                      </a:r>
                      <a:r>
                        <a:rPr lang="en-US" dirty="0"/>
                        <a:t>, </a:t>
                      </a:r>
                      <a:r>
                        <a:rPr lang="en-US" dirty="0" err="1"/>
                        <a:t>culori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complementare</a:t>
                      </a:r>
                      <a:r>
                        <a:rPr lang="en-US" dirty="0"/>
                        <a:t>) </a:t>
                      </a:r>
                      <a:r>
                        <a:rPr lang="en-US" dirty="0" err="1"/>
                        <a:t>şi</a:t>
                      </a:r>
                      <a:r>
                        <a:rPr lang="en-US" dirty="0"/>
                        <a:t> non-</a:t>
                      </a:r>
                      <a:r>
                        <a:rPr lang="en-US" dirty="0" err="1"/>
                        <a:t>culori</a:t>
                      </a:r>
                      <a:r>
                        <a:rPr lang="en-US" dirty="0"/>
                        <a:t> </a:t>
                      </a:r>
                      <a:endParaRPr lang="ro-RO" dirty="0"/>
                    </a:p>
                    <a:p>
                      <a:r>
                        <a:rPr lang="en-US" b="1" dirty="0" err="1">
                          <a:solidFill>
                            <a:srgbClr val="8A0000"/>
                          </a:solidFill>
                        </a:rPr>
                        <a:t>Amestecuri</a:t>
                      </a:r>
                      <a:r>
                        <a:rPr lang="en-US" b="1" dirty="0">
                          <a:solidFill>
                            <a:srgbClr val="8A0000"/>
                          </a:solidFill>
                        </a:rPr>
                        <a:t> </a:t>
                      </a:r>
                      <a:r>
                        <a:rPr lang="en-US" b="1" dirty="0" err="1">
                          <a:solidFill>
                            <a:srgbClr val="8A0000"/>
                          </a:solidFill>
                        </a:rPr>
                        <a:t>cromatice</a:t>
                      </a:r>
                      <a:r>
                        <a:rPr lang="en-US" b="1" dirty="0">
                          <a:solidFill>
                            <a:srgbClr val="8A0000"/>
                          </a:solidFill>
                        </a:rPr>
                        <a:t> </a:t>
                      </a:r>
                      <a:r>
                        <a:rPr lang="en-US" b="1" dirty="0" err="1">
                          <a:solidFill>
                            <a:srgbClr val="8A0000"/>
                          </a:solidFill>
                        </a:rPr>
                        <a:t>şi</a:t>
                      </a:r>
                      <a:r>
                        <a:rPr lang="en-US" b="1" dirty="0">
                          <a:solidFill>
                            <a:srgbClr val="8A0000"/>
                          </a:solidFill>
                        </a:rPr>
                        <a:t> </a:t>
                      </a:r>
                      <a:r>
                        <a:rPr lang="en-US" b="1" dirty="0" err="1">
                          <a:solidFill>
                            <a:srgbClr val="8A0000"/>
                          </a:solidFill>
                        </a:rPr>
                        <a:t>acromatice</a:t>
                      </a:r>
                      <a:r>
                        <a:rPr lang="en-US" dirty="0"/>
                        <a:t>; </a:t>
                      </a:r>
                      <a:r>
                        <a:rPr lang="en-US" dirty="0" err="1"/>
                        <a:t>nuanţe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şi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griuri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Efectele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emoționale</a:t>
                      </a:r>
                      <a:r>
                        <a:rPr lang="en-US" dirty="0"/>
                        <a:t> ale </a:t>
                      </a:r>
                      <a:r>
                        <a:rPr lang="en-US" dirty="0" err="1"/>
                        <a:t>acordurilor</a:t>
                      </a:r>
                      <a:r>
                        <a:rPr lang="en-US" dirty="0"/>
                        <a:t> de </a:t>
                      </a:r>
                      <a:r>
                        <a:rPr lang="en-US" dirty="0" err="1"/>
                        <a:t>culori</a:t>
                      </a:r>
                      <a:r>
                        <a:rPr lang="en-US" dirty="0"/>
                        <a:t> </a:t>
                      </a:r>
                      <a:endParaRPr lang="ro-RO" dirty="0"/>
                    </a:p>
                    <a:p>
                      <a:r>
                        <a:rPr lang="en-US" dirty="0" err="1"/>
                        <a:t>Contrastele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valorice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între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lumină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și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umbră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71155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Noțiuni</a:t>
                      </a:r>
                      <a:r>
                        <a:rPr lang="en-US" dirty="0"/>
                        <a:t> de </a:t>
                      </a:r>
                      <a:r>
                        <a:rPr lang="en-US" dirty="0" err="1"/>
                        <a:t>cultură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artistică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Vedere de ansamblu asupra istoriei artei universale; periodizare (pe continente și milenii)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6920561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28650" y="5806121"/>
            <a:ext cx="718094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b="1" dirty="0"/>
              <a:t>* </a:t>
            </a:r>
            <a:r>
              <a:rPr lang="en-US" b="1" dirty="0" err="1"/>
              <a:t>Conținuturile</a:t>
            </a:r>
            <a:r>
              <a:rPr lang="en-US" b="1" dirty="0"/>
              <a:t> </a:t>
            </a:r>
            <a:r>
              <a:rPr lang="en-US" b="1" dirty="0" err="1"/>
              <a:t>vor</a:t>
            </a:r>
            <a:r>
              <a:rPr lang="en-US" b="1" dirty="0"/>
              <a:t> fi </a:t>
            </a:r>
            <a:r>
              <a:rPr lang="en-US" b="1" dirty="0" err="1"/>
              <a:t>abordate</a:t>
            </a:r>
            <a:r>
              <a:rPr lang="en-US" b="1" dirty="0"/>
              <a:t> din </a:t>
            </a:r>
            <a:r>
              <a:rPr lang="en-US" b="1" dirty="0" err="1"/>
              <a:t>perspectiva</a:t>
            </a:r>
            <a:r>
              <a:rPr lang="en-US" b="1" dirty="0"/>
              <a:t> </a:t>
            </a:r>
            <a:r>
              <a:rPr lang="en-US" b="1" dirty="0" err="1"/>
              <a:t>competențelor</a:t>
            </a:r>
            <a:r>
              <a:rPr lang="en-US" b="1" dirty="0"/>
              <a:t> </a:t>
            </a:r>
            <a:r>
              <a:rPr lang="en-US" b="1" dirty="0" err="1"/>
              <a:t>specifice</a:t>
            </a:r>
            <a:r>
              <a:rPr lang="en-US" b="1" dirty="0"/>
              <a:t>. </a:t>
            </a:r>
            <a:endParaRPr lang="ro-RO" b="1" dirty="0"/>
          </a:p>
          <a:p>
            <a:r>
              <a:rPr lang="en-US" dirty="0" err="1"/>
              <a:t>Activitățile</a:t>
            </a:r>
            <a:r>
              <a:rPr lang="en-US" dirty="0"/>
              <a:t> de </a:t>
            </a:r>
            <a:r>
              <a:rPr lang="en-US" dirty="0" err="1"/>
              <a:t>învățare</a:t>
            </a:r>
            <a:r>
              <a:rPr lang="en-US" dirty="0"/>
              <a:t> </a:t>
            </a:r>
            <a:r>
              <a:rPr lang="en-US" dirty="0" err="1"/>
              <a:t>sugerate</a:t>
            </a:r>
            <a:r>
              <a:rPr lang="en-US" dirty="0"/>
              <a:t> </a:t>
            </a:r>
            <a:r>
              <a:rPr lang="en-US" dirty="0" err="1"/>
              <a:t>oferă</a:t>
            </a:r>
            <a:r>
              <a:rPr lang="en-US" dirty="0"/>
              <a:t> o imagine </a:t>
            </a:r>
            <a:r>
              <a:rPr lang="en-US" dirty="0" err="1"/>
              <a:t>posibilă</a:t>
            </a:r>
            <a:r>
              <a:rPr lang="en-US" dirty="0"/>
              <a:t> </a:t>
            </a:r>
            <a:r>
              <a:rPr lang="en-US" dirty="0" err="1"/>
              <a:t>privind</a:t>
            </a:r>
            <a:r>
              <a:rPr lang="en-US" dirty="0"/>
              <a:t> </a:t>
            </a:r>
            <a:r>
              <a:rPr lang="en-US" dirty="0" err="1"/>
              <a:t>contextele</a:t>
            </a:r>
            <a:endParaRPr lang="ro-RO" dirty="0"/>
          </a:p>
          <a:p>
            <a:r>
              <a:rPr lang="en-US" dirty="0"/>
              <a:t>de </a:t>
            </a:r>
            <a:r>
              <a:rPr lang="en-US" dirty="0" err="1"/>
              <a:t>dobândire</a:t>
            </a:r>
            <a:r>
              <a:rPr lang="en-US" dirty="0"/>
              <a:t> a </a:t>
            </a:r>
            <a:r>
              <a:rPr lang="en-US" dirty="0" err="1"/>
              <a:t>acestor</a:t>
            </a:r>
            <a:r>
              <a:rPr lang="en-US" dirty="0"/>
              <a:t> </a:t>
            </a:r>
            <a:r>
              <a:rPr lang="en-US" dirty="0" err="1"/>
              <a:t>competențe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416326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b="1" dirty="0">
                <a:solidFill>
                  <a:srgbClr val="8A0000"/>
                </a:solidFill>
              </a:rPr>
              <a:t>Conținuturi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8988902"/>
              </p:ext>
            </p:extLst>
          </p:nvPr>
        </p:nvGraphicFramePr>
        <p:xfrm>
          <a:off x="257175" y="1690689"/>
          <a:ext cx="8629650" cy="503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97125">
                  <a:extLst>
                    <a:ext uri="{9D8B030D-6E8A-4147-A177-3AD203B41FA5}">
                      <a16:colId xmlns:a16="http://schemas.microsoft.com/office/drawing/2014/main" val="2319930620"/>
                    </a:ext>
                  </a:extLst>
                </a:gridCol>
                <a:gridCol w="6232525">
                  <a:extLst>
                    <a:ext uri="{9D8B030D-6E8A-4147-A177-3AD203B41FA5}">
                      <a16:colId xmlns:a16="http://schemas.microsoft.com/office/drawing/2014/main" val="30243812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/>
                        <a:t>Domenii</a:t>
                      </a:r>
                      <a:r>
                        <a:rPr lang="en-US" dirty="0"/>
                        <a:t> de </a:t>
                      </a:r>
                      <a:r>
                        <a:rPr lang="en-US" dirty="0" err="1"/>
                        <a:t>conţinut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/>
                        <a:t>Conținuturi</a:t>
                      </a:r>
                      <a:r>
                        <a:rPr lang="en-US" dirty="0"/>
                        <a:t>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75440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Tehnici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specifice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artelor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plastice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Materiale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şi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tehnici</a:t>
                      </a:r>
                      <a:r>
                        <a:rPr lang="en-US" dirty="0"/>
                        <a:t> de </a:t>
                      </a:r>
                      <a:r>
                        <a:rPr lang="en-US" dirty="0" err="1"/>
                        <a:t>lucru</a:t>
                      </a:r>
                      <a:r>
                        <a:rPr lang="en-US" dirty="0"/>
                        <a:t> (</a:t>
                      </a:r>
                      <a:r>
                        <a:rPr lang="en-US" dirty="0" err="1"/>
                        <a:t>în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prezent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și</a:t>
                      </a:r>
                      <a:r>
                        <a:rPr lang="en-US" dirty="0"/>
                        <a:t> de-a </a:t>
                      </a:r>
                      <a:r>
                        <a:rPr lang="en-US" dirty="0" err="1"/>
                        <a:t>lungul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timpului</a:t>
                      </a:r>
                      <a:r>
                        <a:rPr lang="en-US" dirty="0"/>
                        <a:t>) </a:t>
                      </a:r>
                      <a:endParaRPr lang="ro-RO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err="1">
                          <a:solidFill>
                            <a:srgbClr val="8A0000"/>
                          </a:solidFill>
                        </a:rPr>
                        <a:t>Desenul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în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creion</a:t>
                      </a:r>
                      <a:r>
                        <a:rPr lang="en-US" dirty="0"/>
                        <a:t>, </a:t>
                      </a:r>
                      <a:r>
                        <a:rPr lang="en-US" dirty="0" err="1"/>
                        <a:t>cărbune</a:t>
                      </a:r>
                      <a:r>
                        <a:rPr lang="en-US" dirty="0"/>
                        <a:t>. </a:t>
                      </a:r>
                      <a:r>
                        <a:rPr lang="en-US" b="1" dirty="0" err="1">
                          <a:solidFill>
                            <a:srgbClr val="8A0000"/>
                          </a:solidFill>
                        </a:rPr>
                        <a:t>Pictura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în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culori</a:t>
                      </a:r>
                      <a:r>
                        <a:rPr lang="en-US" dirty="0"/>
                        <a:t> de </a:t>
                      </a:r>
                      <a:r>
                        <a:rPr lang="en-US" dirty="0" err="1"/>
                        <a:t>apă</a:t>
                      </a:r>
                      <a:r>
                        <a:rPr lang="en-US" dirty="0"/>
                        <a:t>. </a:t>
                      </a:r>
                      <a:r>
                        <a:rPr lang="en-US" dirty="0" err="1"/>
                        <a:t>Tratarea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picturală</a:t>
                      </a:r>
                      <a:r>
                        <a:rPr lang="ro-RO" dirty="0"/>
                        <a:t>.</a:t>
                      </a:r>
                      <a:r>
                        <a:rPr lang="en-US" dirty="0"/>
                        <a:t> </a:t>
                      </a:r>
                      <a:endParaRPr lang="ro-RO" dirty="0"/>
                    </a:p>
                    <a:p>
                      <a:r>
                        <a:rPr lang="en-US" b="1" dirty="0" err="1">
                          <a:solidFill>
                            <a:srgbClr val="8A0000"/>
                          </a:solidFill>
                        </a:rPr>
                        <a:t>Modelajul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în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lut</a:t>
                      </a:r>
                      <a:r>
                        <a:rPr lang="ro-RO" dirty="0"/>
                        <a:t>.</a:t>
                      </a:r>
                      <a:r>
                        <a:rPr lang="en-US" dirty="0"/>
                        <a:t> </a:t>
                      </a:r>
                      <a:endParaRPr lang="ro-RO" dirty="0"/>
                    </a:p>
                    <a:p>
                      <a:r>
                        <a:rPr lang="en-US" b="1" dirty="0" err="1">
                          <a:solidFill>
                            <a:srgbClr val="8A0000"/>
                          </a:solidFill>
                        </a:rPr>
                        <a:t>Activarea</a:t>
                      </a:r>
                      <a:r>
                        <a:rPr lang="en-US" b="1" dirty="0">
                          <a:solidFill>
                            <a:srgbClr val="8A0000"/>
                          </a:solidFill>
                        </a:rPr>
                        <a:t> </a:t>
                      </a:r>
                      <a:r>
                        <a:rPr lang="en-US" b="1" dirty="0" err="1">
                          <a:solidFill>
                            <a:srgbClr val="8A0000"/>
                          </a:solidFill>
                        </a:rPr>
                        <a:t>simțurilor</a:t>
                      </a:r>
                      <a:r>
                        <a:rPr lang="en-US" b="1" dirty="0">
                          <a:solidFill>
                            <a:srgbClr val="8A0000"/>
                          </a:solidFill>
                        </a:rPr>
                        <a:t> </a:t>
                      </a:r>
                      <a:r>
                        <a:rPr lang="en-US" dirty="0" err="1"/>
                        <a:t>prin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materialele</a:t>
                      </a:r>
                      <a:r>
                        <a:rPr lang="en-US" dirty="0"/>
                        <a:t> din care </a:t>
                      </a:r>
                      <a:r>
                        <a:rPr lang="en-US" dirty="0" err="1"/>
                        <a:t>sunt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făcute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obiectele</a:t>
                      </a:r>
                      <a:r>
                        <a:rPr lang="en-US" dirty="0"/>
                        <a:t> de </a:t>
                      </a:r>
                      <a:r>
                        <a:rPr lang="en-US" dirty="0" err="1"/>
                        <a:t>artă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asupra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privitorului</a:t>
                      </a:r>
                      <a:r>
                        <a:rPr lang="en-US" dirty="0"/>
                        <a:t>. </a:t>
                      </a:r>
                      <a:r>
                        <a:rPr lang="en-US" dirty="0" err="1"/>
                        <a:t>Experiențe</a:t>
                      </a:r>
                      <a:r>
                        <a:rPr lang="en-US" dirty="0"/>
                        <a:t> cu </a:t>
                      </a:r>
                      <a:r>
                        <a:rPr lang="en-US" dirty="0" err="1"/>
                        <a:t>diferite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materiale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și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tehnici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45733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Compoziția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plastică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Despre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imaginea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plastică</a:t>
                      </a:r>
                      <a:r>
                        <a:rPr lang="en-US" dirty="0"/>
                        <a:t>. </a:t>
                      </a:r>
                      <a:r>
                        <a:rPr lang="en-US" dirty="0" err="1"/>
                        <a:t>Imaginea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plastică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bidimensională</a:t>
                      </a:r>
                      <a:r>
                        <a:rPr lang="en-US" dirty="0"/>
                        <a:t>, </a:t>
                      </a:r>
                      <a:r>
                        <a:rPr lang="en-US" dirty="0" err="1"/>
                        <a:t>plană</a:t>
                      </a:r>
                      <a:r>
                        <a:rPr lang="ro-RO" dirty="0"/>
                        <a:t>.</a:t>
                      </a:r>
                    </a:p>
                    <a:p>
                      <a:r>
                        <a:rPr lang="en-US" b="1" dirty="0" err="1">
                          <a:solidFill>
                            <a:srgbClr val="8A0000"/>
                          </a:solidFill>
                        </a:rPr>
                        <a:t>Noțiuni</a:t>
                      </a:r>
                      <a:r>
                        <a:rPr lang="en-US" b="1" dirty="0">
                          <a:solidFill>
                            <a:srgbClr val="8A0000"/>
                          </a:solidFill>
                        </a:rPr>
                        <a:t> de </a:t>
                      </a:r>
                      <a:r>
                        <a:rPr lang="en-US" b="1" dirty="0" err="1">
                          <a:solidFill>
                            <a:srgbClr val="8A0000"/>
                          </a:solidFill>
                        </a:rPr>
                        <a:t>compoziție</a:t>
                      </a:r>
                      <a:r>
                        <a:rPr lang="ro-RO" b="1" dirty="0">
                          <a:solidFill>
                            <a:srgbClr val="8A0000"/>
                          </a:solidFill>
                        </a:rPr>
                        <a:t>.</a:t>
                      </a:r>
                      <a:r>
                        <a:rPr lang="en-US" b="1" dirty="0">
                          <a:solidFill>
                            <a:srgbClr val="8A0000"/>
                          </a:solidFill>
                        </a:rPr>
                        <a:t> </a:t>
                      </a:r>
                      <a:r>
                        <a:rPr lang="en-US" dirty="0" err="1"/>
                        <a:t>Compoziția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liberă</a:t>
                      </a:r>
                      <a:r>
                        <a:rPr lang="en-US" dirty="0"/>
                        <a:t>. </a:t>
                      </a:r>
                      <a:r>
                        <a:rPr lang="en-US" dirty="0" err="1"/>
                        <a:t>Unitatea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compoziției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Compoziții</a:t>
                      </a:r>
                      <a:r>
                        <a:rPr lang="en-US" dirty="0"/>
                        <a:t> cu </a:t>
                      </a:r>
                      <a:r>
                        <a:rPr lang="en-US" dirty="0" err="1"/>
                        <a:t>dominantă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verticală</a:t>
                      </a:r>
                      <a:r>
                        <a:rPr lang="en-US" dirty="0"/>
                        <a:t>, </a:t>
                      </a:r>
                      <a:r>
                        <a:rPr lang="en-US" dirty="0" err="1"/>
                        <a:t>orizontală</a:t>
                      </a:r>
                      <a:r>
                        <a:rPr lang="en-US" dirty="0"/>
                        <a:t>, </a:t>
                      </a:r>
                      <a:r>
                        <a:rPr lang="en-US" dirty="0" err="1"/>
                        <a:t>oblică</a:t>
                      </a:r>
                      <a:r>
                        <a:rPr lang="ro-RO" dirty="0"/>
                        <a:t>.</a:t>
                      </a:r>
                      <a:r>
                        <a:rPr lang="en-US" dirty="0"/>
                        <a:t> </a:t>
                      </a:r>
                      <a:r>
                        <a:rPr lang="en-US" b="1" dirty="0" err="1">
                          <a:solidFill>
                            <a:srgbClr val="8A0000"/>
                          </a:solidFill>
                        </a:rPr>
                        <a:t>Organizarea</a:t>
                      </a:r>
                      <a:r>
                        <a:rPr lang="en-US" b="1" dirty="0">
                          <a:solidFill>
                            <a:srgbClr val="8A0000"/>
                          </a:solidFill>
                        </a:rPr>
                        <a:t> </a:t>
                      </a:r>
                      <a:r>
                        <a:rPr lang="en-US" b="1" dirty="0" err="1">
                          <a:solidFill>
                            <a:srgbClr val="8A0000"/>
                          </a:solidFill>
                        </a:rPr>
                        <a:t>spațiului</a:t>
                      </a:r>
                      <a:r>
                        <a:rPr lang="en-US" b="1" dirty="0">
                          <a:solidFill>
                            <a:srgbClr val="8A0000"/>
                          </a:solidFill>
                        </a:rPr>
                        <a:t> plastic </a:t>
                      </a:r>
                      <a:r>
                        <a:rPr lang="en-US" dirty="0" err="1"/>
                        <a:t>închis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sau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deschis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prin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linie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și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pată</a:t>
                      </a:r>
                      <a:r>
                        <a:rPr lang="en-US" dirty="0"/>
                        <a:t> </a:t>
                      </a:r>
                      <a:r>
                        <a:rPr lang="en-US" b="1" dirty="0" err="1">
                          <a:solidFill>
                            <a:srgbClr val="8A0000"/>
                          </a:solidFill>
                        </a:rPr>
                        <a:t>Centrul</a:t>
                      </a:r>
                      <a:r>
                        <a:rPr lang="en-US" b="1" dirty="0">
                          <a:solidFill>
                            <a:srgbClr val="8A0000"/>
                          </a:solidFill>
                        </a:rPr>
                        <a:t> de </a:t>
                      </a:r>
                      <a:r>
                        <a:rPr lang="en-US" b="1" dirty="0" err="1">
                          <a:solidFill>
                            <a:srgbClr val="8A0000"/>
                          </a:solidFill>
                        </a:rPr>
                        <a:t>interes</a:t>
                      </a:r>
                      <a:endParaRPr lang="en-US" b="1" dirty="0">
                        <a:solidFill>
                          <a:srgbClr val="8A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68085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Proiecte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și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evenimente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err="1">
                          <a:solidFill>
                            <a:srgbClr val="8A0000"/>
                          </a:solidFill>
                        </a:rPr>
                        <a:t>Mapa</a:t>
                      </a:r>
                      <a:r>
                        <a:rPr lang="en-US" b="1" dirty="0">
                          <a:solidFill>
                            <a:srgbClr val="8A0000"/>
                          </a:solidFill>
                        </a:rPr>
                        <a:t> de </a:t>
                      </a:r>
                      <a:r>
                        <a:rPr lang="en-US" b="1" dirty="0" err="1">
                          <a:solidFill>
                            <a:srgbClr val="8A0000"/>
                          </a:solidFill>
                        </a:rPr>
                        <a:t>lucrări</a:t>
                      </a:r>
                      <a:r>
                        <a:rPr lang="en-US" b="1" dirty="0">
                          <a:solidFill>
                            <a:srgbClr val="8A0000"/>
                          </a:solidFill>
                        </a:rPr>
                        <a:t> </a:t>
                      </a:r>
                      <a:endParaRPr lang="ro-RO" b="1" dirty="0">
                        <a:solidFill>
                          <a:srgbClr val="8A0000"/>
                        </a:solidFill>
                      </a:endParaRPr>
                    </a:p>
                    <a:p>
                      <a:r>
                        <a:rPr lang="en-US" dirty="0" err="1"/>
                        <a:t>Vizite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în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atelierele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unor</a:t>
                      </a:r>
                      <a:r>
                        <a:rPr lang="en-US" dirty="0"/>
                        <a:t> </a:t>
                      </a:r>
                      <a:r>
                        <a:rPr lang="en-US" dirty="0" err="1"/>
                        <a:t>artiști</a:t>
                      </a:r>
                      <a:r>
                        <a:rPr lang="ro-RO" dirty="0"/>
                        <a:t>.</a:t>
                      </a:r>
                    </a:p>
                    <a:p>
                      <a:r>
                        <a:rPr lang="en-US" b="1" dirty="0" err="1">
                          <a:solidFill>
                            <a:srgbClr val="8A0000"/>
                          </a:solidFill>
                        </a:rPr>
                        <a:t>Comentariu</a:t>
                      </a:r>
                      <a:r>
                        <a:rPr lang="en-US" b="1" dirty="0">
                          <a:solidFill>
                            <a:srgbClr val="8A0000"/>
                          </a:solidFill>
                        </a:rPr>
                        <a:t> de </a:t>
                      </a:r>
                      <a:r>
                        <a:rPr lang="en-US" b="1" dirty="0" err="1">
                          <a:solidFill>
                            <a:srgbClr val="8A0000"/>
                          </a:solidFill>
                        </a:rPr>
                        <a:t>artă</a:t>
                      </a:r>
                      <a:endParaRPr lang="en-US" b="1" dirty="0">
                        <a:solidFill>
                          <a:srgbClr val="8A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59411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43558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b="1" dirty="0">
                <a:solidFill>
                  <a:srgbClr val="8A0000"/>
                </a:solidFill>
              </a:rPr>
              <a:t>Sugestii metodologice</a:t>
            </a:r>
            <a:endParaRPr lang="en-US" b="1" dirty="0">
              <a:solidFill>
                <a:srgbClr val="8A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err="1"/>
              <a:t>Subiectul</a:t>
            </a:r>
            <a:r>
              <a:rPr lang="en-US" dirty="0"/>
              <a:t> </a:t>
            </a:r>
            <a:r>
              <a:rPr lang="en-US" dirty="0" err="1"/>
              <a:t>aplicativ</a:t>
            </a:r>
            <a:r>
              <a:rPr lang="en-US" dirty="0"/>
              <a:t> </a:t>
            </a:r>
            <a:r>
              <a:rPr lang="en-US" dirty="0" err="1"/>
              <a:t>este</a:t>
            </a:r>
            <a:r>
              <a:rPr lang="en-US" dirty="0"/>
              <a:t> pretext al </a:t>
            </a:r>
            <a:r>
              <a:rPr lang="en-US" dirty="0" err="1"/>
              <a:t>temei</a:t>
            </a:r>
            <a:r>
              <a:rPr lang="en-US" dirty="0"/>
              <a:t> </a:t>
            </a:r>
            <a:r>
              <a:rPr lang="en-US" dirty="0" err="1"/>
              <a:t>plastice</a:t>
            </a:r>
            <a:r>
              <a:rPr lang="en-US" dirty="0"/>
              <a:t>. </a:t>
            </a:r>
            <a:endParaRPr lang="ro-RO" dirty="0"/>
          </a:p>
          <a:p>
            <a:pPr marL="0" indent="0">
              <a:buNone/>
            </a:pPr>
            <a:r>
              <a:rPr lang="en-US" dirty="0"/>
              <a:t>Se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urmări</a:t>
            </a:r>
            <a:r>
              <a:rPr lang="en-US" dirty="0"/>
              <a:t> </a:t>
            </a:r>
            <a:r>
              <a:rPr lang="en-US" dirty="0" err="1"/>
              <a:t>atât</a:t>
            </a:r>
            <a:r>
              <a:rPr lang="en-US" dirty="0"/>
              <a:t> </a:t>
            </a:r>
            <a:r>
              <a:rPr lang="en-US" dirty="0" err="1">
                <a:solidFill>
                  <a:srgbClr val="8A0000"/>
                </a:solidFill>
              </a:rPr>
              <a:t>înțelegerea</a:t>
            </a:r>
            <a:r>
              <a:rPr lang="en-US" dirty="0"/>
              <a:t> </a:t>
            </a:r>
            <a:r>
              <a:rPr lang="en-US" dirty="0" err="1"/>
              <a:t>conceptelor</a:t>
            </a:r>
            <a:r>
              <a:rPr lang="en-US" dirty="0"/>
              <a:t>, </a:t>
            </a:r>
            <a:r>
              <a:rPr lang="en-US" dirty="0" err="1"/>
              <a:t>cât</a:t>
            </a:r>
            <a:r>
              <a:rPr lang="en-US" dirty="0"/>
              <a:t> </a:t>
            </a:r>
            <a:r>
              <a:rPr lang="en-US" dirty="0" err="1">
                <a:solidFill>
                  <a:srgbClr val="8A0000"/>
                </a:solidFill>
              </a:rPr>
              <a:t>și</a:t>
            </a:r>
            <a:r>
              <a:rPr lang="en-US" dirty="0">
                <a:solidFill>
                  <a:srgbClr val="8A0000"/>
                </a:solidFill>
              </a:rPr>
              <a:t> </a:t>
            </a:r>
            <a:r>
              <a:rPr lang="en-US" dirty="0" err="1">
                <a:solidFill>
                  <a:srgbClr val="8A0000"/>
                </a:solidFill>
              </a:rPr>
              <a:t>utilizarea</a:t>
            </a:r>
            <a:r>
              <a:rPr lang="en-US" dirty="0">
                <a:solidFill>
                  <a:srgbClr val="8A0000"/>
                </a:solidFill>
              </a:rPr>
              <a:t> </a:t>
            </a:r>
            <a:r>
              <a:rPr lang="en-US" dirty="0" err="1"/>
              <a:t>practică</a:t>
            </a:r>
            <a:r>
              <a:rPr lang="en-US" dirty="0"/>
              <a:t> a </a:t>
            </a:r>
            <a:r>
              <a:rPr lang="en-US" dirty="0" err="1"/>
              <a:t>acestora</a:t>
            </a:r>
            <a:r>
              <a:rPr lang="en-US" dirty="0"/>
              <a:t>. </a:t>
            </a:r>
            <a:endParaRPr lang="ro-RO" dirty="0"/>
          </a:p>
          <a:p>
            <a:pPr marL="0" indent="0">
              <a:buNone/>
            </a:pPr>
            <a:r>
              <a:rPr lang="en-US" dirty="0"/>
              <a:t>Se </a:t>
            </a:r>
            <a:r>
              <a:rPr lang="en-US" dirty="0" err="1"/>
              <a:t>vor</a:t>
            </a:r>
            <a:r>
              <a:rPr lang="en-US" dirty="0"/>
              <a:t> </a:t>
            </a:r>
            <a:r>
              <a:rPr lang="en-US" dirty="0" err="1"/>
              <a:t>dezvolta</a:t>
            </a:r>
            <a:r>
              <a:rPr lang="en-US" dirty="0"/>
              <a:t> </a:t>
            </a:r>
            <a:r>
              <a:rPr lang="en-US" b="1" dirty="0" err="1">
                <a:solidFill>
                  <a:srgbClr val="8A0000"/>
                </a:solidFill>
              </a:rPr>
              <a:t>competențe</a:t>
            </a:r>
            <a:r>
              <a:rPr lang="en-US" b="1" dirty="0">
                <a:solidFill>
                  <a:srgbClr val="8A0000"/>
                </a:solidFill>
              </a:rPr>
              <a:t> de </a:t>
            </a:r>
            <a:r>
              <a:rPr lang="en-US" b="1" dirty="0" err="1">
                <a:solidFill>
                  <a:srgbClr val="8A0000"/>
                </a:solidFill>
              </a:rPr>
              <a:t>susținere</a:t>
            </a:r>
            <a:r>
              <a:rPr lang="en-US" b="1" dirty="0">
                <a:solidFill>
                  <a:srgbClr val="8A0000"/>
                </a:solidFill>
              </a:rPr>
              <a:t> </a:t>
            </a:r>
            <a:r>
              <a:rPr lang="en-US" b="1" dirty="0" err="1">
                <a:solidFill>
                  <a:srgbClr val="8A0000"/>
                </a:solidFill>
              </a:rPr>
              <a:t>orală</a:t>
            </a:r>
            <a:r>
              <a:rPr lang="en-US" b="1" dirty="0">
                <a:solidFill>
                  <a:srgbClr val="8A0000"/>
                </a:solidFill>
              </a:rPr>
              <a:t> a </a:t>
            </a:r>
            <a:r>
              <a:rPr lang="en-US" b="1" dirty="0" err="1">
                <a:solidFill>
                  <a:srgbClr val="8A0000"/>
                </a:solidFill>
              </a:rPr>
              <a:t>lucrărilor</a:t>
            </a:r>
            <a:r>
              <a:rPr lang="en-US" b="1" dirty="0">
                <a:solidFill>
                  <a:srgbClr val="8A0000"/>
                </a:solidFill>
              </a:rPr>
              <a:t> </a:t>
            </a:r>
            <a:r>
              <a:rPr lang="en-US" b="1" dirty="0" err="1">
                <a:solidFill>
                  <a:srgbClr val="8A0000"/>
                </a:solidFill>
              </a:rPr>
              <a:t>proprii</a:t>
            </a:r>
            <a:r>
              <a:rPr lang="ro-RO" b="1" dirty="0">
                <a:solidFill>
                  <a:srgbClr val="8A0000"/>
                </a:solidFill>
              </a:rPr>
              <a:t>.</a:t>
            </a:r>
          </a:p>
          <a:p>
            <a:pPr marL="0" indent="0">
              <a:buNone/>
            </a:pPr>
            <a:r>
              <a:rPr lang="en-US" b="1" dirty="0" err="1">
                <a:solidFill>
                  <a:srgbClr val="8A0000"/>
                </a:solidFill>
              </a:rPr>
              <a:t>Prezentarea</a:t>
            </a:r>
            <a:r>
              <a:rPr lang="en-US" b="1" dirty="0">
                <a:solidFill>
                  <a:srgbClr val="8A0000"/>
                </a:solidFill>
              </a:rPr>
              <a:t> </a:t>
            </a:r>
            <a:r>
              <a:rPr lang="en-US" b="1" dirty="0" err="1">
                <a:solidFill>
                  <a:srgbClr val="8A0000"/>
                </a:solidFill>
              </a:rPr>
              <a:t>noțiunilor</a:t>
            </a:r>
            <a:r>
              <a:rPr lang="en-US" b="1" dirty="0">
                <a:solidFill>
                  <a:srgbClr val="8A0000"/>
                </a:solidFill>
              </a:rPr>
              <a:t> de </a:t>
            </a:r>
            <a:r>
              <a:rPr lang="en-US" b="1" dirty="0" err="1">
                <a:solidFill>
                  <a:srgbClr val="8A0000"/>
                </a:solidFill>
              </a:rPr>
              <a:t>istorie</a:t>
            </a:r>
            <a:r>
              <a:rPr lang="en-US" b="1" dirty="0">
                <a:solidFill>
                  <a:srgbClr val="8A0000"/>
                </a:solidFill>
              </a:rPr>
              <a:t> a </a:t>
            </a:r>
            <a:r>
              <a:rPr lang="en-US" b="1" dirty="0" err="1">
                <a:solidFill>
                  <a:srgbClr val="8A0000"/>
                </a:solidFill>
              </a:rPr>
              <a:t>artelor</a:t>
            </a:r>
            <a:r>
              <a:rPr lang="en-US" b="1" dirty="0">
                <a:solidFill>
                  <a:srgbClr val="8A0000"/>
                </a:solidFill>
              </a:rPr>
              <a:t> </a:t>
            </a:r>
            <a:r>
              <a:rPr lang="en-US" b="1" dirty="0" err="1">
                <a:solidFill>
                  <a:srgbClr val="8A0000"/>
                </a:solidFill>
              </a:rPr>
              <a:t>într</a:t>
            </a:r>
            <a:r>
              <a:rPr lang="en-US" b="1" dirty="0">
                <a:solidFill>
                  <a:srgbClr val="8A0000"/>
                </a:solidFill>
              </a:rPr>
              <a:t>-o </a:t>
            </a:r>
            <a:r>
              <a:rPr lang="en-US" b="1" dirty="0" err="1">
                <a:solidFill>
                  <a:srgbClr val="8A0000"/>
                </a:solidFill>
              </a:rPr>
              <a:t>abordare</a:t>
            </a:r>
            <a:r>
              <a:rPr lang="en-US" b="1" dirty="0">
                <a:solidFill>
                  <a:srgbClr val="8A0000"/>
                </a:solidFill>
              </a:rPr>
              <a:t> </a:t>
            </a:r>
            <a:r>
              <a:rPr lang="en-US" b="1" dirty="0" err="1">
                <a:solidFill>
                  <a:srgbClr val="8A0000"/>
                </a:solidFill>
              </a:rPr>
              <a:t>diferită</a:t>
            </a:r>
            <a:r>
              <a:rPr lang="en-US" dirty="0"/>
              <a:t>, </a:t>
            </a:r>
            <a:r>
              <a:rPr lang="en-US" dirty="0" err="1"/>
              <a:t>contextualizată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stârni</a:t>
            </a:r>
            <a:r>
              <a:rPr lang="en-US" dirty="0"/>
              <a:t> </a:t>
            </a:r>
            <a:r>
              <a:rPr lang="en-US" dirty="0" err="1"/>
              <a:t>interesul</a:t>
            </a:r>
            <a:r>
              <a:rPr lang="en-US" dirty="0"/>
              <a:t> </a:t>
            </a:r>
            <a:r>
              <a:rPr lang="en-US" dirty="0" err="1"/>
              <a:t>elevilor</a:t>
            </a:r>
            <a:r>
              <a:rPr lang="en-US" dirty="0"/>
              <a:t>, care </a:t>
            </a:r>
            <a:r>
              <a:rPr lang="en-US" dirty="0" err="1"/>
              <a:t>vor</a:t>
            </a:r>
            <a:r>
              <a:rPr lang="en-US" dirty="0"/>
              <a:t> fi </a:t>
            </a:r>
            <a:r>
              <a:rPr lang="en-US" dirty="0" err="1"/>
              <a:t>antrenați</a:t>
            </a:r>
            <a:r>
              <a:rPr lang="en-US" dirty="0"/>
              <a:t>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>
                <a:solidFill>
                  <a:srgbClr val="8A0000"/>
                </a:solidFill>
              </a:rPr>
              <a:t>călătorii</a:t>
            </a:r>
            <a:r>
              <a:rPr lang="en-US" dirty="0">
                <a:solidFill>
                  <a:srgbClr val="8A0000"/>
                </a:solidFill>
              </a:rPr>
              <a:t> </a:t>
            </a:r>
            <a:r>
              <a:rPr lang="en-US" dirty="0" err="1">
                <a:solidFill>
                  <a:srgbClr val="8A0000"/>
                </a:solidFill>
              </a:rPr>
              <a:t>virtuale</a:t>
            </a:r>
            <a:r>
              <a:rPr lang="en-US" dirty="0">
                <a:solidFill>
                  <a:srgbClr val="8A0000"/>
                </a:solidFill>
              </a:rPr>
              <a:t> </a:t>
            </a:r>
            <a:r>
              <a:rPr lang="en-US" dirty="0" err="1"/>
              <a:t>și</a:t>
            </a:r>
            <a:r>
              <a:rPr lang="en-US" dirty="0"/>
              <a:t> </a:t>
            </a:r>
            <a:r>
              <a:rPr lang="en-US" dirty="0" err="1"/>
              <a:t>încurajați</a:t>
            </a:r>
            <a:r>
              <a:rPr lang="en-US" dirty="0"/>
              <a:t> </a:t>
            </a:r>
            <a:r>
              <a:rPr lang="en-US" dirty="0" err="1"/>
              <a:t>să</a:t>
            </a:r>
            <a:r>
              <a:rPr lang="en-US" dirty="0"/>
              <a:t> se </a:t>
            </a:r>
            <a:r>
              <a:rPr lang="en-US" dirty="0" err="1"/>
              <a:t>exprime</a:t>
            </a:r>
            <a:r>
              <a:rPr lang="en-US" dirty="0"/>
              <a:t> </a:t>
            </a:r>
            <a:r>
              <a:rPr lang="en-US" dirty="0" err="1"/>
              <a:t>prin</a:t>
            </a:r>
            <a:r>
              <a:rPr lang="en-US" dirty="0"/>
              <a:t> </a:t>
            </a:r>
            <a:r>
              <a:rPr lang="en-US" dirty="0" err="1"/>
              <a:t>imagini</a:t>
            </a:r>
            <a:r>
              <a:rPr lang="en-US" dirty="0"/>
              <a:t>, </a:t>
            </a:r>
            <a:r>
              <a:rPr lang="en-US" dirty="0" err="1"/>
              <a:t>cât</a:t>
            </a:r>
            <a:r>
              <a:rPr lang="en-US" dirty="0"/>
              <a:t> </a:t>
            </a:r>
            <a:r>
              <a:rPr lang="en-US" dirty="0" err="1"/>
              <a:t>și</a:t>
            </a:r>
            <a:r>
              <a:rPr lang="en-US" dirty="0"/>
              <a:t> al </a:t>
            </a:r>
            <a:r>
              <a:rPr lang="en-US" dirty="0" err="1"/>
              <a:t>profesorilor</a:t>
            </a:r>
            <a:r>
              <a:rPr lang="en-US" dirty="0"/>
              <a:t>, care au </a:t>
            </a:r>
            <a:r>
              <a:rPr lang="en-US" dirty="0" err="1"/>
              <a:t>oportunitatea</a:t>
            </a:r>
            <a:r>
              <a:rPr lang="en-US" dirty="0"/>
              <a:t> de a </a:t>
            </a:r>
            <a:r>
              <a:rPr lang="en-US" dirty="0" err="1"/>
              <a:t>valorifica</a:t>
            </a:r>
            <a:r>
              <a:rPr lang="en-US" dirty="0"/>
              <a:t> </a:t>
            </a:r>
            <a:r>
              <a:rPr lang="en-US" dirty="0" err="1"/>
              <a:t>metodele</a:t>
            </a:r>
            <a:r>
              <a:rPr lang="en-US" dirty="0"/>
              <a:t> </a:t>
            </a:r>
            <a:r>
              <a:rPr lang="en-US" dirty="0" err="1"/>
              <a:t>moderne</a:t>
            </a:r>
            <a:r>
              <a:rPr lang="en-US" dirty="0"/>
              <a:t> de </a:t>
            </a:r>
            <a:r>
              <a:rPr lang="en-US" dirty="0" err="1"/>
              <a:t>predare</a:t>
            </a:r>
            <a:r>
              <a:rPr lang="en-US" dirty="0"/>
              <a:t>, </a:t>
            </a:r>
            <a:r>
              <a:rPr lang="en-US" dirty="0" err="1"/>
              <a:t>folosind</a:t>
            </a:r>
            <a:r>
              <a:rPr lang="en-US" dirty="0"/>
              <a:t> </a:t>
            </a:r>
            <a:r>
              <a:rPr lang="en-US" dirty="0" err="1"/>
              <a:t>alături</a:t>
            </a:r>
            <a:r>
              <a:rPr lang="en-US" dirty="0"/>
              <a:t> de </a:t>
            </a:r>
            <a:r>
              <a:rPr lang="en-US" dirty="0" err="1"/>
              <a:t>bibliografia</a:t>
            </a:r>
            <a:r>
              <a:rPr lang="en-US" dirty="0"/>
              <a:t> </a:t>
            </a:r>
            <a:r>
              <a:rPr lang="en-US" dirty="0" err="1"/>
              <a:t>clasică</a:t>
            </a:r>
            <a:r>
              <a:rPr lang="en-US" dirty="0"/>
              <a:t>, </a:t>
            </a:r>
            <a:r>
              <a:rPr lang="en-US" dirty="0" err="1"/>
              <a:t>mijloacele</a:t>
            </a:r>
            <a:r>
              <a:rPr lang="en-US" dirty="0"/>
              <a:t> </a:t>
            </a:r>
            <a:r>
              <a:rPr lang="en-US" dirty="0" err="1"/>
              <a:t>informatice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52706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b="1" dirty="0">
                <a:solidFill>
                  <a:srgbClr val="8A0000"/>
                </a:solidFill>
              </a:rPr>
              <a:t>Sugestii metodologice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/>
              <a:t>Dobândirea</a:t>
            </a:r>
            <a:r>
              <a:rPr lang="en-US" dirty="0"/>
              <a:t> </a:t>
            </a:r>
            <a:r>
              <a:rPr lang="en-US" dirty="0" err="1"/>
              <a:t>competențelor</a:t>
            </a:r>
            <a:r>
              <a:rPr lang="en-US" dirty="0"/>
              <a:t> </a:t>
            </a:r>
            <a:r>
              <a:rPr lang="en-US" dirty="0" err="1"/>
              <a:t>generale</a:t>
            </a:r>
            <a:r>
              <a:rPr lang="en-US" dirty="0"/>
              <a:t> </a:t>
            </a:r>
            <a:r>
              <a:rPr lang="en-US" dirty="0" err="1"/>
              <a:t>și</a:t>
            </a:r>
            <a:r>
              <a:rPr lang="en-US" dirty="0"/>
              <a:t> </a:t>
            </a:r>
            <a:r>
              <a:rPr lang="en-US" dirty="0" err="1"/>
              <a:t>specifice</a:t>
            </a:r>
            <a:r>
              <a:rPr lang="en-US" dirty="0"/>
              <a:t> </a:t>
            </a:r>
            <a:r>
              <a:rPr lang="en-US" dirty="0" err="1"/>
              <a:t>stabilite</a:t>
            </a:r>
            <a:r>
              <a:rPr lang="en-US" dirty="0"/>
              <a:t>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programă</a:t>
            </a:r>
            <a:r>
              <a:rPr lang="en-US" dirty="0"/>
              <a:t> se </a:t>
            </a:r>
            <a:r>
              <a:rPr lang="en-US" dirty="0" err="1"/>
              <a:t>realizează</a:t>
            </a:r>
            <a:r>
              <a:rPr lang="en-US" dirty="0"/>
              <a:t> </a:t>
            </a:r>
            <a:r>
              <a:rPr lang="en-US" dirty="0" err="1"/>
              <a:t>prin</a:t>
            </a:r>
            <a:r>
              <a:rPr lang="en-US" dirty="0"/>
              <a:t> </a:t>
            </a:r>
            <a:r>
              <a:rPr lang="en-US" b="1" dirty="0" err="1">
                <a:solidFill>
                  <a:srgbClr val="8A0000"/>
                </a:solidFill>
              </a:rPr>
              <a:t>activități</a:t>
            </a:r>
            <a:r>
              <a:rPr lang="en-US" b="1" dirty="0">
                <a:solidFill>
                  <a:srgbClr val="8A0000"/>
                </a:solidFill>
              </a:rPr>
              <a:t> predominant practice</a:t>
            </a:r>
            <a:r>
              <a:rPr lang="en-US" dirty="0"/>
              <a:t>.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cazul</a:t>
            </a:r>
            <a:r>
              <a:rPr lang="en-US" dirty="0"/>
              <a:t> </a:t>
            </a:r>
            <a:r>
              <a:rPr lang="en-US" dirty="0" err="1"/>
              <a:t>activităților</a:t>
            </a:r>
            <a:r>
              <a:rPr lang="en-US" dirty="0"/>
              <a:t> practice </a:t>
            </a:r>
            <a:r>
              <a:rPr lang="en-US" dirty="0" err="1"/>
              <a:t>este</a:t>
            </a:r>
            <a:r>
              <a:rPr lang="en-US" dirty="0"/>
              <a:t> </a:t>
            </a:r>
            <a:r>
              <a:rPr lang="en-US" dirty="0" err="1"/>
              <a:t>recomandată</a:t>
            </a:r>
            <a:r>
              <a:rPr lang="en-US" dirty="0"/>
              <a:t> </a:t>
            </a:r>
            <a:r>
              <a:rPr lang="en-US" b="1" dirty="0" err="1">
                <a:solidFill>
                  <a:srgbClr val="8A0000"/>
                </a:solidFill>
              </a:rPr>
              <a:t>utlizarea</a:t>
            </a:r>
            <a:r>
              <a:rPr lang="en-US" b="1" dirty="0">
                <a:solidFill>
                  <a:srgbClr val="8A0000"/>
                </a:solidFill>
              </a:rPr>
              <a:t> </a:t>
            </a:r>
            <a:r>
              <a:rPr lang="en-US" b="1" dirty="0" err="1">
                <a:solidFill>
                  <a:srgbClr val="8A0000"/>
                </a:solidFill>
              </a:rPr>
              <a:t>tehnicilor</a:t>
            </a:r>
            <a:r>
              <a:rPr lang="en-US" b="1" dirty="0">
                <a:solidFill>
                  <a:srgbClr val="8A0000"/>
                </a:solidFill>
              </a:rPr>
              <a:t> </a:t>
            </a:r>
            <a:r>
              <a:rPr lang="en-US" b="1" dirty="0" err="1">
                <a:solidFill>
                  <a:srgbClr val="8A0000"/>
                </a:solidFill>
              </a:rPr>
              <a:t>specifice</a:t>
            </a:r>
            <a:r>
              <a:rPr lang="en-US" b="1" dirty="0">
                <a:solidFill>
                  <a:srgbClr val="8A0000"/>
                </a:solidFill>
              </a:rPr>
              <a:t> </a:t>
            </a:r>
            <a:r>
              <a:rPr lang="en-US" b="1" dirty="0" err="1">
                <a:solidFill>
                  <a:srgbClr val="8A0000"/>
                </a:solidFill>
              </a:rPr>
              <a:t>artelor</a:t>
            </a:r>
            <a:r>
              <a:rPr lang="en-US" b="1" dirty="0">
                <a:solidFill>
                  <a:srgbClr val="8A0000"/>
                </a:solidFill>
              </a:rPr>
              <a:t> </a:t>
            </a:r>
            <a:r>
              <a:rPr lang="en-US" b="1" dirty="0" err="1">
                <a:solidFill>
                  <a:srgbClr val="8A0000"/>
                </a:solidFill>
              </a:rPr>
              <a:t>plastice</a:t>
            </a:r>
            <a:r>
              <a:rPr lang="en-US" b="1" dirty="0">
                <a:solidFill>
                  <a:srgbClr val="8A0000"/>
                </a:solidFill>
              </a:rPr>
              <a:t> </a:t>
            </a:r>
            <a:r>
              <a:rPr lang="en-US" dirty="0"/>
              <a:t>(</a:t>
            </a:r>
            <a:r>
              <a:rPr lang="en-US" dirty="0" err="1"/>
              <a:t>tehnica</a:t>
            </a:r>
            <a:r>
              <a:rPr lang="en-US" dirty="0"/>
              <a:t> </a:t>
            </a:r>
            <a:r>
              <a:rPr lang="en-US" dirty="0" err="1"/>
              <a:t>picturii</a:t>
            </a:r>
            <a:r>
              <a:rPr lang="en-US" dirty="0"/>
              <a:t>, </a:t>
            </a:r>
            <a:r>
              <a:rPr lang="en-US" dirty="0" err="1"/>
              <a:t>graficii</a:t>
            </a:r>
            <a:r>
              <a:rPr lang="en-US" dirty="0"/>
              <a:t> </a:t>
            </a:r>
            <a:r>
              <a:rPr lang="en-US" dirty="0" err="1"/>
              <a:t>și</a:t>
            </a:r>
            <a:r>
              <a:rPr lang="en-US" dirty="0"/>
              <a:t> </a:t>
            </a:r>
            <a:r>
              <a:rPr lang="en-US" dirty="0" err="1"/>
              <a:t>modelajului</a:t>
            </a:r>
            <a:r>
              <a:rPr lang="en-US" dirty="0"/>
              <a:t>) precum </a:t>
            </a:r>
            <a:r>
              <a:rPr lang="en-US" dirty="0" err="1"/>
              <a:t>și</a:t>
            </a:r>
            <a:r>
              <a:rPr lang="en-US" dirty="0"/>
              <a:t> a </a:t>
            </a:r>
            <a:r>
              <a:rPr lang="en-US" b="1" dirty="0" err="1">
                <a:solidFill>
                  <a:srgbClr val="8A0000"/>
                </a:solidFill>
              </a:rPr>
              <a:t>tehnicilor</a:t>
            </a:r>
            <a:r>
              <a:rPr lang="en-US" b="1" dirty="0">
                <a:solidFill>
                  <a:srgbClr val="8A0000"/>
                </a:solidFill>
              </a:rPr>
              <a:t> IT, </a:t>
            </a:r>
            <a:r>
              <a:rPr lang="en-US" b="1" dirty="0" err="1">
                <a:solidFill>
                  <a:srgbClr val="8A0000"/>
                </a:solidFill>
              </a:rPr>
              <a:t>respectiv</a:t>
            </a:r>
            <a:r>
              <a:rPr lang="en-US" b="1" dirty="0">
                <a:solidFill>
                  <a:srgbClr val="8A0000"/>
                </a:solidFill>
              </a:rPr>
              <a:t> </a:t>
            </a:r>
            <a:r>
              <a:rPr lang="en-US" b="1" dirty="0" err="1">
                <a:solidFill>
                  <a:srgbClr val="8A0000"/>
                </a:solidFill>
              </a:rPr>
              <a:t>generarea</a:t>
            </a:r>
            <a:r>
              <a:rPr lang="en-US" b="1" dirty="0">
                <a:solidFill>
                  <a:srgbClr val="8A0000"/>
                </a:solidFill>
              </a:rPr>
              <a:t> </a:t>
            </a:r>
            <a:r>
              <a:rPr lang="en-US" b="1" dirty="0" err="1">
                <a:solidFill>
                  <a:srgbClr val="8A0000"/>
                </a:solidFill>
              </a:rPr>
              <a:t>și</a:t>
            </a:r>
            <a:r>
              <a:rPr lang="en-US" b="1" dirty="0">
                <a:solidFill>
                  <a:srgbClr val="8A0000"/>
                </a:solidFill>
              </a:rPr>
              <a:t> </a:t>
            </a:r>
            <a:r>
              <a:rPr lang="en-US" b="1" dirty="0" err="1">
                <a:solidFill>
                  <a:srgbClr val="8A0000"/>
                </a:solidFill>
              </a:rPr>
              <a:t>procesarea</a:t>
            </a:r>
            <a:r>
              <a:rPr lang="en-US" b="1" dirty="0">
                <a:solidFill>
                  <a:srgbClr val="8A0000"/>
                </a:solidFill>
              </a:rPr>
              <a:t> de </a:t>
            </a:r>
            <a:r>
              <a:rPr lang="en-US" b="1" dirty="0" err="1">
                <a:solidFill>
                  <a:srgbClr val="8A0000"/>
                </a:solidFill>
              </a:rPr>
              <a:t>imagini</a:t>
            </a:r>
            <a:r>
              <a:rPr lang="en-US" b="1" dirty="0">
                <a:solidFill>
                  <a:srgbClr val="8A0000"/>
                </a:solidFill>
              </a:rPr>
              <a:t> </a:t>
            </a:r>
            <a:r>
              <a:rPr lang="en-US" b="1" dirty="0" err="1">
                <a:solidFill>
                  <a:srgbClr val="8A0000"/>
                </a:solidFill>
              </a:rPr>
              <a:t>computerizate</a:t>
            </a:r>
            <a:r>
              <a:rPr lang="en-US" b="1" dirty="0">
                <a:solidFill>
                  <a:srgbClr val="8A0000"/>
                </a:solidFill>
              </a:rPr>
              <a:t>, </a:t>
            </a:r>
            <a:r>
              <a:rPr lang="en-US" b="1" dirty="0" err="1">
                <a:solidFill>
                  <a:srgbClr val="8A0000"/>
                </a:solidFill>
              </a:rPr>
              <a:t>fotografie</a:t>
            </a:r>
            <a:r>
              <a:rPr lang="en-US" b="1" dirty="0">
                <a:solidFill>
                  <a:srgbClr val="8A0000"/>
                </a:solidFill>
              </a:rPr>
              <a:t> </a:t>
            </a:r>
            <a:r>
              <a:rPr lang="en-US" b="1" dirty="0" err="1">
                <a:solidFill>
                  <a:srgbClr val="8A0000"/>
                </a:solidFill>
              </a:rPr>
              <a:t>și</a:t>
            </a:r>
            <a:r>
              <a:rPr lang="en-US" b="1" dirty="0">
                <a:solidFill>
                  <a:srgbClr val="8A0000"/>
                </a:solidFill>
              </a:rPr>
              <a:t> film digital</a:t>
            </a:r>
            <a:r>
              <a:rPr lang="en-US" dirty="0"/>
              <a:t>,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funcție</a:t>
            </a:r>
            <a:r>
              <a:rPr lang="en-US" dirty="0"/>
              <a:t> de </a:t>
            </a:r>
            <a:r>
              <a:rPr lang="en-US" dirty="0" err="1"/>
              <a:t>resursele</a:t>
            </a:r>
            <a:r>
              <a:rPr lang="en-US" dirty="0"/>
              <a:t> </a:t>
            </a:r>
            <a:r>
              <a:rPr lang="en-US" dirty="0" err="1"/>
              <a:t>unității</a:t>
            </a:r>
            <a:r>
              <a:rPr lang="en-US" dirty="0"/>
              <a:t> </a:t>
            </a:r>
            <a:r>
              <a:rPr lang="en-US" dirty="0" err="1"/>
              <a:t>școlare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60871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b="1" dirty="0">
                <a:solidFill>
                  <a:srgbClr val="8A0000"/>
                </a:solidFill>
              </a:rPr>
              <a:t>Sugestii metodologice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err="1"/>
              <a:t>Conținuturile</a:t>
            </a:r>
            <a:r>
              <a:rPr lang="en-US" dirty="0"/>
              <a:t> </a:t>
            </a:r>
            <a:r>
              <a:rPr lang="en-US" dirty="0" err="1"/>
              <a:t>noi</a:t>
            </a:r>
            <a:r>
              <a:rPr lang="en-US" dirty="0"/>
              <a:t> pot fi predate </a:t>
            </a:r>
            <a:r>
              <a:rPr lang="en-US" dirty="0" err="1"/>
              <a:t>atât</a:t>
            </a:r>
            <a:r>
              <a:rPr lang="en-US" dirty="0"/>
              <a:t> </a:t>
            </a:r>
            <a:r>
              <a:rPr lang="en-US" dirty="0" err="1"/>
              <a:t>prin</a:t>
            </a:r>
            <a:r>
              <a:rPr lang="en-US" dirty="0"/>
              <a:t> </a:t>
            </a:r>
            <a:r>
              <a:rPr lang="en-US" dirty="0" err="1"/>
              <a:t>strategii</a:t>
            </a:r>
            <a:r>
              <a:rPr lang="en-US" dirty="0"/>
              <a:t> </a:t>
            </a:r>
            <a:r>
              <a:rPr lang="en-US" dirty="0" err="1"/>
              <a:t>tradiționale</a:t>
            </a:r>
            <a:r>
              <a:rPr lang="en-US" dirty="0"/>
              <a:t> </a:t>
            </a:r>
            <a:r>
              <a:rPr lang="en-US" dirty="0" err="1"/>
              <a:t>cât</a:t>
            </a:r>
            <a:r>
              <a:rPr lang="en-US" dirty="0"/>
              <a:t> </a:t>
            </a:r>
            <a:r>
              <a:rPr lang="en-US" dirty="0" err="1"/>
              <a:t>și</a:t>
            </a:r>
            <a:r>
              <a:rPr lang="en-US" dirty="0"/>
              <a:t> </a:t>
            </a:r>
            <a:r>
              <a:rPr lang="en-US" dirty="0" err="1"/>
              <a:t>moderne</a:t>
            </a:r>
            <a:r>
              <a:rPr lang="en-US" dirty="0"/>
              <a:t> din care</a:t>
            </a:r>
            <a:r>
              <a:rPr lang="ro-RO" dirty="0"/>
              <a:t> </a:t>
            </a:r>
            <a:r>
              <a:rPr lang="en-US" dirty="0" err="1"/>
              <a:t>amintim</a:t>
            </a:r>
            <a:r>
              <a:rPr lang="en-US" dirty="0"/>
              <a:t>: </a:t>
            </a:r>
            <a:r>
              <a:rPr lang="en-US" dirty="0" err="1"/>
              <a:t>strategii</a:t>
            </a:r>
            <a:r>
              <a:rPr lang="en-US" dirty="0"/>
              <a:t> interactive care </a:t>
            </a:r>
            <a:r>
              <a:rPr lang="en-US" dirty="0" err="1"/>
              <a:t>promovează</a:t>
            </a:r>
            <a:r>
              <a:rPr lang="en-US" dirty="0"/>
              <a:t> o </a:t>
            </a:r>
            <a:r>
              <a:rPr lang="en-US" dirty="0" err="1"/>
              <a:t>învățare</a:t>
            </a:r>
            <a:r>
              <a:rPr lang="en-US" dirty="0"/>
              <a:t> </a:t>
            </a:r>
            <a:r>
              <a:rPr lang="en-US" dirty="0" err="1"/>
              <a:t>activă</a:t>
            </a:r>
            <a:r>
              <a:rPr lang="en-US" dirty="0"/>
              <a:t>, de </a:t>
            </a:r>
            <a:r>
              <a:rPr lang="en-US" dirty="0" err="1"/>
              <a:t>grup</a:t>
            </a:r>
            <a:r>
              <a:rPr lang="en-US" dirty="0"/>
              <a:t>; </a:t>
            </a:r>
            <a:r>
              <a:rPr lang="en-US" dirty="0" err="1"/>
              <a:t>strategii</a:t>
            </a:r>
            <a:r>
              <a:rPr lang="en-US" dirty="0"/>
              <a:t> </a:t>
            </a:r>
            <a:r>
              <a:rPr lang="en-US" dirty="0" err="1"/>
              <a:t>centrate</a:t>
            </a:r>
            <a:r>
              <a:rPr lang="en-US" dirty="0"/>
              <a:t> </a:t>
            </a:r>
            <a:r>
              <a:rPr lang="en-US" dirty="0" err="1"/>
              <a:t>pe</a:t>
            </a:r>
            <a:r>
              <a:rPr lang="ro-RO" dirty="0"/>
              <a:t> </a:t>
            </a:r>
            <a:r>
              <a:rPr lang="en-US" dirty="0" err="1"/>
              <a:t>elev</a:t>
            </a:r>
            <a:r>
              <a:rPr lang="en-US" dirty="0"/>
              <a:t>, </a:t>
            </a:r>
            <a:r>
              <a:rPr lang="en-US" dirty="0" err="1"/>
              <a:t>strategii</a:t>
            </a:r>
            <a:r>
              <a:rPr lang="en-US" dirty="0"/>
              <a:t> care </a:t>
            </a:r>
            <a:r>
              <a:rPr lang="en-US" dirty="0" err="1"/>
              <a:t>să</a:t>
            </a:r>
            <a:r>
              <a:rPr lang="en-US" dirty="0"/>
              <a:t> </a:t>
            </a:r>
            <a:r>
              <a:rPr lang="en-US" dirty="0" err="1"/>
              <a:t>corepundă</a:t>
            </a:r>
            <a:r>
              <a:rPr lang="en-US" dirty="0"/>
              <a:t> </a:t>
            </a:r>
            <a:r>
              <a:rPr lang="en-US" dirty="0" err="1"/>
              <a:t>nevoii</a:t>
            </a:r>
            <a:r>
              <a:rPr lang="en-US" dirty="0"/>
              <a:t> de </a:t>
            </a:r>
            <a:r>
              <a:rPr lang="en-US" dirty="0" err="1"/>
              <a:t>răspuns</a:t>
            </a:r>
            <a:r>
              <a:rPr lang="en-US" dirty="0"/>
              <a:t> </a:t>
            </a:r>
            <a:r>
              <a:rPr lang="en-US" dirty="0" err="1"/>
              <a:t>diferențiat</a:t>
            </a:r>
            <a:r>
              <a:rPr lang="en-US" dirty="0"/>
              <a:t> la </a:t>
            </a:r>
            <a:r>
              <a:rPr lang="en-US" dirty="0" err="1"/>
              <a:t>reacția</a:t>
            </a:r>
            <a:r>
              <a:rPr lang="en-US" dirty="0"/>
              <a:t> </a:t>
            </a:r>
            <a:r>
              <a:rPr lang="en-US" dirty="0" err="1"/>
              <a:t>elevilor</a:t>
            </a:r>
            <a:r>
              <a:rPr lang="en-US" dirty="0"/>
              <a:t>. </a:t>
            </a:r>
            <a:endParaRPr lang="ro-RO" dirty="0"/>
          </a:p>
          <a:p>
            <a:pPr marL="0" indent="0">
              <a:buNone/>
            </a:pPr>
            <a:r>
              <a:rPr lang="en-US" dirty="0" err="1"/>
              <a:t>Deasemenea</a:t>
            </a:r>
            <a:r>
              <a:rPr lang="ro-RO" dirty="0"/>
              <a:t> </a:t>
            </a:r>
            <a:r>
              <a:rPr lang="en-US" dirty="0"/>
              <a:t>se pot </a:t>
            </a:r>
            <a:r>
              <a:rPr lang="en-US" dirty="0" err="1"/>
              <a:t>aborda</a:t>
            </a:r>
            <a:r>
              <a:rPr lang="en-US" dirty="0"/>
              <a:t> </a:t>
            </a:r>
            <a:r>
              <a:rPr lang="en-US" dirty="0" err="1"/>
              <a:t>conținuturile</a:t>
            </a:r>
            <a:r>
              <a:rPr lang="en-US" dirty="0"/>
              <a:t> </a:t>
            </a:r>
            <a:r>
              <a:rPr lang="en-US" dirty="0" err="1"/>
              <a:t>și</a:t>
            </a:r>
            <a:r>
              <a:rPr lang="en-US" dirty="0"/>
              <a:t> </a:t>
            </a:r>
            <a:r>
              <a:rPr lang="en-US" dirty="0" err="1"/>
              <a:t>prin</a:t>
            </a:r>
            <a:r>
              <a:rPr lang="en-US" dirty="0"/>
              <a:t> </a:t>
            </a:r>
            <a:r>
              <a:rPr lang="en-US" dirty="0" err="1"/>
              <a:t>strategii</a:t>
            </a:r>
            <a:r>
              <a:rPr lang="en-US" dirty="0"/>
              <a:t> </a:t>
            </a:r>
            <a:r>
              <a:rPr lang="en-US" dirty="0" err="1"/>
              <a:t>nealgoritmice</a:t>
            </a:r>
            <a:r>
              <a:rPr lang="en-US" dirty="0"/>
              <a:t>, </a:t>
            </a:r>
            <a:r>
              <a:rPr lang="en-US" dirty="0" err="1"/>
              <a:t>euristice</a:t>
            </a:r>
            <a:r>
              <a:rPr lang="en-US" dirty="0"/>
              <a:t> </a:t>
            </a:r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mixte</a:t>
            </a:r>
            <a:r>
              <a:rPr lang="en-US" dirty="0"/>
              <a:t>, </a:t>
            </a:r>
            <a:r>
              <a:rPr lang="en-US" dirty="0" err="1"/>
              <a:t>rămânând</a:t>
            </a:r>
            <a:r>
              <a:rPr lang="en-US" dirty="0"/>
              <a:t> la</a:t>
            </a:r>
            <a:r>
              <a:rPr lang="ro-RO" dirty="0"/>
              <a:t> </a:t>
            </a:r>
            <a:r>
              <a:rPr lang="en-US" dirty="0" err="1"/>
              <a:t>latitudinea</a:t>
            </a:r>
            <a:r>
              <a:rPr lang="en-US" dirty="0"/>
              <a:t> </a:t>
            </a:r>
            <a:r>
              <a:rPr lang="en-US" dirty="0" err="1"/>
              <a:t>profesorului</a:t>
            </a:r>
            <a:r>
              <a:rPr lang="en-US" dirty="0"/>
              <a:t> </a:t>
            </a:r>
            <a:r>
              <a:rPr lang="en-US" dirty="0" err="1"/>
              <a:t>alegerea</a:t>
            </a:r>
            <a:r>
              <a:rPr lang="en-US" dirty="0"/>
              <a:t> </a:t>
            </a:r>
            <a:r>
              <a:rPr lang="en-US" dirty="0" err="1"/>
              <a:t>celei</a:t>
            </a:r>
            <a:r>
              <a:rPr lang="en-US" dirty="0"/>
              <a:t> </a:t>
            </a:r>
            <a:r>
              <a:rPr lang="en-US" dirty="0" err="1"/>
              <a:t>mai</a:t>
            </a:r>
            <a:r>
              <a:rPr lang="en-US" dirty="0"/>
              <a:t> </a:t>
            </a:r>
            <a:r>
              <a:rPr lang="en-US" dirty="0" err="1"/>
              <a:t>potrivite</a:t>
            </a:r>
            <a:r>
              <a:rPr lang="en-US" dirty="0"/>
              <a:t> </a:t>
            </a:r>
            <a:r>
              <a:rPr lang="en-US" dirty="0" err="1"/>
              <a:t>metode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96210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b="1" dirty="0">
                <a:solidFill>
                  <a:srgbClr val="8A0000"/>
                </a:solidFill>
              </a:rPr>
              <a:t>Evaluarea</a:t>
            </a:r>
            <a:endParaRPr lang="en-US" b="1" dirty="0">
              <a:solidFill>
                <a:srgbClr val="8A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Este </a:t>
            </a:r>
            <a:r>
              <a:rPr lang="en-US" dirty="0" err="1"/>
              <a:t>recomandată</a:t>
            </a:r>
            <a:r>
              <a:rPr lang="en-US" dirty="0"/>
              <a:t> cu </a:t>
            </a:r>
            <a:r>
              <a:rPr lang="en-US" dirty="0" err="1"/>
              <a:t>prioritate</a:t>
            </a:r>
            <a:r>
              <a:rPr lang="en-US" dirty="0"/>
              <a:t> </a:t>
            </a:r>
            <a:r>
              <a:rPr lang="en-US" b="1" dirty="0" err="1">
                <a:solidFill>
                  <a:srgbClr val="8A0000"/>
                </a:solidFill>
              </a:rPr>
              <a:t>abordarea</a:t>
            </a:r>
            <a:r>
              <a:rPr lang="en-US" b="1" dirty="0">
                <a:solidFill>
                  <a:srgbClr val="8A0000"/>
                </a:solidFill>
              </a:rPr>
              <a:t> </a:t>
            </a:r>
            <a:r>
              <a:rPr lang="en-US" b="1" dirty="0" err="1">
                <a:solidFill>
                  <a:srgbClr val="8A0000"/>
                </a:solidFill>
              </a:rPr>
              <a:t>modernă</a:t>
            </a:r>
            <a:r>
              <a:rPr lang="en-US" b="1" dirty="0">
                <a:solidFill>
                  <a:srgbClr val="8A0000"/>
                </a:solidFill>
              </a:rPr>
              <a:t> a </a:t>
            </a:r>
            <a:r>
              <a:rPr lang="en-US" b="1" dirty="0" err="1">
                <a:solidFill>
                  <a:srgbClr val="8A0000"/>
                </a:solidFill>
              </a:rPr>
              <a:t>evaluării</a:t>
            </a:r>
            <a:r>
              <a:rPr lang="en-US" b="1" dirty="0">
                <a:solidFill>
                  <a:srgbClr val="8A0000"/>
                </a:solidFill>
              </a:rPr>
              <a:t> ca </a:t>
            </a:r>
            <a:r>
              <a:rPr lang="en-US" b="1" dirty="0" err="1">
                <a:solidFill>
                  <a:srgbClr val="8A0000"/>
                </a:solidFill>
              </a:rPr>
              <a:t>activitate</a:t>
            </a:r>
            <a:r>
              <a:rPr lang="en-US" b="1" dirty="0">
                <a:solidFill>
                  <a:srgbClr val="8A0000"/>
                </a:solidFill>
              </a:rPr>
              <a:t> de </a:t>
            </a:r>
            <a:r>
              <a:rPr lang="en-US" b="1" dirty="0" err="1">
                <a:solidFill>
                  <a:srgbClr val="8A0000"/>
                </a:solidFill>
              </a:rPr>
              <a:t>învățare</a:t>
            </a:r>
            <a:r>
              <a:rPr lang="en-US" dirty="0"/>
              <a:t>. </a:t>
            </a:r>
            <a:r>
              <a:rPr lang="en-US" dirty="0" err="1"/>
              <a:t>Astfel</a:t>
            </a:r>
            <a:r>
              <a:rPr lang="en-US" dirty="0"/>
              <a:t>, </a:t>
            </a:r>
            <a:r>
              <a:rPr lang="en-US" dirty="0" err="1"/>
              <a:t>sunt</a:t>
            </a:r>
            <a:r>
              <a:rPr lang="en-US" dirty="0"/>
              <a:t> </a:t>
            </a:r>
            <a:r>
              <a:rPr lang="en-US" dirty="0" err="1"/>
              <a:t>potrivite</a:t>
            </a:r>
            <a:r>
              <a:rPr lang="en-US" dirty="0"/>
              <a:t> </a:t>
            </a:r>
            <a:r>
              <a:rPr lang="en-US" dirty="0" err="1"/>
              <a:t>metode</a:t>
            </a:r>
            <a:r>
              <a:rPr lang="en-US" dirty="0"/>
              <a:t> precum: </a:t>
            </a:r>
            <a:r>
              <a:rPr lang="en-US" dirty="0" err="1"/>
              <a:t>urmărirea</a:t>
            </a:r>
            <a:r>
              <a:rPr lang="en-US" dirty="0"/>
              <a:t> </a:t>
            </a:r>
            <a:r>
              <a:rPr lang="en-US" dirty="0" err="1"/>
              <a:t>progresului</a:t>
            </a:r>
            <a:r>
              <a:rPr lang="en-US" dirty="0"/>
              <a:t> personal, </a:t>
            </a:r>
            <a:r>
              <a:rPr lang="en-US" dirty="0" err="1"/>
              <a:t>observarea</a:t>
            </a:r>
            <a:r>
              <a:rPr lang="en-US" dirty="0"/>
              <a:t> </a:t>
            </a:r>
            <a:r>
              <a:rPr lang="en-US" dirty="0" err="1"/>
              <a:t>sistematică</a:t>
            </a:r>
            <a:r>
              <a:rPr lang="en-US" dirty="0"/>
              <a:t>, </a:t>
            </a:r>
            <a:r>
              <a:rPr lang="en-US" dirty="0" err="1"/>
              <a:t>autoevaluarea</a:t>
            </a:r>
            <a:r>
              <a:rPr lang="en-US" dirty="0"/>
              <a:t>, </a:t>
            </a:r>
            <a:r>
              <a:rPr lang="en-US" dirty="0" err="1"/>
              <a:t>interevaluarea</a:t>
            </a:r>
            <a:r>
              <a:rPr lang="en-US" dirty="0"/>
              <a:t>, </a:t>
            </a:r>
            <a:r>
              <a:rPr lang="en-US" dirty="0" err="1"/>
              <a:t>realizarea</a:t>
            </a:r>
            <a:r>
              <a:rPr lang="en-US" dirty="0"/>
              <a:t> de </a:t>
            </a:r>
            <a:r>
              <a:rPr lang="en-US" dirty="0" err="1"/>
              <a:t>proiecte</a:t>
            </a:r>
            <a:r>
              <a:rPr lang="en-US" dirty="0"/>
              <a:t> care </a:t>
            </a:r>
            <a:r>
              <a:rPr lang="en-US" dirty="0" err="1"/>
              <a:t>să</a:t>
            </a:r>
            <a:r>
              <a:rPr lang="en-US" dirty="0"/>
              <a:t> </a:t>
            </a:r>
            <a:r>
              <a:rPr lang="en-US" dirty="0" err="1"/>
              <a:t>valorifice</a:t>
            </a:r>
            <a:r>
              <a:rPr lang="en-US" dirty="0"/>
              <a:t> </a:t>
            </a:r>
            <a:r>
              <a:rPr lang="en-US" dirty="0" err="1"/>
              <a:t>achizițiile</a:t>
            </a:r>
            <a:r>
              <a:rPr lang="en-US" dirty="0"/>
              <a:t> </a:t>
            </a:r>
            <a:r>
              <a:rPr lang="en-US" dirty="0" err="1"/>
              <a:t>copiilor</a:t>
            </a:r>
            <a:r>
              <a:rPr lang="en-US" dirty="0"/>
              <a:t>, </a:t>
            </a:r>
            <a:r>
              <a:rPr lang="en-US" dirty="0" err="1"/>
              <a:t>dar</a:t>
            </a:r>
            <a:r>
              <a:rPr lang="en-US" dirty="0"/>
              <a:t> </a:t>
            </a:r>
            <a:r>
              <a:rPr lang="en-US" dirty="0" err="1"/>
              <a:t>să</a:t>
            </a:r>
            <a:r>
              <a:rPr lang="en-US" dirty="0"/>
              <a:t> </a:t>
            </a:r>
            <a:r>
              <a:rPr lang="en-US" dirty="0" err="1"/>
              <a:t>stimuleze</a:t>
            </a:r>
            <a:r>
              <a:rPr lang="en-US" dirty="0"/>
              <a:t>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același</a:t>
            </a:r>
            <a:r>
              <a:rPr lang="en-US" dirty="0"/>
              <a:t> </a:t>
            </a:r>
            <a:r>
              <a:rPr lang="en-US" dirty="0" err="1"/>
              <a:t>timp</a:t>
            </a:r>
            <a:r>
              <a:rPr lang="en-US" dirty="0"/>
              <a:t> </a:t>
            </a:r>
            <a:r>
              <a:rPr lang="en-US" dirty="0" err="1"/>
              <a:t>dezvoltarea</a:t>
            </a:r>
            <a:r>
              <a:rPr lang="en-US" dirty="0"/>
              <a:t> de </a:t>
            </a:r>
            <a:r>
              <a:rPr lang="en-US" dirty="0" err="1"/>
              <a:t>valori</a:t>
            </a:r>
            <a:r>
              <a:rPr lang="en-US" dirty="0"/>
              <a:t> </a:t>
            </a:r>
            <a:r>
              <a:rPr lang="en-US" dirty="0" err="1"/>
              <a:t>și</a:t>
            </a:r>
            <a:r>
              <a:rPr lang="en-US" dirty="0"/>
              <a:t> </a:t>
            </a:r>
            <a:r>
              <a:rPr lang="en-US" dirty="0" err="1"/>
              <a:t>atitudini</a:t>
            </a:r>
            <a:r>
              <a:rPr lang="en-US" dirty="0"/>
              <a:t>,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contexte</a:t>
            </a:r>
            <a:r>
              <a:rPr lang="en-US" dirty="0"/>
              <a:t> </a:t>
            </a:r>
            <a:r>
              <a:rPr lang="en-US" dirty="0" err="1"/>
              <a:t>firești</a:t>
            </a:r>
            <a:r>
              <a:rPr lang="en-US" dirty="0"/>
              <a:t>, </a:t>
            </a:r>
            <a:r>
              <a:rPr lang="en-US" dirty="0" err="1"/>
              <a:t>adaptate</a:t>
            </a:r>
            <a:r>
              <a:rPr lang="en-US" dirty="0"/>
              <a:t> </a:t>
            </a:r>
            <a:r>
              <a:rPr lang="en-US" dirty="0" err="1"/>
              <a:t>vârstei</a:t>
            </a:r>
            <a:r>
              <a:rPr lang="en-US" dirty="0"/>
              <a:t>, </a:t>
            </a:r>
            <a:r>
              <a:rPr lang="en-US" dirty="0" err="1"/>
              <a:t>construirea</a:t>
            </a:r>
            <a:r>
              <a:rPr lang="en-US" dirty="0"/>
              <a:t> de </a:t>
            </a:r>
            <a:r>
              <a:rPr lang="en-US" dirty="0" err="1"/>
              <a:t>portofolii</a:t>
            </a:r>
            <a:r>
              <a:rPr lang="en-US" dirty="0"/>
              <a:t> </a:t>
            </a:r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mape</a:t>
            </a:r>
            <a:r>
              <a:rPr lang="en-US" dirty="0"/>
              <a:t> de </a:t>
            </a:r>
            <a:r>
              <a:rPr lang="en-US" dirty="0" err="1"/>
              <a:t>lucrări</a:t>
            </a:r>
            <a:r>
              <a:rPr lang="en-US" dirty="0"/>
              <a:t>. </a:t>
            </a:r>
            <a:endParaRPr lang="ro-RO" dirty="0"/>
          </a:p>
          <a:p>
            <a:pPr marL="0" indent="0">
              <a:buNone/>
            </a:pPr>
            <a:r>
              <a:rPr lang="en-US" dirty="0"/>
              <a:t>Se </a:t>
            </a:r>
            <a:r>
              <a:rPr lang="en-US" dirty="0" err="1"/>
              <a:t>recomandă</a:t>
            </a:r>
            <a:r>
              <a:rPr lang="en-US" dirty="0"/>
              <a:t> </a:t>
            </a:r>
            <a:r>
              <a:rPr lang="en-US" b="1" dirty="0" err="1">
                <a:solidFill>
                  <a:srgbClr val="8A0000"/>
                </a:solidFill>
              </a:rPr>
              <a:t>evaluarea</a:t>
            </a:r>
            <a:r>
              <a:rPr lang="en-US" b="1" dirty="0">
                <a:solidFill>
                  <a:srgbClr val="8A0000"/>
                </a:solidFill>
              </a:rPr>
              <a:t> </a:t>
            </a:r>
            <a:r>
              <a:rPr lang="en-US" b="1" dirty="0" err="1">
                <a:solidFill>
                  <a:srgbClr val="8A0000"/>
                </a:solidFill>
              </a:rPr>
              <a:t>lucrărilor</a:t>
            </a:r>
            <a:r>
              <a:rPr lang="en-US" b="1" dirty="0">
                <a:solidFill>
                  <a:srgbClr val="8A0000"/>
                </a:solidFill>
              </a:rPr>
              <a:t> </a:t>
            </a:r>
            <a:r>
              <a:rPr lang="en-US" b="1" dirty="0" err="1">
                <a:solidFill>
                  <a:srgbClr val="8A0000"/>
                </a:solidFill>
              </a:rPr>
              <a:t>pe</a:t>
            </a:r>
            <a:r>
              <a:rPr lang="en-US" b="1" dirty="0">
                <a:solidFill>
                  <a:srgbClr val="8A0000"/>
                </a:solidFill>
              </a:rPr>
              <a:t> </a:t>
            </a:r>
            <a:r>
              <a:rPr lang="en-US" b="1" dirty="0" err="1">
                <a:solidFill>
                  <a:srgbClr val="8A0000"/>
                </a:solidFill>
              </a:rPr>
              <a:t>baza</a:t>
            </a:r>
            <a:r>
              <a:rPr lang="en-US" b="1" dirty="0">
                <a:solidFill>
                  <a:srgbClr val="8A0000"/>
                </a:solidFill>
              </a:rPr>
              <a:t> </a:t>
            </a:r>
            <a:r>
              <a:rPr lang="en-US" b="1" dirty="0" err="1">
                <a:solidFill>
                  <a:srgbClr val="8A0000"/>
                </a:solidFill>
              </a:rPr>
              <a:t>unor</a:t>
            </a:r>
            <a:r>
              <a:rPr lang="en-US" b="1" dirty="0">
                <a:solidFill>
                  <a:srgbClr val="8A0000"/>
                </a:solidFill>
              </a:rPr>
              <a:t> </a:t>
            </a:r>
            <a:r>
              <a:rPr lang="en-US" b="1" dirty="0" err="1">
                <a:solidFill>
                  <a:srgbClr val="8A0000"/>
                </a:solidFill>
              </a:rPr>
              <a:t>criterii</a:t>
            </a:r>
            <a:r>
              <a:rPr lang="en-US" b="1" dirty="0">
                <a:solidFill>
                  <a:srgbClr val="8A0000"/>
                </a:solidFill>
              </a:rPr>
              <a:t> </a:t>
            </a:r>
            <a:r>
              <a:rPr lang="en-US" b="1" dirty="0" err="1">
                <a:solidFill>
                  <a:srgbClr val="8A0000"/>
                </a:solidFill>
              </a:rPr>
              <a:t>specifice</a:t>
            </a:r>
            <a:r>
              <a:rPr lang="en-US" b="1" dirty="0">
                <a:solidFill>
                  <a:srgbClr val="8A0000"/>
                </a:solidFill>
              </a:rPr>
              <a:t>, </a:t>
            </a:r>
            <a:r>
              <a:rPr lang="en-US" b="1" dirty="0" err="1">
                <a:solidFill>
                  <a:srgbClr val="8A0000"/>
                </a:solidFill>
              </a:rPr>
              <a:t>cunoscute</a:t>
            </a:r>
            <a:r>
              <a:rPr lang="en-US" b="1" dirty="0">
                <a:solidFill>
                  <a:srgbClr val="8A0000"/>
                </a:solidFill>
              </a:rPr>
              <a:t> de </a:t>
            </a:r>
            <a:r>
              <a:rPr lang="en-US" b="1" dirty="0" err="1">
                <a:solidFill>
                  <a:srgbClr val="8A0000"/>
                </a:solidFill>
              </a:rPr>
              <a:t>către</a:t>
            </a:r>
            <a:r>
              <a:rPr lang="en-US" b="1" dirty="0">
                <a:solidFill>
                  <a:srgbClr val="8A0000"/>
                </a:solidFill>
              </a:rPr>
              <a:t> </a:t>
            </a:r>
            <a:r>
              <a:rPr lang="en-US" b="1" dirty="0" err="1">
                <a:solidFill>
                  <a:srgbClr val="8A0000"/>
                </a:solidFill>
              </a:rPr>
              <a:t>elevii</a:t>
            </a:r>
            <a:r>
              <a:rPr lang="en-US" b="1" dirty="0">
                <a:solidFill>
                  <a:srgbClr val="8A0000"/>
                </a:solidFill>
              </a:rPr>
              <a:t> </a:t>
            </a:r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pe</a:t>
            </a:r>
            <a:r>
              <a:rPr lang="en-US" dirty="0"/>
              <a:t> </a:t>
            </a:r>
            <a:r>
              <a:rPr lang="en-US" dirty="0" err="1"/>
              <a:t>baza</a:t>
            </a:r>
            <a:r>
              <a:rPr lang="en-US" dirty="0"/>
              <a:t> </a:t>
            </a:r>
            <a:r>
              <a:rPr lang="en-US" dirty="0" err="1"/>
              <a:t>unor</a:t>
            </a:r>
            <a:r>
              <a:rPr lang="en-US" dirty="0"/>
              <a:t> </a:t>
            </a:r>
            <a:r>
              <a:rPr lang="en-US" dirty="0" err="1"/>
              <a:t>grile</a:t>
            </a:r>
            <a:r>
              <a:rPr lang="en-US" dirty="0"/>
              <a:t> de </a:t>
            </a:r>
            <a:r>
              <a:rPr lang="en-US" dirty="0" err="1"/>
              <a:t>evaluare</a:t>
            </a:r>
            <a:r>
              <a:rPr lang="en-US" dirty="0"/>
              <a:t> care </a:t>
            </a:r>
            <a:r>
              <a:rPr lang="en-US" dirty="0" err="1"/>
              <a:t>urmăresc</a:t>
            </a:r>
            <a:r>
              <a:rPr lang="en-US" dirty="0"/>
              <a:t> </a:t>
            </a:r>
            <a:r>
              <a:rPr lang="en-US" dirty="0" err="1"/>
              <a:t>procese</a:t>
            </a:r>
            <a:r>
              <a:rPr lang="en-US" dirty="0"/>
              <a:t> de </a:t>
            </a:r>
            <a:r>
              <a:rPr lang="en-US" dirty="0" err="1"/>
              <a:t>realizare</a:t>
            </a:r>
            <a:r>
              <a:rPr lang="en-US" dirty="0"/>
              <a:t> a </a:t>
            </a:r>
            <a:r>
              <a:rPr lang="en-US" dirty="0" err="1"/>
              <a:t>unui</a:t>
            </a:r>
            <a:r>
              <a:rPr lang="en-US" dirty="0"/>
              <a:t> </a:t>
            </a:r>
            <a:r>
              <a:rPr lang="en-US" dirty="0" err="1"/>
              <a:t>produs</a:t>
            </a:r>
            <a:r>
              <a:rPr lang="en-US" dirty="0"/>
              <a:t> final </a:t>
            </a:r>
            <a:r>
              <a:rPr lang="en-US" dirty="0" err="1"/>
              <a:t>pe</a:t>
            </a:r>
            <a:r>
              <a:rPr lang="en-US" dirty="0"/>
              <a:t> o </a:t>
            </a:r>
            <a:r>
              <a:rPr lang="en-US" dirty="0" err="1"/>
              <a:t>perioadă</a:t>
            </a:r>
            <a:r>
              <a:rPr lang="en-US" dirty="0"/>
              <a:t> </a:t>
            </a:r>
            <a:r>
              <a:rPr lang="en-US" dirty="0" err="1"/>
              <a:t>mai</a:t>
            </a:r>
            <a:r>
              <a:rPr lang="en-US" dirty="0"/>
              <a:t> mare de </a:t>
            </a:r>
            <a:r>
              <a:rPr lang="en-US" dirty="0" err="1"/>
              <a:t>timp.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715048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US" i="1" dirty="0"/>
              <a:t>“Încă din </a:t>
            </a:r>
            <a:r>
              <a:rPr lang="en-US" i="1" dirty="0" err="1"/>
              <a:t>antichitate</a:t>
            </a:r>
            <a:r>
              <a:rPr lang="en-US" i="1" dirty="0"/>
              <a:t> </a:t>
            </a:r>
            <a:r>
              <a:rPr lang="en-US" i="1" dirty="0" err="1"/>
              <a:t>Platon</a:t>
            </a:r>
            <a:r>
              <a:rPr lang="en-US" i="1" dirty="0"/>
              <a:t> </a:t>
            </a:r>
            <a:r>
              <a:rPr lang="en-US" i="1" dirty="0" err="1"/>
              <a:t>și</a:t>
            </a:r>
            <a:r>
              <a:rPr lang="en-US" i="1" dirty="0"/>
              <a:t> </a:t>
            </a:r>
            <a:r>
              <a:rPr lang="en-US" i="1" dirty="0" err="1"/>
              <a:t>Aristotel</a:t>
            </a:r>
            <a:r>
              <a:rPr lang="en-US" i="1" dirty="0"/>
              <a:t> </a:t>
            </a:r>
            <a:r>
              <a:rPr lang="en-US" i="1" dirty="0" err="1"/>
              <a:t>consideră</a:t>
            </a:r>
            <a:r>
              <a:rPr lang="en-US" i="1" dirty="0"/>
              <a:t> </a:t>
            </a:r>
            <a:r>
              <a:rPr lang="en-US" i="1" dirty="0" err="1"/>
              <a:t>experiența</a:t>
            </a:r>
            <a:r>
              <a:rPr lang="en-US" i="1" dirty="0"/>
              <a:t> o </a:t>
            </a:r>
            <a:r>
              <a:rPr lang="en-US" i="1" dirty="0" err="1"/>
              <a:t>cale</a:t>
            </a:r>
            <a:r>
              <a:rPr lang="en-US" i="1" dirty="0"/>
              <a:t> de </a:t>
            </a:r>
            <a:r>
              <a:rPr lang="en-US" i="1" dirty="0" err="1"/>
              <a:t>acces</a:t>
            </a:r>
            <a:r>
              <a:rPr lang="en-US" i="1" dirty="0"/>
              <a:t> la </a:t>
            </a:r>
            <a:r>
              <a:rPr lang="en-US" i="1" dirty="0" err="1"/>
              <a:t>realitatea</a:t>
            </a:r>
            <a:r>
              <a:rPr lang="ro-RO" i="1" dirty="0"/>
              <a:t> </a:t>
            </a:r>
            <a:r>
              <a:rPr lang="en-US" i="1" dirty="0" err="1"/>
              <a:t>sensibilă</a:t>
            </a:r>
            <a:r>
              <a:rPr lang="en-US" i="1" dirty="0"/>
              <a:t>, Hegel </a:t>
            </a:r>
            <a:r>
              <a:rPr lang="en-US" i="1" dirty="0" err="1"/>
              <a:t>considerând</a:t>
            </a:r>
            <a:r>
              <a:rPr lang="en-US" i="1" dirty="0"/>
              <a:t> </a:t>
            </a:r>
            <a:r>
              <a:rPr lang="en-US" i="1" dirty="0" err="1"/>
              <a:t>experiența</a:t>
            </a:r>
            <a:r>
              <a:rPr lang="en-US" i="1" dirty="0"/>
              <a:t> ca </a:t>
            </a:r>
            <a:r>
              <a:rPr lang="en-US" i="1" dirty="0" err="1"/>
              <a:t>mișcarea</a:t>
            </a:r>
            <a:r>
              <a:rPr lang="en-US" i="1" dirty="0"/>
              <a:t> </a:t>
            </a:r>
            <a:r>
              <a:rPr lang="en-US" i="1" dirty="0" err="1"/>
              <a:t>spiritului</a:t>
            </a:r>
            <a:r>
              <a:rPr lang="en-US" i="1" dirty="0"/>
              <a:t> </a:t>
            </a:r>
            <a:r>
              <a:rPr lang="en-US" i="1" dirty="0" err="1"/>
              <a:t>însuși</a:t>
            </a:r>
            <a:r>
              <a:rPr lang="en-US" i="1" dirty="0"/>
              <a:t> </a:t>
            </a:r>
            <a:r>
              <a:rPr lang="en-US" i="1" dirty="0" err="1"/>
              <a:t>ce</a:t>
            </a:r>
            <a:r>
              <a:rPr lang="en-US" i="1" dirty="0"/>
              <a:t> se produce </a:t>
            </a:r>
            <a:r>
              <a:rPr lang="en-US" i="1" dirty="0" err="1"/>
              <a:t>în</a:t>
            </a:r>
            <a:r>
              <a:rPr lang="ro-RO" i="1" dirty="0"/>
              <a:t> </a:t>
            </a:r>
            <a:r>
              <a:rPr lang="en-US" i="1" dirty="0" err="1"/>
              <a:t>manifestările</a:t>
            </a:r>
            <a:r>
              <a:rPr lang="en-US" i="1" dirty="0"/>
              <a:t> sale </a:t>
            </a:r>
            <a:r>
              <a:rPr lang="en-US" i="1" dirty="0" err="1"/>
              <a:t>prin</a:t>
            </a:r>
            <a:r>
              <a:rPr lang="en-US" i="1" dirty="0"/>
              <a:t> </a:t>
            </a:r>
            <a:r>
              <a:rPr lang="en-US" i="1" dirty="0" err="1"/>
              <a:t>și</a:t>
            </a:r>
            <a:r>
              <a:rPr lang="en-US" i="1" dirty="0"/>
              <a:t> </a:t>
            </a:r>
            <a:r>
              <a:rPr lang="en-US" i="1" dirty="0" err="1"/>
              <a:t>pentru</a:t>
            </a:r>
            <a:r>
              <a:rPr lang="en-US" i="1" dirty="0"/>
              <a:t> </a:t>
            </a:r>
            <a:r>
              <a:rPr lang="en-US" i="1" dirty="0" err="1"/>
              <a:t>conștiință</a:t>
            </a:r>
            <a:r>
              <a:rPr lang="en-US" i="1" dirty="0"/>
              <a:t>.” </a:t>
            </a:r>
            <a:endParaRPr lang="ro-RO" i="1" dirty="0"/>
          </a:p>
          <a:p>
            <a:pPr marL="0" indent="0" algn="r">
              <a:buNone/>
            </a:pPr>
            <a:r>
              <a:rPr lang="en-US" dirty="0"/>
              <a:t>Marius </a:t>
            </a:r>
            <a:r>
              <a:rPr lang="en-US" dirty="0" err="1"/>
              <a:t>Eremia</a:t>
            </a:r>
            <a:r>
              <a:rPr lang="en-US" dirty="0"/>
              <a:t> </a:t>
            </a:r>
            <a:r>
              <a:rPr lang="en-US" dirty="0" err="1"/>
              <a:t>Popa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7082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US" sz="3600" i="1" dirty="0"/>
              <a:t>”Timpul </a:t>
            </a:r>
            <a:r>
              <a:rPr lang="en-US" sz="3600" i="1" dirty="0" err="1"/>
              <a:t>schimbă</a:t>
            </a:r>
            <a:r>
              <a:rPr lang="en-US" sz="3600" i="1" dirty="0"/>
              <a:t> </a:t>
            </a:r>
            <a:r>
              <a:rPr lang="en-US" sz="3600" i="1" dirty="0" err="1"/>
              <a:t>florile</a:t>
            </a:r>
            <a:r>
              <a:rPr lang="en-US" sz="3600" i="1" dirty="0"/>
              <a:t> </a:t>
            </a:r>
            <a:r>
              <a:rPr lang="en-US" sz="3600" i="1" dirty="0" err="1"/>
              <a:t>câmpului</a:t>
            </a:r>
            <a:r>
              <a:rPr lang="en-US" sz="3600" i="1" dirty="0"/>
              <a:t>, </a:t>
            </a:r>
            <a:r>
              <a:rPr lang="en-US" sz="3600" i="1" dirty="0" err="1"/>
              <a:t>dar</a:t>
            </a:r>
            <a:r>
              <a:rPr lang="en-US" sz="3600" i="1" dirty="0"/>
              <a:t> nu </a:t>
            </a:r>
            <a:r>
              <a:rPr lang="en-US" sz="3600" i="1" dirty="0" err="1"/>
              <a:t>poate</a:t>
            </a:r>
            <a:r>
              <a:rPr lang="en-US" sz="3600" i="1" dirty="0"/>
              <a:t> </a:t>
            </a:r>
            <a:r>
              <a:rPr lang="en-US" sz="3600" i="1" dirty="0" err="1"/>
              <a:t>schimba</a:t>
            </a:r>
            <a:r>
              <a:rPr lang="en-US" sz="3600" i="1" dirty="0"/>
              <a:t> </a:t>
            </a:r>
            <a:r>
              <a:rPr lang="en-US" sz="3600" i="1" dirty="0" err="1"/>
              <a:t>strălucirea</a:t>
            </a:r>
            <a:r>
              <a:rPr lang="en-US" sz="3600" i="1" dirty="0"/>
              <a:t> </a:t>
            </a:r>
            <a:r>
              <a:rPr lang="en-US" sz="3600" i="1" dirty="0" err="1"/>
              <a:t>aurului</a:t>
            </a:r>
            <a:r>
              <a:rPr lang="en-US" sz="3600" i="1" dirty="0"/>
              <a:t> din </a:t>
            </a:r>
            <a:r>
              <a:rPr lang="en-US" sz="3600" i="1" dirty="0" err="1"/>
              <a:t>adâncuri</a:t>
            </a:r>
            <a:r>
              <a:rPr lang="en-US" sz="3600" i="1" dirty="0"/>
              <a:t>.”</a:t>
            </a:r>
          </a:p>
          <a:p>
            <a:pPr marL="0" indent="0">
              <a:buNone/>
            </a:pPr>
            <a:endParaRPr lang="en-US" dirty="0"/>
          </a:p>
          <a:p>
            <a:pPr marL="0" indent="0" algn="r">
              <a:buNone/>
            </a:pPr>
            <a:r>
              <a:rPr lang="en-US" dirty="0"/>
              <a:t>Nicolae </a:t>
            </a:r>
            <a:r>
              <a:rPr lang="en-US" dirty="0" err="1"/>
              <a:t>Iorga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9656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b="1" dirty="0">
                <a:solidFill>
                  <a:srgbClr val="8A0000"/>
                </a:solidFill>
              </a:rPr>
              <a:t>Prezentare</a:t>
            </a:r>
            <a:endParaRPr lang="en-US" b="1" dirty="0">
              <a:solidFill>
                <a:srgbClr val="8A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 err="1"/>
              <a:t>Disciplina</a:t>
            </a:r>
            <a:r>
              <a:rPr lang="en-US" dirty="0"/>
              <a:t> </a:t>
            </a:r>
            <a:r>
              <a:rPr lang="en-US" i="1" dirty="0" err="1"/>
              <a:t>Educație</a:t>
            </a:r>
            <a:r>
              <a:rPr lang="en-US" i="1" dirty="0"/>
              <a:t> </a:t>
            </a:r>
            <a:r>
              <a:rPr lang="en-US" i="1" dirty="0" err="1"/>
              <a:t>plastică</a:t>
            </a:r>
            <a:r>
              <a:rPr lang="en-US" i="1" dirty="0"/>
              <a:t> </a:t>
            </a:r>
            <a:r>
              <a:rPr lang="en-US" dirty="0" err="1"/>
              <a:t>își</a:t>
            </a:r>
            <a:r>
              <a:rPr lang="en-US" dirty="0"/>
              <a:t> </a:t>
            </a:r>
            <a:r>
              <a:rPr lang="en-US" dirty="0" err="1"/>
              <a:t>propune</a:t>
            </a:r>
            <a:r>
              <a:rPr lang="en-US" dirty="0"/>
              <a:t> </a:t>
            </a:r>
            <a:r>
              <a:rPr lang="en-US" dirty="0" err="1">
                <a:solidFill>
                  <a:srgbClr val="8A0000"/>
                </a:solidFill>
              </a:rPr>
              <a:t>să</a:t>
            </a:r>
            <a:r>
              <a:rPr lang="en-US" dirty="0">
                <a:solidFill>
                  <a:srgbClr val="8A0000"/>
                </a:solidFill>
              </a:rPr>
              <a:t> </a:t>
            </a:r>
            <a:r>
              <a:rPr lang="en-US" dirty="0" err="1">
                <a:solidFill>
                  <a:srgbClr val="8A0000"/>
                </a:solidFill>
              </a:rPr>
              <a:t>cultive</a:t>
            </a:r>
            <a:r>
              <a:rPr lang="en-US" dirty="0">
                <a:solidFill>
                  <a:srgbClr val="8A0000"/>
                </a:solidFill>
              </a:rPr>
              <a:t> </a:t>
            </a:r>
            <a:r>
              <a:rPr lang="en-US" dirty="0" err="1">
                <a:solidFill>
                  <a:srgbClr val="8A0000"/>
                </a:solidFill>
              </a:rPr>
              <a:t>sensibilitatea</a:t>
            </a:r>
            <a:r>
              <a:rPr lang="en-US" dirty="0">
                <a:solidFill>
                  <a:srgbClr val="8A0000"/>
                </a:solidFill>
              </a:rPr>
              <a:t>, </a:t>
            </a:r>
            <a:r>
              <a:rPr lang="en-US" dirty="0" err="1">
                <a:solidFill>
                  <a:srgbClr val="8A0000"/>
                </a:solidFill>
              </a:rPr>
              <a:t>creativitatea</a:t>
            </a:r>
            <a:r>
              <a:rPr lang="en-US" dirty="0">
                <a:solidFill>
                  <a:srgbClr val="8A0000"/>
                </a:solidFill>
              </a:rPr>
              <a:t> </a:t>
            </a:r>
            <a:r>
              <a:rPr lang="en-US" dirty="0" err="1">
                <a:solidFill>
                  <a:srgbClr val="8A0000"/>
                </a:solidFill>
              </a:rPr>
              <a:t>în</a:t>
            </a:r>
            <a:r>
              <a:rPr lang="en-US" dirty="0">
                <a:solidFill>
                  <a:srgbClr val="8A0000"/>
                </a:solidFill>
              </a:rPr>
              <a:t> </a:t>
            </a:r>
            <a:r>
              <a:rPr lang="en-US" dirty="0" err="1">
                <a:solidFill>
                  <a:srgbClr val="8A0000"/>
                </a:solidFill>
              </a:rPr>
              <a:t>scopul</a:t>
            </a:r>
            <a:r>
              <a:rPr lang="en-US" dirty="0">
                <a:solidFill>
                  <a:srgbClr val="8A0000"/>
                </a:solidFill>
              </a:rPr>
              <a:t> </a:t>
            </a:r>
            <a:r>
              <a:rPr lang="en-US" b="1" dirty="0" err="1">
                <a:solidFill>
                  <a:srgbClr val="8A0000"/>
                </a:solidFill>
              </a:rPr>
              <a:t>comunicării</a:t>
            </a:r>
            <a:r>
              <a:rPr lang="en-US" dirty="0">
                <a:solidFill>
                  <a:srgbClr val="8A0000"/>
                </a:solidFill>
              </a:rPr>
              <a:t> </a:t>
            </a:r>
            <a:r>
              <a:rPr lang="en-US" dirty="0" err="1">
                <a:solidFill>
                  <a:srgbClr val="8A0000"/>
                </a:solidFill>
              </a:rPr>
              <a:t>prin</a:t>
            </a:r>
            <a:r>
              <a:rPr lang="en-US" dirty="0">
                <a:solidFill>
                  <a:srgbClr val="8A0000"/>
                </a:solidFill>
              </a:rPr>
              <a:t> </a:t>
            </a:r>
            <a:r>
              <a:rPr lang="en-US" dirty="0" err="1">
                <a:solidFill>
                  <a:srgbClr val="8A0000"/>
                </a:solidFill>
              </a:rPr>
              <a:t>artă</a:t>
            </a:r>
            <a:r>
              <a:rPr lang="en-US" dirty="0"/>
              <a:t> </a:t>
            </a:r>
            <a:r>
              <a:rPr lang="en-US" dirty="0" err="1"/>
              <a:t>și</a:t>
            </a:r>
            <a:r>
              <a:rPr lang="en-US" dirty="0"/>
              <a:t> </a:t>
            </a:r>
            <a:r>
              <a:rPr lang="en-US" dirty="0" err="1"/>
              <a:t>asigură</a:t>
            </a:r>
            <a:r>
              <a:rPr lang="en-US" dirty="0"/>
              <a:t> </a:t>
            </a:r>
            <a:r>
              <a:rPr lang="en-US" dirty="0" err="1"/>
              <a:t>premisele</a:t>
            </a:r>
            <a:r>
              <a:rPr lang="en-US" dirty="0"/>
              <a:t> </a:t>
            </a:r>
            <a:r>
              <a:rPr lang="en-US" dirty="0" err="1"/>
              <a:t>unui</a:t>
            </a:r>
            <a:r>
              <a:rPr lang="en-US" dirty="0"/>
              <a:t> transfer al </a:t>
            </a:r>
            <a:r>
              <a:rPr lang="en-US" dirty="0" err="1"/>
              <a:t>achizițiilor</a:t>
            </a:r>
            <a:r>
              <a:rPr lang="en-US" dirty="0"/>
              <a:t> </a:t>
            </a:r>
            <a:r>
              <a:rPr lang="en-US" dirty="0" err="1"/>
              <a:t>dobândite</a:t>
            </a:r>
            <a:r>
              <a:rPr lang="en-US" dirty="0"/>
              <a:t> </a:t>
            </a:r>
            <a:r>
              <a:rPr lang="en-US" dirty="0" err="1"/>
              <a:t>către</a:t>
            </a:r>
            <a:r>
              <a:rPr lang="en-US" dirty="0"/>
              <a:t> </a:t>
            </a:r>
            <a:r>
              <a:rPr lang="en-US" dirty="0" err="1"/>
              <a:t>celelalte</a:t>
            </a:r>
            <a:r>
              <a:rPr lang="en-US" dirty="0"/>
              <a:t> discipline </a:t>
            </a:r>
            <a:r>
              <a:rPr lang="en-US" dirty="0" err="1"/>
              <a:t>și</a:t>
            </a:r>
            <a:r>
              <a:rPr lang="en-US" dirty="0"/>
              <a:t>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viața</a:t>
            </a:r>
            <a:r>
              <a:rPr lang="en-US" dirty="0"/>
              <a:t> </a:t>
            </a:r>
            <a:r>
              <a:rPr lang="en-US" dirty="0" err="1"/>
              <a:t>socială</a:t>
            </a:r>
            <a:r>
              <a:rPr lang="en-US" dirty="0"/>
              <a:t>.</a:t>
            </a:r>
            <a:endParaRPr lang="ro-RO" dirty="0"/>
          </a:p>
          <a:p>
            <a:pPr marL="0" indent="0">
              <a:buNone/>
            </a:pPr>
            <a:r>
              <a:rPr lang="en-US" dirty="0" err="1"/>
              <a:t>Demersul</a:t>
            </a:r>
            <a:r>
              <a:rPr lang="en-US" dirty="0"/>
              <a:t> didactic </a:t>
            </a:r>
            <a:r>
              <a:rPr lang="en-US" dirty="0" err="1"/>
              <a:t>promovat</a:t>
            </a:r>
            <a:r>
              <a:rPr lang="en-US" dirty="0"/>
              <a:t> de </a:t>
            </a:r>
            <a:r>
              <a:rPr lang="en-US" dirty="0" err="1"/>
              <a:t>programă</a:t>
            </a:r>
            <a:r>
              <a:rPr lang="en-US" dirty="0"/>
              <a:t> </a:t>
            </a:r>
            <a:r>
              <a:rPr lang="en-US" dirty="0" err="1"/>
              <a:t>contribuie</a:t>
            </a:r>
            <a:r>
              <a:rPr lang="en-US" dirty="0"/>
              <a:t> la </a:t>
            </a:r>
            <a:r>
              <a:rPr lang="en-US" dirty="0" err="1"/>
              <a:t>profilul</a:t>
            </a:r>
            <a:r>
              <a:rPr lang="en-US" dirty="0"/>
              <a:t> de </a:t>
            </a:r>
            <a:r>
              <a:rPr lang="en-US" dirty="0" err="1"/>
              <a:t>formare</a:t>
            </a:r>
            <a:r>
              <a:rPr lang="en-US" dirty="0"/>
              <a:t> al </a:t>
            </a:r>
            <a:r>
              <a:rPr lang="en-US" dirty="0" err="1"/>
              <a:t>absolventului</a:t>
            </a:r>
            <a:r>
              <a:rPr lang="en-US" dirty="0"/>
              <a:t> de </a:t>
            </a:r>
            <a:r>
              <a:rPr lang="en-US" dirty="0" err="1"/>
              <a:t>gimnaziu</a:t>
            </a:r>
            <a:r>
              <a:rPr lang="en-US" dirty="0"/>
              <a:t> </a:t>
            </a:r>
            <a:r>
              <a:rPr lang="en-US" dirty="0" err="1"/>
              <a:t>prin</a:t>
            </a:r>
            <a:r>
              <a:rPr lang="en-US" dirty="0"/>
              <a:t> </a:t>
            </a:r>
            <a:r>
              <a:rPr lang="en-US" dirty="0" err="1"/>
              <a:t>utilizarea</a:t>
            </a:r>
            <a:r>
              <a:rPr lang="en-US" dirty="0"/>
              <a:t> </a:t>
            </a:r>
            <a:r>
              <a:rPr lang="en-US" dirty="0" err="1"/>
              <a:t>mijloacelor</a:t>
            </a:r>
            <a:r>
              <a:rPr lang="en-US" dirty="0"/>
              <a:t> </a:t>
            </a:r>
            <a:r>
              <a:rPr lang="en-US" dirty="0" err="1"/>
              <a:t>specifice</a:t>
            </a:r>
            <a:r>
              <a:rPr lang="en-US" dirty="0"/>
              <a:t> </a:t>
            </a:r>
            <a:r>
              <a:rPr lang="en-US" dirty="0" err="1"/>
              <a:t>disciplinei</a:t>
            </a:r>
            <a:r>
              <a:rPr lang="en-US" dirty="0"/>
              <a:t>: </a:t>
            </a:r>
            <a:endParaRPr lang="ro-RO" dirty="0"/>
          </a:p>
          <a:p>
            <a:r>
              <a:rPr lang="en-US" dirty="0" err="1"/>
              <a:t>conștientizarea</a:t>
            </a:r>
            <a:r>
              <a:rPr lang="en-US" dirty="0"/>
              <a:t> </a:t>
            </a:r>
            <a:r>
              <a:rPr lang="en-US" dirty="0" err="1"/>
              <a:t>participării</a:t>
            </a:r>
            <a:r>
              <a:rPr lang="en-US" dirty="0"/>
              <a:t> </a:t>
            </a:r>
            <a:r>
              <a:rPr lang="en-US" dirty="0" err="1"/>
              <a:t>plenare</a:t>
            </a:r>
            <a:r>
              <a:rPr lang="en-US" dirty="0"/>
              <a:t> </a:t>
            </a:r>
            <a:r>
              <a:rPr lang="en-US" dirty="0" err="1"/>
              <a:t>prin</a:t>
            </a:r>
            <a:r>
              <a:rPr lang="en-US" dirty="0"/>
              <a:t> </a:t>
            </a:r>
            <a:r>
              <a:rPr lang="en-US" dirty="0" err="1"/>
              <a:t>cultivarea</a:t>
            </a:r>
            <a:r>
              <a:rPr lang="en-US" dirty="0"/>
              <a:t> </a:t>
            </a:r>
            <a:r>
              <a:rPr lang="en-US" dirty="0" err="1"/>
              <a:t>sensibilității</a:t>
            </a:r>
            <a:r>
              <a:rPr lang="en-US" dirty="0"/>
              <a:t>, </a:t>
            </a:r>
            <a:endParaRPr lang="ro-RO" dirty="0"/>
          </a:p>
          <a:p>
            <a:r>
              <a:rPr lang="en-US" dirty="0" err="1"/>
              <a:t>extinderea</a:t>
            </a:r>
            <a:r>
              <a:rPr lang="en-US" dirty="0"/>
              <a:t> </a:t>
            </a:r>
            <a:r>
              <a:rPr lang="en-US" b="1" dirty="0" err="1"/>
              <a:t>posibilităților</a:t>
            </a:r>
            <a:r>
              <a:rPr lang="en-US" b="1" dirty="0"/>
              <a:t> de </a:t>
            </a:r>
            <a:r>
              <a:rPr lang="en-US" b="1" dirty="0" err="1">
                <a:solidFill>
                  <a:srgbClr val="8A0000"/>
                </a:solidFill>
              </a:rPr>
              <a:t>comunicare</a:t>
            </a:r>
            <a:r>
              <a:rPr lang="en-US" b="1" dirty="0">
                <a:solidFill>
                  <a:srgbClr val="8A0000"/>
                </a:solidFill>
              </a:rPr>
              <a:t> cu </a:t>
            </a:r>
            <a:r>
              <a:rPr lang="en-US" b="1" dirty="0" err="1">
                <a:solidFill>
                  <a:srgbClr val="8A0000"/>
                </a:solidFill>
              </a:rPr>
              <a:t>ajutorul</a:t>
            </a:r>
            <a:r>
              <a:rPr lang="en-US" b="1" dirty="0">
                <a:solidFill>
                  <a:srgbClr val="8A0000"/>
                </a:solidFill>
              </a:rPr>
              <a:t> </a:t>
            </a:r>
            <a:r>
              <a:rPr lang="en-US" b="1" dirty="0" err="1">
                <a:solidFill>
                  <a:srgbClr val="8A0000"/>
                </a:solidFill>
              </a:rPr>
              <a:t>imaginii</a:t>
            </a:r>
            <a:r>
              <a:rPr lang="en-US" dirty="0"/>
              <a:t>, </a:t>
            </a:r>
            <a:endParaRPr lang="ro-RO" dirty="0"/>
          </a:p>
          <a:p>
            <a:r>
              <a:rPr lang="en-US" dirty="0" err="1"/>
              <a:t>apelul</a:t>
            </a:r>
            <a:r>
              <a:rPr lang="en-US" dirty="0"/>
              <a:t> la </a:t>
            </a:r>
            <a:r>
              <a:rPr lang="en-US" dirty="0" err="1"/>
              <a:t>trăirea</a:t>
            </a:r>
            <a:r>
              <a:rPr lang="en-US" dirty="0"/>
              <a:t> </a:t>
            </a:r>
            <a:r>
              <a:rPr lang="en-US" dirty="0" err="1"/>
              <a:t>și</a:t>
            </a:r>
            <a:r>
              <a:rPr lang="en-US" dirty="0"/>
              <a:t> </a:t>
            </a:r>
            <a:r>
              <a:rPr lang="en-US" dirty="0" err="1"/>
              <a:t>exprimarea</a:t>
            </a:r>
            <a:r>
              <a:rPr lang="en-US" dirty="0"/>
              <a:t> </a:t>
            </a:r>
            <a:r>
              <a:rPr lang="en-US" dirty="0" err="1"/>
              <a:t>artistică</a:t>
            </a:r>
            <a:r>
              <a:rPr lang="en-US" dirty="0"/>
              <a:t> </a:t>
            </a:r>
            <a:r>
              <a:rPr lang="en-US" dirty="0" err="1"/>
              <a:t>liberă</a:t>
            </a:r>
            <a:r>
              <a:rPr lang="en-US" dirty="0"/>
              <a:t> </a:t>
            </a:r>
            <a:r>
              <a:rPr lang="en-US" dirty="0" err="1"/>
              <a:t>și</a:t>
            </a:r>
            <a:r>
              <a:rPr lang="en-US" dirty="0"/>
              <a:t> </a:t>
            </a:r>
            <a:r>
              <a:rPr lang="en-US" dirty="0" err="1"/>
              <a:t>creativă</a:t>
            </a:r>
            <a:r>
              <a:rPr lang="en-US" dirty="0"/>
              <a:t>,</a:t>
            </a:r>
            <a:endParaRPr lang="ro-RO" dirty="0"/>
          </a:p>
          <a:p>
            <a:r>
              <a:rPr lang="en-US" dirty="0" err="1"/>
              <a:t>valorificarea</a:t>
            </a:r>
            <a:r>
              <a:rPr lang="en-US" dirty="0"/>
              <a:t> </a:t>
            </a:r>
            <a:r>
              <a:rPr lang="en-US" b="1" dirty="0" err="1"/>
              <a:t>învățării</a:t>
            </a:r>
            <a:r>
              <a:rPr lang="en-US" b="1" dirty="0"/>
              <a:t> </a:t>
            </a:r>
            <a:r>
              <a:rPr lang="en-US" b="1" dirty="0" err="1"/>
              <a:t>în</a:t>
            </a:r>
            <a:r>
              <a:rPr lang="en-US" b="1" dirty="0"/>
              <a:t> </a:t>
            </a:r>
            <a:r>
              <a:rPr lang="en-US" b="1" dirty="0" err="1"/>
              <a:t>proiecte</a:t>
            </a:r>
            <a:r>
              <a:rPr lang="en-US" b="1" dirty="0"/>
              <a:t> </a:t>
            </a:r>
            <a:r>
              <a:rPr lang="en-US" b="1" dirty="0" err="1"/>
              <a:t>și</a:t>
            </a:r>
            <a:r>
              <a:rPr lang="en-US" b="1" dirty="0"/>
              <a:t> </a:t>
            </a:r>
            <a:r>
              <a:rPr lang="en-US" b="1" dirty="0" err="1"/>
              <a:t>produse</a:t>
            </a:r>
            <a:r>
              <a:rPr lang="en-US" b="1" dirty="0"/>
              <a:t> cu </a:t>
            </a:r>
            <a:r>
              <a:rPr lang="en-US" b="1" dirty="0" err="1"/>
              <a:t>sens</a:t>
            </a:r>
            <a:r>
              <a:rPr lang="en-US" dirty="0"/>
              <a:t> </a:t>
            </a:r>
            <a:r>
              <a:rPr lang="en-US" dirty="0" err="1"/>
              <a:t>pentru</a:t>
            </a:r>
            <a:r>
              <a:rPr lang="en-US" dirty="0"/>
              <a:t> </a:t>
            </a:r>
            <a:r>
              <a:rPr lang="en-US" dirty="0" err="1"/>
              <a:t>elev</a:t>
            </a:r>
            <a:r>
              <a:rPr lang="ro-RO" dirty="0"/>
              <a:t>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24817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b="1" dirty="0">
                <a:solidFill>
                  <a:srgbClr val="8A0000"/>
                </a:solidFill>
              </a:rPr>
              <a:t>Competențe generale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err="1"/>
              <a:t>Competențele</a:t>
            </a:r>
            <a:r>
              <a:rPr lang="en-US" b="1" dirty="0"/>
              <a:t> </a:t>
            </a:r>
            <a:r>
              <a:rPr lang="en-US" b="1" dirty="0" err="1"/>
              <a:t>generale</a:t>
            </a:r>
            <a:r>
              <a:rPr lang="en-US" b="1" dirty="0"/>
              <a:t> </a:t>
            </a:r>
            <a:r>
              <a:rPr lang="en-US" dirty="0"/>
              <a:t>ale </a:t>
            </a:r>
            <a:r>
              <a:rPr lang="en-US" dirty="0" err="1"/>
              <a:t>noii</a:t>
            </a:r>
            <a:r>
              <a:rPr lang="en-US" dirty="0"/>
              <a:t> </a:t>
            </a:r>
            <a:r>
              <a:rPr lang="en-US" dirty="0" err="1"/>
              <a:t>programe</a:t>
            </a:r>
            <a:r>
              <a:rPr lang="en-US" dirty="0"/>
              <a:t> </a:t>
            </a:r>
            <a:r>
              <a:rPr lang="en-US" b="1" dirty="0" err="1"/>
              <a:t>sunt</a:t>
            </a:r>
            <a:r>
              <a:rPr lang="en-US" b="1" dirty="0"/>
              <a:t> </a:t>
            </a:r>
            <a:r>
              <a:rPr lang="en-US" b="1" dirty="0" err="1"/>
              <a:t>regândite</a:t>
            </a:r>
            <a:r>
              <a:rPr lang="en-US" dirty="0"/>
              <a:t> sub un alt </a:t>
            </a:r>
            <a:r>
              <a:rPr lang="en-US" dirty="0" err="1"/>
              <a:t>unghi</a:t>
            </a:r>
            <a:r>
              <a:rPr lang="en-US" dirty="0"/>
              <a:t>. </a:t>
            </a:r>
            <a:r>
              <a:rPr lang="ro-RO" dirty="0"/>
              <a:t>Î</a:t>
            </a:r>
            <a:r>
              <a:rPr lang="en-US" dirty="0"/>
              <a:t>n mare </a:t>
            </a:r>
            <a:r>
              <a:rPr lang="en-US" dirty="0" err="1"/>
              <a:t>parte</a:t>
            </a:r>
            <a:r>
              <a:rPr lang="en-US" dirty="0"/>
              <a:t> </a:t>
            </a:r>
            <a:r>
              <a:rPr lang="en-US" dirty="0" err="1"/>
              <a:t>păstrate</a:t>
            </a:r>
            <a:r>
              <a:rPr lang="en-US" dirty="0"/>
              <a:t>, </a:t>
            </a:r>
            <a:r>
              <a:rPr lang="en-US" dirty="0" err="1"/>
              <a:t>conținuturile</a:t>
            </a:r>
            <a:r>
              <a:rPr lang="en-US" dirty="0"/>
              <a:t> </a:t>
            </a:r>
            <a:r>
              <a:rPr lang="en-US" dirty="0" err="1"/>
              <a:t>sunt</a:t>
            </a:r>
            <a:r>
              <a:rPr lang="en-US" dirty="0"/>
              <a:t> </a:t>
            </a:r>
            <a:r>
              <a:rPr lang="en-US" dirty="0" err="1"/>
              <a:t>modelate</a:t>
            </a:r>
            <a:r>
              <a:rPr lang="en-US" dirty="0"/>
              <a:t> de </a:t>
            </a:r>
            <a:r>
              <a:rPr lang="en-US" dirty="0" err="1"/>
              <a:t>acestea</a:t>
            </a:r>
            <a:r>
              <a:rPr lang="en-US" dirty="0"/>
              <a:t> </a:t>
            </a:r>
            <a:r>
              <a:rPr lang="en-US" dirty="0" err="1"/>
              <a:t>prin</a:t>
            </a:r>
            <a:r>
              <a:rPr lang="en-US" dirty="0"/>
              <a:t> </a:t>
            </a:r>
            <a:r>
              <a:rPr lang="en-US" dirty="0" err="1"/>
              <a:t>prisma</a:t>
            </a:r>
            <a:r>
              <a:rPr lang="en-US" dirty="0"/>
              <a:t> </a:t>
            </a:r>
            <a:r>
              <a:rPr lang="en-US" b="1" dirty="0" err="1">
                <a:solidFill>
                  <a:srgbClr val="8A0000"/>
                </a:solidFill>
              </a:rPr>
              <a:t>observării</a:t>
            </a:r>
            <a:r>
              <a:rPr lang="en-US" b="1" dirty="0">
                <a:solidFill>
                  <a:srgbClr val="8A0000"/>
                </a:solidFill>
              </a:rPr>
              <a:t> </a:t>
            </a:r>
            <a:r>
              <a:rPr lang="ro-RO" b="1" dirty="0">
                <a:solidFill>
                  <a:srgbClr val="8A0000"/>
                </a:solidFill>
              </a:rPr>
              <a:t>și înțelegerii </a:t>
            </a:r>
            <a:r>
              <a:rPr lang="en-US" b="1" dirty="0" err="1">
                <a:solidFill>
                  <a:srgbClr val="8A0000"/>
                </a:solidFill>
              </a:rPr>
              <a:t>imaginii</a:t>
            </a:r>
            <a:r>
              <a:rPr lang="en-US" b="1" dirty="0">
                <a:solidFill>
                  <a:srgbClr val="8A0000"/>
                </a:solidFill>
              </a:rPr>
              <a:t> </a:t>
            </a:r>
            <a:r>
              <a:rPr lang="en-US" b="1" dirty="0" err="1">
                <a:solidFill>
                  <a:srgbClr val="8A0000"/>
                </a:solidFill>
              </a:rPr>
              <a:t>vizuale</a:t>
            </a:r>
            <a:r>
              <a:rPr lang="ro-RO" dirty="0"/>
              <a:t>,</a:t>
            </a:r>
            <a:r>
              <a:rPr lang="en-US" dirty="0"/>
              <a:t> a</a:t>
            </a:r>
            <a:r>
              <a:rPr lang="ro-RO" dirty="0"/>
              <a:t> </a:t>
            </a:r>
            <a:r>
              <a:rPr lang="en-US" dirty="0" err="1">
                <a:solidFill>
                  <a:srgbClr val="8A0000"/>
                </a:solidFill>
              </a:rPr>
              <a:t>conștientizării</a:t>
            </a:r>
            <a:r>
              <a:rPr lang="en-US" dirty="0">
                <a:solidFill>
                  <a:srgbClr val="8A0000"/>
                </a:solidFill>
              </a:rPr>
              <a:t> </a:t>
            </a:r>
            <a:r>
              <a:rPr lang="en-US" dirty="0" err="1">
                <a:solidFill>
                  <a:srgbClr val="8A0000"/>
                </a:solidFill>
              </a:rPr>
              <a:t>mesajului</a:t>
            </a:r>
            <a:r>
              <a:rPr lang="en-US" dirty="0">
                <a:solidFill>
                  <a:srgbClr val="8A0000"/>
                </a:solidFill>
              </a:rPr>
              <a:t> visual</a:t>
            </a:r>
            <a:r>
              <a:rPr lang="ro-RO" dirty="0">
                <a:solidFill>
                  <a:srgbClr val="8A0000"/>
                </a:solidFill>
              </a:rPr>
              <a:t> </a:t>
            </a:r>
            <a:r>
              <a:rPr lang="ro-RO" dirty="0"/>
              <a:t>cât și </a:t>
            </a:r>
            <a:r>
              <a:rPr lang="ro-RO" b="1" dirty="0"/>
              <a:t>dezvoltarea</a:t>
            </a:r>
            <a:r>
              <a:rPr lang="ro-RO" dirty="0"/>
              <a:t> </a:t>
            </a:r>
            <a:r>
              <a:rPr lang="ro-RO" b="1" dirty="0"/>
              <a:t>abilităților</a:t>
            </a:r>
            <a:r>
              <a:rPr lang="ro-RO" dirty="0"/>
              <a:t> practice și ideatice </a:t>
            </a:r>
            <a:r>
              <a:rPr lang="ro-RO" b="1" dirty="0"/>
              <a:t>de comunicare</a:t>
            </a:r>
            <a:r>
              <a:rPr lang="ro-RO" dirty="0"/>
              <a:t> prin imagine.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4458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b="1" dirty="0">
                <a:solidFill>
                  <a:srgbClr val="8A0000"/>
                </a:solidFill>
              </a:rPr>
              <a:t>Competențe generale</a:t>
            </a:r>
            <a:endParaRPr lang="en-US" b="1" dirty="0">
              <a:solidFill>
                <a:srgbClr val="8A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b="1" dirty="0" err="1">
                <a:solidFill>
                  <a:srgbClr val="8A0000"/>
                </a:solidFill>
              </a:rPr>
              <a:t>Receptarea</a:t>
            </a:r>
            <a:r>
              <a:rPr lang="en-US" dirty="0"/>
              <a:t> cu </a:t>
            </a:r>
            <a:r>
              <a:rPr lang="en-US" dirty="0" err="1"/>
              <a:t>sensibilitate</a:t>
            </a:r>
            <a:r>
              <a:rPr lang="en-US" dirty="0"/>
              <a:t> </a:t>
            </a:r>
            <a:r>
              <a:rPr lang="en-US" dirty="0" err="1"/>
              <a:t>și</a:t>
            </a:r>
            <a:r>
              <a:rPr lang="en-US" dirty="0"/>
              <a:t> spirit critic a </a:t>
            </a:r>
            <a:r>
              <a:rPr lang="en-US" dirty="0" err="1">
                <a:solidFill>
                  <a:srgbClr val="8A0000"/>
                </a:solidFill>
              </a:rPr>
              <a:t>mesajelor</a:t>
            </a:r>
            <a:r>
              <a:rPr lang="en-US" dirty="0">
                <a:solidFill>
                  <a:srgbClr val="8A0000"/>
                </a:solidFill>
              </a:rPr>
              <a:t> artistic-</a:t>
            </a:r>
            <a:r>
              <a:rPr lang="ro-RO" dirty="0">
                <a:solidFill>
                  <a:srgbClr val="8A0000"/>
                </a:solidFill>
              </a:rPr>
              <a:t>v</a:t>
            </a:r>
            <a:r>
              <a:rPr lang="en-US" dirty="0" err="1">
                <a:solidFill>
                  <a:srgbClr val="8A0000"/>
                </a:solidFill>
              </a:rPr>
              <a:t>izuale</a:t>
            </a:r>
            <a:r>
              <a:rPr lang="en-US" dirty="0"/>
              <a:t>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scopul</a:t>
            </a:r>
            <a:r>
              <a:rPr lang="en-US" dirty="0"/>
              <a:t> </a:t>
            </a:r>
            <a:r>
              <a:rPr lang="en-US" dirty="0" err="1"/>
              <a:t>formării</a:t>
            </a:r>
            <a:r>
              <a:rPr lang="en-US" dirty="0"/>
              <a:t> </a:t>
            </a:r>
            <a:r>
              <a:rPr lang="en-US" dirty="0" err="1"/>
              <a:t>culturii</a:t>
            </a:r>
            <a:r>
              <a:rPr lang="en-US" dirty="0"/>
              <a:t> </a:t>
            </a:r>
            <a:r>
              <a:rPr lang="en-US" dirty="0" err="1"/>
              <a:t>artistice</a:t>
            </a:r>
            <a:r>
              <a:rPr lang="en-US" dirty="0"/>
              <a:t> de </a:t>
            </a:r>
            <a:r>
              <a:rPr lang="en-US" dirty="0" err="1"/>
              <a:t>bază</a:t>
            </a:r>
            <a:r>
              <a:rPr lang="en-US" dirty="0"/>
              <a:t> </a:t>
            </a:r>
            <a:endParaRPr lang="ro-RO" dirty="0"/>
          </a:p>
          <a:p>
            <a:pPr marL="514350" indent="-514350">
              <a:buAutoNum type="arabicPeriod"/>
            </a:pPr>
            <a:r>
              <a:rPr lang="en-US" dirty="0" err="1">
                <a:solidFill>
                  <a:srgbClr val="8A0000"/>
                </a:solidFill>
              </a:rPr>
              <a:t>Utilizarea</a:t>
            </a:r>
            <a:r>
              <a:rPr lang="en-US" dirty="0">
                <a:solidFill>
                  <a:srgbClr val="8A0000"/>
                </a:solidFill>
              </a:rPr>
              <a:t> de </a:t>
            </a:r>
            <a:r>
              <a:rPr lang="en-US" dirty="0" err="1">
                <a:solidFill>
                  <a:srgbClr val="8A0000"/>
                </a:solidFill>
              </a:rPr>
              <a:t>instrumente</a:t>
            </a:r>
            <a:r>
              <a:rPr lang="en-US" dirty="0">
                <a:solidFill>
                  <a:srgbClr val="8A0000"/>
                </a:solidFill>
              </a:rPr>
              <a:t> </a:t>
            </a:r>
            <a:r>
              <a:rPr lang="en-US" dirty="0" err="1">
                <a:solidFill>
                  <a:srgbClr val="8A0000"/>
                </a:solidFill>
              </a:rPr>
              <a:t>și</a:t>
            </a:r>
            <a:r>
              <a:rPr lang="en-US" dirty="0">
                <a:solidFill>
                  <a:srgbClr val="8A0000"/>
                </a:solidFill>
              </a:rPr>
              <a:t> </a:t>
            </a:r>
            <a:r>
              <a:rPr lang="en-US" dirty="0" err="1">
                <a:solidFill>
                  <a:srgbClr val="8A0000"/>
                </a:solidFill>
              </a:rPr>
              <a:t>tehnici</a:t>
            </a:r>
            <a:r>
              <a:rPr lang="en-US" dirty="0"/>
              <a:t> variate </a:t>
            </a:r>
            <a:r>
              <a:rPr lang="en-US" dirty="0" err="1"/>
              <a:t>specifice</a:t>
            </a:r>
            <a:r>
              <a:rPr lang="en-US" dirty="0"/>
              <a:t> </a:t>
            </a:r>
            <a:r>
              <a:rPr lang="en-US" dirty="0" err="1"/>
              <a:t>artelor</a:t>
            </a:r>
            <a:r>
              <a:rPr lang="en-US" dirty="0"/>
              <a:t> </a:t>
            </a:r>
            <a:r>
              <a:rPr lang="en-US" dirty="0" err="1"/>
              <a:t>vizuale</a:t>
            </a:r>
            <a:r>
              <a:rPr lang="en-US" dirty="0"/>
              <a:t> </a:t>
            </a:r>
            <a:r>
              <a:rPr lang="en-US" dirty="0" err="1"/>
              <a:t>plastice</a:t>
            </a:r>
            <a:r>
              <a:rPr lang="en-US" dirty="0"/>
              <a:t> </a:t>
            </a:r>
            <a:r>
              <a:rPr lang="en-US" dirty="0" err="1"/>
              <a:t>și</a:t>
            </a:r>
            <a:r>
              <a:rPr lang="en-US" dirty="0"/>
              <a:t> decorative </a:t>
            </a:r>
            <a:endParaRPr lang="ro-RO" dirty="0"/>
          </a:p>
          <a:p>
            <a:pPr marL="514350" indent="-514350">
              <a:buAutoNum type="arabicPeriod"/>
            </a:pPr>
            <a:r>
              <a:rPr lang="en-US" b="1" dirty="0" err="1">
                <a:solidFill>
                  <a:srgbClr val="8A0000"/>
                </a:solidFill>
              </a:rPr>
              <a:t>Exprimarea</a:t>
            </a:r>
            <a:r>
              <a:rPr lang="en-US" dirty="0"/>
              <a:t> </a:t>
            </a:r>
            <a:r>
              <a:rPr lang="en-US" dirty="0" err="1"/>
              <a:t>ideilor</a:t>
            </a:r>
            <a:r>
              <a:rPr lang="en-US" dirty="0"/>
              <a:t>, </a:t>
            </a:r>
            <a:r>
              <a:rPr lang="en-US" dirty="0" err="1"/>
              <a:t>sentimentelor</a:t>
            </a:r>
            <a:r>
              <a:rPr lang="en-US" dirty="0"/>
              <a:t> </a:t>
            </a:r>
            <a:r>
              <a:rPr lang="en-US" dirty="0" err="1"/>
              <a:t>și</a:t>
            </a:r>
            <a:r>
              <a:rPr lang="en-US" dirty="0"/>
              <a:t> a </a:t>
            </a:r>
            <a:r>
              <a:rPr lang="en-US" dirty="0" err="1"/>
              <a:t>mesajelor</a:t>
            </a:r>
            <a:r>
              <a:rPr lang="en-US" dirty="0"/>
              <a:t>, </a:t>
            </a:r>
            <a:r>
              <a:rPr lang="en-US" dirty="0" err="1">
                <a:solidFill>
                  <a:srgbClr val="8A0000"/>
                </a:solidFill>
              </a:rPr>
              <a:t>utilizând</a:t>
            </a:r>
            <a:r>
              <a:rPr lang="en-US" dirty="0">
                <a:solidFill>
                  <a:srgbClr val="8A0000"/>
                </a:solidFill>
              </a:rPr>
              <a:t> </a:t>
            </a:r>
            <a:r>
              <a:rPr lang="en-US" dirty="0" err="1">
                <a:solidFill>
                  <a:srgbClr val="8A0000"/>
                </a:solidFill>
              </a:rPr>
              <a:t>limbajul</a:t>
            </a:r>
            <a:r>
              <a:rPr lang="en-US" dirty="0">
                <a:solidFill>
                  <a:srgbClr val="8A0000"/>
                </a:solidFill>
              </a:rPr>
              <a:t> artistic-</a:t>
            </a:r>
            <a:r>
              <a:rPr lang="en-US" dirty="0" err="1">
                <a:solidFill>
                  <a:srgbClr val="8A0000"/>
                </a:solidFill>
              </a:rPr>
              <a:t>vizual</a:t>
            </a:r>
            <a:r>
              <a:rPr lang="en-US" dirty="0"/>
              <a:t>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contexte</a:t>
            </a:r>
            <a:r>
              <a:rPr lang="en-US" dirty="0"/>
              <a:t> variate</a:t>
            </a:r>
          </a:p>
        </p:txBody>
      </p:sp>
    </p:spTree>
    <p:extLst>
      <p:ext uri="{BB962C8B-B14F-4D97-AF65-F5344CB8AC3E}">
        <p14:creationId xmlns:p14="http://schemas.microsoft.com/office/powerpoint/2010/main" val="3587005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b="1" dirty="0">
                <a:solidFill>
                  <a:srgbClr val="8A0000"/>
                </a:solidFill>
              </a:rPr>
              <a:t>Organizarea programei</a:t>
            </a:r>
            <a:endParaRPr lang="en-US" b="1" dirty="0">
              <a:solidFill>
                <a:srgbClr val="8A0000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881" y="2229644"/>
            <a:ext cx="5666706" cy="3199606"/>
          </a:xfrm>
        </p:spPr>
      </p:pic>
      <p:sp>
        <p:nvSpPr>
          <p:cNvPr id="6" name="TextBox 5"/>
          <p:cNvSpPr txBox="1"/>
          <p:nvPr/>
        </p:nvSpPr>
        <p:spPr>
          <a:xfrm>
            <a:off x="6254239" y="1625374"/>
            <a:ext cx="2286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400" b="1" dirty="0">
                <a:solidFill>
                  <a:srgbClr val="8A0000"/>
                </a:solidFill>
              </a:rPr>
              <a:t>Competența generală</a:t>
            </a:r>
            <a:endParaRPr lang="en-US" sz="2400" b="1" dirty="0">
              <a:solidFill>
                <a:srgbClr val="8A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54239" y="2908062"/>
            <a:ext cx="23108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sz="2400" b="1" dirty="0">
                <a:solidFill>
                  <a:srgbClr val="8A0000"/>
                </a:solidFill>
              </a:rPr>
              <a:t>Competențe specifice</a:t>
            </a:r>
            <a:endParaRPr lang="en-US" sz="2400" b="1" dirty="0">
              <a:solidFill>
                <a:srgbClr val="8A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3553" y="4137586"/>
            <a:ext cx="3030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2400" i="1" dirty="0">
                <a:solidFill>
                  <a:srgbClr val="8A0000"/>
                </a:solidFill>
              </a:rPr>
              <a:t>Exemple și sugestii de </a:t>
            </a:r>
          </a:p>
          <a:p>
            <a:r>
              <a:rPr lang="ro-RO" sz="2400" i="1" dirty="0">
                <a:solidFill>
                  <a:srgbClr val="8A0000"/>
                </a:solidFill>
              </a:rPr>
              <a:t>activități de învățare</a:t>
            </a:r>
            <a:endParaRPr lang="en-US" sz="2400" i="1" dirty="0">
              <a:solidFill>
                <a:srgbClr val="8A0000"/>
              </a:solidFill>
            </a:endParaRPr>
          </a:p>
        </p:txBody>
      </p:sp>
      <p:cxnSp>
        <p:nvCxnSpPr>
          <p:cNvPr id="10" name="Straight Arrow Connector 9"/>
          <p:cNvCxnSpPr>
            <a:cxnSpLocks/>
            <a:stCxn id="6" idx="1"/>
          </p:cNvCxnSpPr>
          <p:nvPr/>
        </p:nvCxnSpPr>
        <p:spPr>
          <a:xfrm flipH="1">
            <a:off x="5676901" y="2040873"/>
            <a:ext cx="577338" cy="328234"/>
          </a:xfrm>
          <a:prstGeom prst="straightConnector1">
            <a:avLst/>
          </a:prstGeom>
          <a:ln w="19050">
            <a:solidFill>
              <a:srgbClr val="8A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cxnSpLocks/>
            <a:stCxn id="7" idx="1"/>
          </p:cNvCxnSpPr>
          <p:nvPr/>
        </p:nvCxnSpPr>
        <p:spPr>
          <a:xfrm flipH="1" flipV="1">
            <a:off x="4146413" y="2980963"/>
            <a:ext cx="2107826" cy="342598"/>
          </a:xfrm>
          <a:prstGeom prst="straightConnector1">
            <a:avLst/>
          </a:prstGeom>
          <a:ln w="19050">
            <a:solidFill>
              <a:srgbClr val="8A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cxnSpLocks/>
            <a:stCxn id="7" idx="1"/>
          </p:cNvCxnSpPr>
          <p:nvPr/>
        </p:nvCxnSpPr>
        <p:spPr>
          <a:xfrm flipH="1">
            <a:off x="4583443" y="3323561"/>
            <a:ext cx="1670796" cy="632313"/>
          </a:xfrm>
          <a:prstGeom prst="straightConnector1">
            <a:avLst/>
          </a:prstGeom>
          <a:ln w="19050">
            <a:solidFill>
              <a:srgbClr val="8A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cxnSpLocks/>
            <a:stCxn id="7" idx="1"/>
          </p:cNvCxnSpPr>
          <p:nvPr/>
        </p:nvCxnSpPr>
        <p:spPr>
          <a:xfrm flipH="1">
            <a:off x="5504565" y="3323561"/>
            <a:ext cx="749674" cy="1089513"/>
          </a:xfrm>
          <a:prstGeom prst="straightConnector1">
            <a:avLst/>
          </a:prstGeom>
          <a:ln w="19050">
            <a:solidFill>
              <a:srgbClr val="8A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8" idx="1"/>
          </p:cNvCxnSpPr>
          <p:nvPr/>
        </p:nvCxnSpPr>
        <p:spPr>
          <a:xfrm flipH="1">
            <a:off x="4558553" y="4553085"/>
            <a:ext cx="1535000" cy="323963"/>
          </a:xfrm>
          <a:prstGeom prst="straightConnector1">
            <a:avLst/>
          </a:prstGeom>
          <a:ln w="19050">
            <a:solidFill>
              <a:srgbClr val="8A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09366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b="1" dirty="0">
                <a:solidFill>
                  <a:srgbClr val="8A0000"/>
                </a:solidFill>
              </a:rPr>
              <a:t>Competențe specifice</a:t>
            </a:r>
            <a:endParaRPr lang="en-US" b="1" dirty="0">
              <a:solidFill>
                <a:srgbClr val="8A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918075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US" b="1" dirty="0" err="1"/>
              <a:t>Receptarea</a:t>
            </a:r>
            <a:r>
              <a:rPr lang="en-US" dirty="0"/>
              <a:t> cu </a:t>
            </a:r>
            <a:r>
              <a:rPr lang="en-US" dirty="0" err="1"/>
              <a:t>sensibilitate</a:t>
            </a:r>
            <a:r>
              <a:rPr lang="en-US" dirty="0"/>
              <a:t> </a:t>
            </a:r>
            <a:r>
              <a:rPr lang="en-US" dirty="0" err="1"/>
              <a:t>și</a:t>
            </a:r>
            <a:r>
              <a:rPr lang="en-US" dirty="0"/>
              <a:t> spirit critic a </a:t>
            </a:r>
            <a:r>
              <a:rPr lang="en-US" dirty="0" err="1"/>
              <a:t>mesajelor</a:t>
            </a:r>
            <a:r>
              <a:rPr lang="en-US" dirty="0"/>
              <a:t> artistic - </a:t>
            </a:r>
            <a:r>
              <a:rPr lang="en-US" dirty="0" err="1"/>
              <a:t>vizuale</a:t>
            </a:r>
            <a:r>
              <a:rPr lang="en-US" dirty="0"/>
              <a:t>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scopul</a:t>
            </a:r>
            <a:r>
              <a:rPr lang="en-US" dirty="0"/>
              <a:t> </a:t>
            </a:r>
            <a:r>
              <a:rPr lang="en-US" dirty="0" err="1"/>
              <a:t>formării</a:t>
            </a:r>
            <a:r>
              <a:rPr lang="en-US" dirty="0"/>
              <a:t> </a:t>
            </a:r>
            <a:r>
              <a:rPr lang="en-US" dirty="0" err="1"/>
              <a:t>culturii</a:t>
            </a:r>
            <a:r>
              <a:rPr lang="en-US" dirty="0"/>
              <a:t> </a:t>
            </a:r>
            <a:r>
              <a:rPr lang="en-US" dirty="0" err="1"/>
              <a:t>artistice</a:t>
            </a:r>
            <a:r>
              <a:rPr lang="en-US" dirty="0"/>
              <a:t> de </a:t>
            </a:r>
            <a:r>
              <a:rPr lang="en-US" dirty="0" err="1"/>
              <a:t>bază</a:t>
            </a:r>
            <a:endParaRPr lang="ro-RO" dirty="0"/>
          </a:p>
          <a:p>
            <a:pPr marL="457200" lvl="1" indent="0">
              <a:buNone/>
            </a:pPr>
            <a:r>
              <a:rPr lang="en-US" sz="2800" dirty="0"/>
              <a:t>1.1. </a:t>
            </a:r>
            <a:r>
              <a:rPr lang="en-US" sz="2800" b="1" dirty="0" err="1"/>
              <a:t>Conștientizarea</a:t>
            </a:r>
            <a:r>
              <a:rPr lang="en-US" sz="2800" b="1" dirty="0"/>
              <a:t> </a:t>
            </a:r>
            <a:r>
              <a:rPr lang="en-US" sz="2800" b="1" dirty="0" err="1"/>
              <a:t>existenței</a:t>
            </a:r>
            <a:r>
              <a:rPr lang="en-US" sz="2800" b="1" dirty="0"/>
              <a:t> </a:t>
            </a:r>
            <a:r>
              <a:rPr lang="en-US" sz="2800" b="1" dirty="0" err="1"/>
              <a:t>unui</a:t>
            </a:r>
            <a:r>
              <a:rPr lang="en-US" sz="2800" b="1" dirty="0"/>
              <a:t> </a:t>
            </a:r>
            <a:r>
              <a:rPr lang="en-US" sz="2800" b="1" dirty="0" err="1"/>
              <a:t>mesaj</a:t>
            </a:r>
            <a:r>
              <a:rPr lang="en-US" sz="2800" b="1" dirty="0"/>
              <a:t> </a:t>
            </a:r>
            <a:r>
              <a:rPr lang="en-US" sz="2800" dirty="0" err="1"/>
              <a:t>transmis</a:t>
            </a:r>
            <a:r>
              <a:rPr lang="en-US" sz="2800" dirty="0"/>
              <a:t> </a:t>
            </a:r>
            <a:r>
              <a:rPr lang="en-US" sz="2800" dirty="0" err="1"/>
              <a:t>prin</a:t>
            </a:r>
            <a:r>
              <a:rPr lang="en-US" sz="2800" dirty="0"/>
              <a:t> </a:t>
            </a:r>
            <a:r>
              <a:rPr lang="en-US" sz="2800" dirty="0" err="1"/>
              <a:t>limbaj</a:t>
            </a:r>
            <a:r>
              <a:rPr lang="en-US" sz="2800" dirty="0"/>
              <a:t> artistic</a:t>
            </a:r>
            <a:endParaRPr lang="ro-RO" sz="2800" dirty="0"/>
          </a:p>
          <a:p>
            <a:pPr marL="457200" lvl="1" indent="0">
              <a:buNone/>
            </a:pPr>
            <a:r>
              <a:rPr lang="en-US" sz="2800" dirty="0"/>
              <a:t>1.2 </a:t>
            </a:r>
            <a:r>
              <a:rPr lang="en-US" sz="2800" b="1" dirty="0" err="1"/>
              <a:t>Observarea</a:t>
            </a:r>
            <a:r>
              <a:rPr lang="en-US" sz="2800" b="1" dirty="0"/>
              <a:t> </a:t>
            </a:r>
            <a:r>
              <a:rPr lang="en-US" sz="2800" b="1" dirty="0" err="1"/>
              <a:t>elementelor</a:t>
            </a:r>
            <a:r>
              <a:rPr lang="en-US" sz="2800" b="1" dirty="0"/>
              <a:t> de </a:t>
            </a:r>
            <a:r>
              <a:rPr lang="en-US" sz="2800" b="1" dirty="0" err="1"/>
              <a:t>limbaj</a:t>
            </a:r>
            <a:r>
              <a:rPr lang="en-US" sz="2800" dirty="0"/>
              <a:t> </a:t>
            </a:r>
            <a:r>
              <a:rPr lang="en-US" sz="2800" dirty="0" err="1"/>
              <a:t>în</a:t>
            </a:r>
            <a:r>
              <a:rPr lang="en-US" sz="2800" dirty="0"/>
              <a:t> </a:t>
            </a:r>
            <a:r>
              <a:rPr lang="en-US" sz="2800" dirty="0" err="1"/>
              <a:t>lucrări</a:t>
            </a:r>
            <a:r>
              <a:rPr lang="en-US" sz="2800" dirty="0"/>
              <a:t> de </a:t>
            </a:r>
            <a:r>
              <a:rPr lang="en-US" sz="2800" dirty="0" err="1"/>
              <a:t>artă</a:t>
            </a:r>
            <a:r>
              <a:rPr lang="en-US" sz="2800" dirty="0"/>
              <a:t> </a:t>
            </a:r>
            <a:r>
              <a:rPr lang="en-US" sz="2800" dirty="0" err="1"/>
              <a:t>și</a:t>
            </a:r>
            <a:r>
              <a:rPr lang="en-US" sz="2800" dirty="0"/>
              <a:t> </a:t>
            </a:r>
            <a:r>
              <a:rPr lang="en-US" sz="2800" dirty="0" err="1"/>
              <a:t>în</a:t>
            </a:r>
            <a:r>
              <a:rPr lang="en-US" sz="2800" dirty="0"/>
              <a:t> </a:t>
            </a:r>
            <a:r>
              <a:rPr lang="en-US" sz="2800" dirty="0" err="1">
                <a:solidFill>
                  <a:srgbClr val="8A0000"/>
                </a:solidFill>
              </a:rPr>
              <a:t>compoziții</a:t>
            </a:r>
            <a:r>
              <a:rPr lang="en-US" sz="2800" dirty="0">
                <a:solidFill>
                  <a:srgbClr val="8A0000"/>
                </a:solidFill>
              </a:rPr>
              <a:t> </a:t>
            </a:r>
            <a:r>
              <a:rPr lang="en-US" sz="2800" dirty="0" err="1">
                <a:solidFill>
                  <a:srgbClr val="8A0000"/>
                </a:solidFill>
              </a:rPr>
              <a:t>proprii</a:t>
            </a:r>
            <a:endParaRPr lang="ro-RO" sz="2800" dirty="0">
              <a:solidFill>
                <a:srgbClr val="8A0000"/>
              </a:solidFill>
            </a:endParaRPr>
          </a:p>
          <a:p>
            <a:pPr marL="457200" lvl="1" indent="0">
              <a:buNone/>
            </a:pPr>
            <a:r>
              <a:rPr lang="en-US" sz="2800" dirty="0"/>
              <a:t>1.3 </a:t>
            </a:r>
            <a:r>
              <a:rPr lang="en-US" sz="2800" b="1" dirty="0" err="1"/>
              <a:t>Observarea</a:t>
            </a:r>
            <a:r>
              <a:rPr lang="en-US" sz="2800" b="1" dirty="0"/>
              <a:t> </a:t>
            </a:r>
            <a:r>
              <a:rPr lang="en-US" sz="2800" b="1" dirty="0" err="1"/>
              <a:t>diferențelor</a:t>
            </a:r>
            <a:r>
              <a:rPr lang="en-US" sz="2800" b="1" dirty="0"/>
              <a:t> </a:t>
            </a:r>
            <a:r>
              <a:rPr lang="en-US" sz="2800" b="1" dirty="0" err="1"/>
              <a:t>între</a:t>
            </a:r>
            <a:r>
              <a:rPr lang="en-US" sz="2800" b="1" dirty="0"/>
              <a:t> </a:t>
            </a:r>
            <a:r>
              <a:rPr lang="en-US" sz="2800" b="1" dirty="0" err="1"/>
              <a:t>forme</a:t>
            </a:r>
            <a:r>
              <a:rPr lang="en-US" sz="2800" b="1" dirty="0"/>
              <a:t> de </a:t>
            </a:r>
            <a:r>
              <a:rPr lang="en-US" sz="2800" b="1" dirty="0" err="1"/>
              <a:t>comunicare</a:t>
            </a:r>
            <a:r>
              <a:rPr lang="en-US" sz="2800" b="1" dirty="0"/>
              <a:t> </a:t>
            </a:r>
            <a:r>
              <a:rPr lang="en-US" sz="2800" b="1" dirty="0" err="1"/>
              <a:t>artistică</a:t>
            </a:r>
            <a:r>
              <a:rPr lang="en-US" sz="2800" dirty="0"/>
              <a:t>, </a:t>
            </a:r>
            <a:r>
              <a:rPr lang="en-US" sz="2800" dirty="0" err="1"/>
              <a:t>plastică</a:t>
            </a:r>
            <a:r>
              <a:rPr lang="en-US" sz="2800" dirty="0"/>
              <a:t> </a:t>
            </a:r>
            <a:r>
              <a:rPr lang="en-US" sz="2800" dirty="0" err="1"/>
              <a:t>și</a:t>
            </a:r>
            <a:r>
              <a:rPr lang="en-US" sz="2800" dirty="0"/>
              <a:t> </a:t>
            </a:r>
            <a:r>
              <a:rPr lang="en-US" sz="2800" dirty="0" err="1"/>
              <a:t>decorativă</a:t>
            </a:r>
            <a:r>
              <a:rPr lang="en-US" sz="2800" dirty="0"/>
              <a:t>, care </a:t>
            </a:r>
            <a:r>
              <a:rPr lang="en-US" sz="2800" dirty="0" err="1"/>
              <a:t>apar</a:t>
            </a:r>
            <a:r>
              <a:rPr lang="en-US" sz="2800" dirty="0"/>
              <a:t> de-a </a:t>
            </a:r>
            <a:r>
              <a:rPr lang="en-US" sz="2800" dirty="0" err="1"/>
              <a:t>lungul</a:t>
            </a:r>
            <a:r>
              <a:rPr lang="en-US" sz="2800" dirty="0"/>
              <a:t> </a:t>
            </a:r>
            <a:r>
              <a:rPr lang="en-US" sz="2800" dirty="0" err="1"/>
              <a:t>timpului</a:t>
            </a:r>
            <a:r>
              <a:rPr lang="en-US" sz="2800" dirty="0"/>
              <a:t>, </a:t>
            </a:r>
            <a:r>
              <a:rPr lang="en-US" sz="2800" dirty="0" err="1"/>
              <a:t>în</a:t>
            </a:r>
            <a:r>
              <a:rPr lang="en-US" sz="2800" dirty="0"/>
              <a:t> </a:t>
            </a:r>
            <a:r>
              <a:rPr lang="en-US" sz="2800" dirty="0" err="1"/>
              <a:t>diferite</a:t>
            </a:r>
            <a:r>
              <a:rPr lang="en-US" sz="2800" dirty="0"/>
              <a:t> </a:t>
            </a:r>
            <a:r>
              <a:rPr lang="en-US" sz="2800" dirty="0" err="1"/>
              <a:t>culturi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183762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b="1" dirty="0">
                <a:solidFill>
                  <a:srgbClr val="8A0000"/>
                </a:solidFill>
              </a:rPr>
              <a:t>Competențe specifice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2. </a:t>
            </a:r>
            <a:r>
              <a:rPr lang="en-US" dirty="0" err="1"/>
              <a:t>Utilizarea</a:t>
            </a:r>
            <a:r>
              <a:rPr lang="en-US" dirty="0"/>
              <a:t> de </a:t>
            </a:r>
            <a:r>
              <a:rPr lang="en-US" dirty="0" err="1"/>
              <a:t>instrumente</a:t>
            </a:r>
            <a:r>
              <a:rPr lang="en-US" dirty="0"/>
              <a:t> </a:t>
            </a:r>
            <a:r>
              <a:rPr lang="en-US" dirty="0" err="1"/>
              <a:t>și</a:t>
            </a:r>
            <a:r>
              <a:rPr lang="en-US" dirty="0"/>
              <a:t> </a:t>
            </a:r>
            <a:r>
              <a:rPr lang="en-US" b="1" dirty="0" err="1"/>
              <a:t>tehnici</a:t>
            </a:r>
            <a:r>
              <a:rPr lang="en-US" b="1" dirty="0"/>
              <a:t> variate </a:t>
            </a:r>
            <a:r>
              <a:rPr lang="en-US" dirty="0" err="1"/>
              <a:t>specifice</a:t>
            </a:r>
            <a:r>
              <a:rPr lang="en-US" dirty="0"/>
              <a:t> </a:t>
            </a:r>
            <a:r>
              <a:rPr lang="en-US" dirty="0" err="1"/>
              <a:t>artelor</a:t>
            </a:r>
            <a:r>
              <a:rPr lang="en-US" dirty="0"/>
              <a:t> </a:t>
            </a:r>
            <a:r>
              <a:rPr lang="en-US" dirty="0" err="1"/>
              <a:t>vizuale</a:t>
            </a:r>
            <a:r>
              <a:rPr lang="en-US" dirty="0"/>
              <a:t>, </a:t>
            </a:r>
            <a:r>
              <a:rPr lang="en-US" dirty="0" err="1"/>
              <a:t>plastice</a:t>
            </a:r>
            <a:r>
              <a:rPr lang="en-US" dirty="0"/>
              <a:t> </a:t>
            </a:r>
            <a:r>
              <a:rPr lang="en-US" dirty="0" err="1"/>
              <a:t>și</a:t>
            </a:r>
            <a:r>
              <a:rPr lang="en-US" dirty="0"/>
              <a:t> decorative</a:t>
            </a:r>
            <a:endParaRPr lang="ro-RO" dirty="0"/>
          </a:p>
          <a:p>
            <a:pPr marL="457200" lvl="1" indent="0">
              <a:buNone/>
            </a:pPr>
            <a:r>
              <a:rPr lang="en-US" sz="2800" dirty="0"/>
              <a:t>2.1. </a:t>
            </a:r>
            <a:r>
              <a:rPr lang="en-US" sz="2800" b="1" dirty="0" err="1"/>
              <a:t>Utilizarea</a:t>
            </a:r>
            <a:r>
              <a:rPr lang="en-US" sz="2800" b="1" dirty="0"/>
              <a:t> </a:t>
            </a:r>
            <a:r>
              <a:rPr lang="en-US" sz="2800" b="1" dirty="0" err="1"/>
              <a:t>adecvată</a:t>
            </a:r>
            <a:r>
              <a:rPr lang="en-US" sz="2800" b="1" dirty="0"/>
              <a:t> a </a:t>
            </a:r>
            <a:r>
              <a:rPr lang="en-US" sz="2800" b="1" dirty="0" err="1"/>
              <a:t>diferitelor</a:t>
            </a:r>
            <a:r>
              <a:rPr lang="en-US" sz="2800" b="1" dirty="0"/>
              <a:t> </a:t>
            </a:r>
            <a:r>
              <a:rPr lang="en-US" sz="2800" b="1" dirty="0" err="1"/>
              <a:t>instrumente</a:t>
            </a:r>
            <a:r>
              <a:rPr lang="en-US" sz="2800" dirty="0"/>
              <a:t>, </a:t>
            </a:r>
            <a:r>
              <a:rPr lang="en-US" sz="2800" dirty="0" err="1"/>
              <a:t>materiale</a:t>
            </a:r>
            <a:r>
              <a:rPr lang="en-US" sz="2800" dirty="0"/>
              <a:t> </a:t>
            </a:r>
            <a:r>
              <a:rPr lang="en-US" sz="2800" dirty="0" err="1"/>
              <a:t>și</a:t>
            </a:r>
            <a:r>
              <a:rPr lang="en-US" sz="2800" dirty="0"/>
              <a:t> </a:t>
            </a:r>
            <a:r>
              <a:rPr lang="en-US" sz="2800" dirty="0" err="1"/>
              <a:t>tehnici</a:t>
            </a:r>
            <a:r>
              <a:rPr lang="en-US" sz="2800" dirty="0"/>
              <a:t> </a:t>
            </a:r>
            <a:r>
              <a:rPr lang="en-US" sz="2800" dirty="0" err="1"/>
              <a:t>specifice</a:t>
            </a:r>
            <a:r>
              <a:rPr lang="en-US" sz="2800" dirty="0"/>
              <a:t> </a:t>
            </a:r>
            <a:r>
              <a:rPr lang="en-US" sz="2800" dirty="0" err="1"/>
              <a:t>artelor</a:t>
            </a:r>
            <a:r>
              <a:rPr lang="en-US" sz="2800" dirty="0"/>
              <a:t> </a:t>
            </a:r>
            <a:r>
              <a:rPr lang="en-US" sz="2800" dirty="0" err="1"/>
              <a:t>vizuale</a:t>
            </a:r>
            <a:r>
              <a:rPr lang="en-US" sz="2800" dirty="0"/>
              <a:t>, </a:t>
            </a:r>
            <a:r>
              <a:rPr lang="en-US" sz="2800" dirty="0" err="1"/>
              <a:t>plastice</a:t>
            </a:r>
            <a:r>
              <a:rPr lang="en-US" sz="2800" dirty="0"/>
              <a:t> </a:t>
            </a:r>
            <a:r>
              <a:rPr lang="en-US" sz="2800" dirty="0" err="1"/>
              <a:t>și</a:t>
            </a:r>
            <a:r>
              <a:rPr lang="en-US" sz="2800" dirty="0"/>
              <a:t> decorative</a:t>
            </a:r>
            <a:endParaRPr lang="ro-RO" sz="2800" dirty="0"/>
          </a:p>
          <a:p>
            <a:pPr marL="457200" lvl="1" indent="0">
              <a:buNone/>
            </a:pPr>
            <a:r>
              <a:rPr lang="en-US" sz="2800" dirty="0"/>
              <a:t>2.2. </a:t>
            </a:r>
            <a:r>
              <a:rPr lang="en-US" sz="2800" b="1" dirty="0" err="1"/>
              <a:t>Explorarea</a:t>
            </a:r>
            <a:r>
              <a:rPr lang="en-US" sz="2800" b="1" dirty="0"/>
              <a:t> </a:t>
            </a:r>
            <a:r>
              <a:rPr lang="en-US" sz="2800" b="1" dirty="0" err="1"/>
              <a:t>registrului</a:t>
            </a:r>
            <a:r>
              <a:rPr lang="en-US" sz="2800" b="1" dirty="0"/>
              <a:t> </a:t>
            </a:r>
            <a:r>
              <a:rPr lang="en-US" sz="2800" b="1" dirty="0" err="1"/>
              <a:t>expresiv</a:t>
            </a:r>
            <a:r>
              <a:rPr lang="en-US" sz="2800" b="1" dirty="0"/>
              <a:t> </a:t>
            </a:r>
            <a:r>
              <a:rPr lang="en-US" sz="2800" dirty="0"/>
              <a:t>al </a:t>
            </a:r>
            <a:r>
              <a:rPr lang="en-US" sz="2800" dirty="0" err="1"/>
              <a:t>limbajului</a:t>
            </a:r>
            <a:r>
              <a:rPr lang="en-US" sz="2800" dirty="0"/>
              <a:t> plastic </a:t>
            </a:r>
            <a:r>
              <a:rPr lang="en-US" sz="2800" b="1" dirty="0" err="1"/>
              <a:t>utilizând</a:t>
            </a:r>
            <a:r>
              <a:rPr lang="en-US" sz="2800" b="1" dirty="0"/>
              <a:t> </a:t>
            </a:r>
            <a:r>
              <a:rPr lang="en-US" sz="2800" b="1" dirty="0" err="1"/>
              <a:t>tehnici</a:t>
            </a:r>
            <a:r>
              <a:rPr lang="en-US" sz="2800" b="1" dirty="0"/>
              <a:t> </a:t>
            </a:r>
            <a:r>
              <a:rPr lang="en-US" sz="2800" b="1" dirty="0" err="1"/>
              <a:t>specifice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39766950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b="1" dirty="0">
                <a:solidFill>
                  <a:srgbClr val="8A0000"/>
                </a:solidFill>
              </a:rPr>
              <a:t>Competențe specifice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3. </a:t>
            </a:r>
            <a:r>
              <a:rPr lang="en-US" b="1" dirty="0" err="1"/>
              <a:t>Exprimarea</a:t>
            </a:r>
            <a:r>
              <a:rPr lang="en-US" b="1" dirty="0"/>
              <a:t> </a:t>
            </a:r>
            <a:r>
              <a:rPr lang="en-US" b="1" dirty="0" err="1"/>
              <a:t>ideilor</a:t>
            </a:r>
            <a:r>
              <a:rPr lang="en-US" dirty="0"/>
              <a:t>, </a:t>
            </a:r>
            <a:r>
              <a:rPr lang="en-US" dirty="0" err="1"/>
              <a:t>sentimentelor</a:t>
            </a:r>
            <a:r>
              <a:rPr lang="en-US" dirty="0"/>
              <a:t> </a:t>
            </a:r>
            <a:r>
              <a:rPr lang="en-US" dirty="0" err="1"/>
              <a:t>și</a:t>
            </a:r>
            <a:r>
              <a:rPr lang="en-US" dirty="0"/>
              <a:t> a </a:t>
            </a:r>
            <a:r>
              <a:rPr lang="en-US" dirty="0" err="1"/>
              <a:t>mesajelor</a:t>
            </a:r>
            <a:r>
              <a:rPr lang="en-US" dirty="0"/>
              <a:t>, </a:t>
            </a:r>
            <a:r>
              <a:rPr lang="en-US" dirty="0" err="1"/>
              <a:t>utilizând</a:t>
            </a:r>
            <a:r>
              <a:rPr lang="en-US" dirty="0"/>
              <a:t> </a:t>
            </a:r>
            <a:r>
              <a:rPr lang="en-US" dirty="0" err="1"/>
              <a:t>limbajul</a:t>
            </a:r>
            <a:r>
              <a:rPr lang="en-US" dirty="0"/>
              <a:t> artistic - </a:t>
            </a:r>
            <a:r>
              <a:rPr lang="en-US" dirty="0" err="1"/>
              <a:t>vizual</a:t>
            </a:r>
            <a:r>
              <a:rPr lang="en-US" dirty="0"/>
              <a:t>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contexte</a:t>
            </a:r>
            <a:r>
              <a:rPr lang="en-US" dirty="0"/>
              <a:t> variate</a:t>
            </a:r>
            <a:endParaRPr lang="ro-RO" dirty="0"/>
          </a:p>
          <a:p>
            <a:pPr marL="457200" lvl="1" indent="0">
              <a:buNone/>
            </a:pPr>
            <a:r>
              <a:rPr lang="it-IT" sz="2800" dirty="0"/>
              <a:t>3.1. </a:t>
            </a:r>
            <a:r>
              <a:rPr lang="it-IT" sz="2800" b="1" dirty="0"/>
              <a:t>Crearea de produse artistice</a:t>
            </a:r>
            <a:endParaRPr lang="ro-RO" sz="2800" b="1" dirty="0"/>
          </a:p>
          <a:p>
            <a:pPr marL="457200" lvl="1" indent="0">
              <a:buNone/>
            </a:pPr>
            <a:r>
              <a:rPr lang="it-IT" sz="2800" dirty="0"/>
              <a:t>3.2. </a:t>
            </a:r>
            <a:r>
              <a:rPr lang="it-IT" sz="2800" b="1" dirty="0"/>
              <a:t>Implicarea în evenimente </a:t>
            </a:r>
            <a:r>
              <a:rPr lang="it-IT" sz="2800" dirty="0"/>
              <a:t>culturale școlare și extrașcolare care valorifică artele vizuale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720547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98</TotalTime>
  <Words>1054</Words>
  <Application>Microsoft Office PowerPoint</Application>
  <PresentationFormat>On-screen Show (4:3)</PresentationFormat>
  <Paragraphs>83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Noua programă școlară</vt:lpstr>
      <vt:lpstr>PowerPoint Presentation</vt:lpstr>
      <vt:lpstr>Prezentare</vt:lpstr>
      <vt:lpstr>Competențe generale</vt:lpstr>
      <vt:lpstr>Competențe generale</vt:lpstr>
      <vt:lpstr>Organizarea programei</vt:lpstr>
      <vt:lpstr>Competențe specifice</vt:lpstr>
      <vt:lpstr>Competențe specifice</vt:lpstr>
      <vt:lpstr>Competențe specifice</vt:lpstr>
      <vt:lpstr>Conținuturi</vt:lpstr>
      <vt:lpstr>Conținuturi</vt:lpstr>
      <vt:lpstr>Conținuturi</vt:lpstr>
      <vt:lpstr>Sugestii metodologice</vt:lpstr>
      <vt:lpstr>Sugestii metodologice</vt:lpstr>
      <vt:lpstr>Sugestii metodologice</vt:lpstr>
      <vt:lpstr>Evaluarea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Noua programă școlară</dc:title>
  <dc:creator>istvan</dc:creator>
  <cp:lastModifiedBy>istvan</cp:lastModifiedBy>
  <cp:revision>18</cp:revision>
  <dcterms:created xsi:type="dcterms:W3CDTF">2017-05-25T04:08:42Z</dcterms:created>
  <dcterms:modified xsi:type="dcterms:W3CDTF">2017-06-06T11:08:08Z</dcterms:modified>
</cp:coreProperties>
</file>