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440" r:id="rId1"/>
  </p:sldMasterIdLst>
  <p:sldIdLst>
    <p:sldId id="256" r:id="rId2"/>
    <p:sldId id="265" r:id="rId3"/>
    <p:sldId id="257" r:id="rId4"/>
    <p:sldId id="258" r:id="rId5"/>
    <p:sldId id="259" r:id="rId6"/>
    <p:sldId id="260" r:id="rId7"/>
    <p:sldId id="261" r:id="rId8"/>
    <p:sldId id="262" r:id="rId9"/>
    <p:sldId id="263" r:id="rId10"/>
    <p:sldId id="264" r:id="rId11"/>
    <p:sldId id="266" r:id="rId12"/>
    <p:sldId id="267" r:id="rId13"/>
    <p:sldId id="276" r:id="rId14"/>
    <p:sldId id="268" r:id="rId15"/>
    <p:sldId id="269" r:id="rId16"/>
    <p:sldId id="270" r:id="rId17"/>
    <p:sldId id="271" r:id="rId18"/>
    <p:sldId id="272" r:id="rId19"/>
    <p:sldId id="274" r:id="rId20"/>
    <p:sldId id="279" r:id="rId21"/>
    <p:sldId id="273"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2" d="100"/>
          <a:sy n="52" d="100"/>
        </p:scale>
        <p:origin x="618"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04-Sep-17</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04-Sep-17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B6F15528-21DE-4FAA-801E-634DDDAF4B2B}" type="slidenum">
              <a:rPr lang="en-US" smtClean="0"/>
              <a:pPr/>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04-Sep-17</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04-Sep-17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04-Sep-17</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1D8BD707-D9CF-40AE-B4C6-C98DA3205C09}" type="datetimeFigureOut">
              <a:rPr lang="en-US" smtClean="0"/>
              <a:pPr/>
              <a:t>04-Sep-17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04-Sep-17</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B6F15528-21DE-4FAA-801E-634DDDAF4B2B}" type="slidenum">
              <a:rPr lang="en-US" smtClean="0"/>
              <a:pPr/>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04-Sep-17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1D8BD707-D9CF-40AE-B4C6-C98DA3205C09}" type="datetimeFigureOut">
              <a:rPr lang="en-US" smtClean="0"/>
              <a:pPr/>
              <a:t>04-Sep-17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B6F15528-21DE-4FAA-801E-634DDDAF4B2B}" type="slidenum">
              <a:rPr lang="en-US" smtClean="0"/>
              <a:pPr/>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04-Sep-17</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1D8BD707-D9CF-40AE-B4C6-C98DA3205C09}" type="datetimeFigureOut">
              <a:rPr lang="en-US" smtClean="0"/>
              <a:pPr/>
              <a:t>04-Sep-17</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1D8BD707-D9CF-40AE-B4C6-C98DA3205C09}" type="datetimeFigureOut">
              <a:rPr lang="en-US" smtClean="0"/>
              <a:pPr/>
              <a:t>04-Sep-17</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B6F15528-21DE-4FAA-801E-634DDDAF4B2B}" type="slidenum">
              <a:rPr lang="en-US" smtClean="0"/>
              <a:pPr/>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4441" r:id="rId1"/>
    <p:sldLayoutId id="2147484442" r:id="rId2"/>
    <p:sldLayoutId id="2147484443" r:id="rId3"/>
    <p:sldLayoutId id="2147484444" r:id="rId4"/>
    <p:sldLayoutId id="2147484445" r:id="rId5"/>
    <p:sldLayoutId id="2147484446" r:id="rId6"/>
    <p:sldLayoutId id="2147484447" r:id="rId7"/>
    <p:sldLayoutId id="2147484448" r:id="rId8"/>
    <p:sldLayoutId id="2147484449" r:id="rId9"/>
    <p:sldLayoutId id="2147484450" r:id="rId10"/>
    <p:sldLayoutId id="214748445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5400" y="4267200"/>
            <a:ext cx="6400800" cy="1752600"/>
          </a:xfrm>
        </p:spPr>
        <p:txBody>
          <a:bodyPr>
            <a:normAutofit/>
          </a:bodyPr>
          <a:lstStyle/>
          <a:p>
            <a:r>
              <a:rPr lang="ro-RO" dirty="0" smtClean="0"/>
              <a:t>–  scurtă prezentare a unor aspecte – </a:t>
            </a:r>
          </a:p>
          <a:p>
            <a:endParaRPr lang="ro-RO" dirty="0" smtClean="0"/>
          </a:p>
          <a:p>
            <a:pPr algn="r"/>
            <a:endParaRPr lang="ro-RO" dirty="0" smtClean="0"/>
          </a:p>
          <a:p>
            <a:pPr algn="r"/>
            <a:r>
              <a:rPr lang="ro-RO" dirty="0" smtClean="0"/>
              <a:t>prof. univ. dr. Olguța Lupu</a:t>
            </a:r>
            <a:endParaRPr lang="en-US" dirty="0"/>
          </a:p>
        </p:txBody>
      </p:sp>
      <p:sp>
        <p:nvSpPr>
          <p:cNvPr id="2" name="Title 1"/>
          <p:cNvSpPr>
            <a:spLocks noGrp="1"/>
          </p:cNvSpPr>
          <p:nvPr>
            <p:ph type="ctrTitle"/>
          </p:nvPr>
        </p:nvSpPr>
        <p:spPr>
          <a:xfrm>
            <a:off x="762000" y="-304800"/>
            <a:ext cx="7772400" cy="4114800"/>
          </a:xfrm>
        </p:spPr>
        <p:txBody>
          <a:bodyPr>
            <a:normAutofit/>
          </a:bodyPr>
          <a:lstStyle/>
          <a:p>
            <a:r>
              <a:rPr lang="ro-RO" dirty="0" smtClean="0"/>
              <a:t>Noua programă școlară a disciplinei</a:t>
            </a:r>
            <a:br>
              <a:rPr lang="ro-RO" dirty="0" smtClean="0"/>
            </a:br>
            <a:r>
              <a:rPr lang="ro-RO" dirty="0" smtClean="0"/>
              <a:t/>
            </a:r>
            <a:br>
              <a:rPr lang="ro-RO" dirty="0" smtClean="0"/>
            </a:br>
            <a:r>
              <a:rPr lang="ro-RO" dirty="0" smtClean="0"/>
              <a:t/>
            </a:r>
            <a:br>
              <a:rPr lang="ro-RO" dirty="0" smtClean="0"/>
            </a:br>
            <a:r>
              <a:rPr lang="ro-RO" dirty="0" smtClean="0"/>
              <a:t>EDUCAȚIE MUZICALĂ</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z="2800" dirty="0" smtClean="0"/>
              <a:t>II. Despre aspectele eteronomice și interdisciplinare</a:t>
            </a:r>
            <a:endParaRPr lang="en-US" sz="2800" dirty="0"/>
          </a:p>
        </p:txBody>
      </p:sp>
      <p:sp>
        <p:nvSpPr>
          <p:cNvPr id="3" name="Content Placeholder 2"/>
          <p:cNvSpPr>
            <a:spLocks noGrp="1"/>
          </p:cNvSpPr>
          <p:nvPr>
            <p:ph sz="quarter" idx="1"/>
          </p:nvPr>
        </p:nvSpPr>
        <p:spPr/>
        <p:txBody>
          <a:bodyPr>
            <a:normAutofit fontScale="92500" lnSpcReduction="10000"/>
          </a:bodyPr>
          <a:lstStyle/>
          <a:p>
            <a:pPr>
              <a:buNone/>
            </a:pPr>
            <a:r>
              <a:rPr lang="ro-RO" dirty="0" smtClean="0"/>
              <a:t>Copiilor le place mult muzica. Ascultă, își trimit unii altora piesele preferate, contribuie la crearea topurilor etc.</a:t>
            </a:r>
          </a:p>
          <a:p>
            <a:pPr>
              <a:buNone/>
            </a:pPr>
            <a:r>
              <a:rPr lang="ro-RO" dirty="0" smtClean="0"/>
              <a:t>Dar puțini văd în ea mai mult decât un divertisment. </a:t>
            </a:r>
          </a:p>
          <a:p>
            <a:pPr>
              <a:buNone/>
            </a:pPr>
            <a:r>
              <a:rPr lang="ro-RO" dirty="0" smtClean="0"/>
              <a:t>Prin urmare, puțini dintre ei sunt interesați de teritoriul muzicii clasice. </a:t>
            </a:r>
          </a:p>
          <a:p>
            <a:pPr>
              <a:buNone/>
            </a:pPr>
            <a:r>
              <a:rPr lang="ro-RO" dirty="0" smtClean="0"/>
              <a:t>Să fie oare vina muzicii clasice? Cred că nu.</a:t>
            </a:r>
          </a:p>
          <a:p>
            <a:pPr>
              <a:buNone/>
            </a:pPr>
            <a:r>
              <a:rPr lang="ro-RO" dirty="0" smtClean="0"/>
              <a:t>D-voastră ați fi interesați să studiați ceva ce (aparent) nu prezintă nicio legătură cu viața dv. cotidiană, cu contextul în care trăiți? </a:t>
            </a:r>
          </a:p>
          <a:p>
            <a:pPr>
              <a:buNone/>
            </a:pPr>
            <a:r>
              <a:rPr lang="ro-RO" dirty="0" smtClean="0"/>
              <a:t>Evident, e o întrebare retorică. Dar cred că aici stau și explicația, și soluția.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z="2800" dirty="0" smtClean="0"/>
              <a:t>II. Despre aspectele eteronomice și interdisciplinare</a:t>
            </a:r>
            <a:endParaRPr lang="en-US" sz="2800" dirty="0"/>
          </a:p>
        </p:txBody>
      </p:sp>
      <p:sp>
        <p:nvSpPr>
          <p:cNvPr id="3" name="Content Placeholder 2"/>
          <p:cNvSpPr>
            <a:spLocks noGrp="1"/>
          </p:cNvSpPr>
          <p:nvPr>
            <p:ph sz="quarter" idx="1"/>
          </p:nvPr>
        </p:nvSpPr>
        <p:spPr>
          <a:xfrm>
            <a:off x="301752" y="1527048"/>
            <a:ext cx="8503920" cy="4645152"/>
          </a:xfrm>
        </p:spPr>
        <p:txBody>
          <a:bodyPr>
            <a:noAutofit/>
          </a:bodyPr>
          <a:lstStyle/>
          <a:p>
            <a:pPr>
              <a:buNone/>
            </a:pPr>
            <a:r>
              <a:rPr lang="ro-RO" sz="1800" b="1" dirty="0" smtClean="0"/>
              <a:t>Muzica este întotdeauna legată de un context</a:t>
            </a:r>
            <a:r>
              <a:rPr lang="ro-RO" sz="1800" dirty="0" smtClean="0"/>
              <a:t>: istoric, social, geografic, personal etc. Aceste corelații alcătuiesc, împreună, aspectele eteronomice ale unei lucrări muzicale. Ele influențează receptarea muzicii respective. Este indicat să le cunoaștem, pentru a înțelege mai bine sensul muzicii.</a:t>
            </a:r>
          </a:p>
          <a:p>
            <a:pPr>
              <a:buNone/>
            </a:pPr>
            <a:r>
              <a:rPr lang="ro-RO" sz="1800" b="1" dirty="0" smtClean="0"/>
              <a:t>Copilul, de asemenea, trăiește într-un context</a:t>
            </a:r>
            <a:r>
              <a:rPr lang="ro-RO" sz="1800" dirty="0" smtClean="0"/>
              <a:t> istoric, social, geografic, personal etc. Și descoperă, din diverse surse, informații despre alte asemenea contexte (alte epoci, alte meridiane, alte relații sociale, alte temperamente, atitudini etc.)</a:t>
            </a:r>
          </a:p>
          <a:p>
            <a:pPr>
              <a:buNone/>
            </a:pPr>
            <a:r>
              <a:rPr lang="ro-RO" sz="1800" dirty="0" smtClean="0"/>
              <a:t>Cred că este important </a:t>
            </a:r>
            <a:r>
              <a:rPr lang="ro-RO" sz="1800" b="1" dirty="0" smtClean="0"/>
              <a:t>să reliefăm multiplele legături ale muzicii cu universul copilului și al omului în general</a:t>
            </a:r>
            <a:r>
              <a:rPr lang="ro-RO" sz="1800" dirty="0" smtClean="0"/>
              <a:t>. Pentru că nu putem aprecia ceea ce nu înțelegem. </a:t>
            </a:r>
          </a:p>
          <a:p>
            <a:pPr>
              <a:buNone/>
            </a:pPr>
            <a:r>
              <a:rPr lang="ro-RO" sz="1800" dirty="0" smtClean="0"/>
              <a:t>Astfel, copilul va realiza rolul extrem de important al muzicii în viața omului. Și faptul că muzica este aproape omniprezentă. Va sesiza, de asemenea, cât de variate sunt formele de manifestare ale muzicii.</a:t>
            </a:r>
          </a:p>
          <a:p>
            <a:pPr>
              <a:buNone/>
            </a:pPr>
            <a:r>
              <a:rPr lang="ro-RO" sz="1800" dirty="0" smtClean="0"/>
              <a:t>Și, mai ales, va realiza că </a:t>
            </a:r>
            <a:r>
              <a:rPr lang="ro-RO" sz="1800" b="1" dirty="0" smtClean="0"/>
              <a:t>poate comunica </a:t>
            </a:r>
            <a:r>
              <a:rPr lang="ro-RO" sz="1800" dirty="0" smtClean="0"/>
              <a:t>și </a:t>
            </a:r>
            <a:r>
              <a:rPr lang="ro-RO" sz="1800" b="1" dirty="0" smtClean="0"/>
              <a:t>se poate exprima el însuși prin muzică.</a:t>
            </a:r>
            <a:endParaRPr 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z="2800" dirty="0" smtClean="0"/>
              <a:t>II. Despre aspectele eteronomice și interdisciplinare</a:t>
            </a:r>
            <a:endParaRPr lang="en-US" sz="2800" dirty="0"/>
          </a:p>
        </p:txBody>
      </p:sp>
      <p:sp>
        <p:nvSpPr>
          <p:cNvPr id="3" name="Content Placeholder 2"/>
          <p:cNvSpPr>
            <a:spLocks noGrp="1"/>
          </p:cNvSpPr>
          <p:nvPr>
            <p:ph sz="quarter" idx="1"/>
          </p:nvPr>
        </p:nvSpPr>
        <p:spPr/>
        <p:txBody>
          <a:bodyPr>
            <a:normAutofit/>
          </a:bodyPr>
          <a:lstStyle/>
          <a:p>
            <a:pPr>
              <a:buNone/>
            </a:pPr>
            <a:r>
              <a:rPr lang="ro-RO" dirty="0" smtClean="0"/>
              <a:t>În acest sens, împreună cu colegii mei am gândit următorul parcurs:</a:t>
            </a:r>
          </a:p>
          <a:p>
            <a:pPr>
              <a:buNone/>
            </a:pPr>
            <a:r>
              <a:rPr lang="ro-RO" dirty="0" smtClean="0"/>
              <a:t>-	</a:t>
            </a:r>
            <a:r>
              <a:rPr lang="ro-RO" b="1" dirty="0" smtClean="0"/>
              <a:t>Clasa a V-a</a:t>
            </a:r>
            <a:r>
              <a:rPr lang="ro-RO" dirty="0" smtClean="0"/>
              <a:t>: Muzica și contextul său cultural (Muzica și geografia; Muzica și istoria)</a:t>
            </a:r>
          </a:p>
          <a:p>
            <a:pPr>
              <a:buFontTx/>
              <a:buChar char="-"/>
            </a:pPr>
            <a:r>
              <a:rPr lang="ro-RO" b="1" dirty="0" smtClean="0"/>
              <a:t>Clasa a VI-a</a:t>
            </a:r>
            <a:r>
              <a:rPr lang="ro-RO" dirty="0" smtClean="0"/>
              <a:t>: Muzica și contextul său cultural (Muzica și geografia; Muzica și istoria); Muzica și celelalte arte (în special literatura)</a:t>
            </a:r>
          </a:p>
          <a:p>
            <a:pPr>
              <a:buFontTx/>
              <a:buChar char="-"/>
            </a:pPr>
            <a:r>
              <a:rPr lang="ro-RO" b="1" dirty="0" smtClean="0"/>
              <a:t>Clasa a VII-a</a:t>
            </a:r>
            <a:r>
              <a:rPr lang="ro-RO" dirty="0" smtClean="0"/>
              <a:t>: Elemente descriptive în muzică</a:t>
            </a:r>
          </a:p>
          <a:p>
            <a:pPr>
              <a:buFontTx/>
              <a:buChar char="-"/>
            </a:pPr>
            <a:r>
              <a:rPr lang="ro-RO" b="1" dirty="0" smtClean="0"/>
              <a:t>Clasa a VIII-a</a:t>
            </a:r>
            <a:r>
              <a:rPr lang="ro-RO" dirty="0" smtClean="0"/>
              <a:t>: Muzică, om, societate</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z="2800" dirty="0" smtClean="0"/>
              <a:t>II. Despre aspectele eteronomice și interdisciplinare</a:t>
            </a:r>
            <a:endParaRPr lang="en-US" sz="2800" dirty="0"/>
          </a:p>
        </p:txBody>
      </p:sp>
      <p:sp>
        <p:nvSpPr>
          <p:cNvPr id="3" name="Content Placeholder 2"/>
          <p:cNvSpPr>
            <a:spLocks noGrp="1"/>
          </p:cNvSpPr>
          <p:nvPr>
            <p:ph sz="quarter" idx="1"/>
          </p:nvPr>
        </p:nvSpPr>
        <p:spPr/>
        <p:txBody>
          <a:bodyPr>
            <a:normAutofit fontScale="77500" lnSpcReduction="20000"/>
          </a:bodyPr>
          <a:lstStyle/>
          <a:p>
            <a:pPr marL="514350" indent="-514350">
              <a:buNone/>
            </a:pPr>
            <a:r>
              <a:rPr lang="ro-RO" dirty="0" smtClean="0"/>
              <a:t>Clasele a V-a și a VI-a: reliefarea legăturilor dintre </a:t>
            </a:r>
            <a:r>
              <a:rPr lang="ro-RO" b="1" dirty="0" smtClean="0"/>
              <a:t>muzică și contextul cultural în care a fost creată. </a:t>
            </a:r>
          </a:p>
          <a:p>
            <a:pPr marL="514350" indent="-514350">
              <a:buNone/>
            </a:pPr>
            <a:r>
              <a:rPr lang="ro-RO" dirty="0" smtClean="0"/>
              <a:t>Mai precis, ne referim la relațiile muzică-geografie și muzică-istorie. </a:t>
            </a:r>
          </a:p>
          <a:p>
            <a:pPr marL="514350" indent="-514350">
              <a:buNone/>
            </a:pPr>
            <a:endParaRPr lang="ro-RO" b="1" dirty="0" smtClean="0"/>
          </a:p>
          <a:p>
            <a:pPr marL="514350" indent="-514350">
              <a:buNone/>
            </a:pPr>
            <a:r>
              <a:rPr lang="ro-RO" b="1" dirty="0" smtClean="0"/>
              <a:t>a. Muzică-geografie</a:t>
            </a:r>
          </a:p>
          <a:p>
            <a:pPr marL="514350" indent="-514350">
              <a:buNone/>
            </a:pPr>
            <a:r>
              <a:rPr lang="ro-RO" dirty="0" smtClean="0"/>
              <a:t>În funcție de preferințe, ne putem concentra pe diversele regiuni geografice ale României sau pe diverse regiuni ale lumii.</a:t>
            </a:r>
          </a:p>
          <a:p>
            <a:pPr marL="514350" indent="-514350">
              <a:buNone/>
            </a:pPr>
            <a:r>
              <a:rPr lang="ro-RO" dirty="0" smtClean="0"/>
              <a:t>Am optat pentru muzică și geografie îndeosebi datorită deschiderii pe care o oferă către diferite tipuri de dansuri, având în vedere că în clasele I-IV disciplina poartă denumirea de „Muzică și mișcare”.</a:t>
            </a:r>
          </a:p>
          <a:p>
            <a:pPr marL="514350" indent="-514350">
              <a:buNone/>
            </a:pPr>
            <a:r>
              <a:rPr lang="ro-RO" dirty="0" smtClean="0"/>
              <a:t> Putem aborda, astfel, dansuri precum: vals, menuet, marș, tango, samba, laendler, tarantelă, siciliană, dar și horă, sârbă, brâu, geampara etc.</a:t>
            </a:r>
          </a:p>
          <a:p>
            <a:pPr marL="514350" indent="-514350">
              <a:buNone/>
            </a:pPr>
            <a:r>
              <a:rPr lang="ro-RO" dirty="0" smtClean="0"/>
              <a:t>Nu vom uita să punctăm </a:t>
            </a:r>
            <a:r>
              <a:rPr lang="ro-RO" b="1" dirty="0" smtClean="0"/>
              <a:t>caracterul</a:t>
            </a:r>
            <a:r>
              <a:rPr lang="ro-RO" dirty="0" smtClean="0"/>
              <a:t> diferit al acestor dansuri.</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z="2800" dirty="0" smtClean="0"/>
              <a:t>II. Despre aspectele eteronomice și interdisciplinare</a:t>
            </a:r>
            <a:endParaRPr lang="en-US" sz="2800" dirty="0"/>
          </a:p>
        </p:txBody>
      </p:sp>
      <p:sp>
        <p:nvSpPr>
          <p:cNvPr id="3" name="Content Placeholder 2"/>
          <p:cNvSpPr>
            <a:spLocks noGrp="1"/>
          </p:cNvSpPr>
          <p:nvPr>
            <p:ph sz="quarter" idx="1"/>
          </p:nvPr>
        </p:nvSpPr>
        <p:spPr/>
        <p:txBody>
          <a:bodyPr>
            <a:normAutofit fontScale="55000" lnSpcReduction="20000"/>
          </a:bodyPr>
          <a:lstStyle/>
          <a:p>
            <a:pPr>
              <a:buNone/>
            </a:pPr>
            <a:r>
              <a:rPr lang="ro-RO" b="1" dirty="0" smtClean="0"/>
              <a:t>Clasele a V-a și a VI-a</a:t>
            </a:r>
          </a:p>
          <a:p>
            <a:pPr>
              <a:buNone/>
            </a:pPr>
            <a:endParaRPr lang="ro-RO" b="1" dirty="0" smtClean="0"/>
          </a:p>
          <a:p>
            <a:pPr>
              <a:buNone/>
            </a:pPr>
            <a:r>
              <a:rPr lang="ro-RO" sz="3300" b="1" dirty="0" smtClean="0"/>
              <a:t>b. Muzică și istorie</a:t>
            </a:r>
          </a:p>
          <a:p>
            <a:pPr>
              <a:buNone/>
            </a:pPr>
            <a:r>
              <a:rPr lang="ro-RO" sz="3300" b="1" dirty="0" smtClean="0"/>
              <a:t>Repertoriul propus în programă menționează diferite corelații dintre muzică și istorie, cum sunt:</a:t>
            </a:r>
          </a:p>
          <a:p>
            <a:pPr>
              <a:buFontTx/>
              <a:buChar char="-"/>
            </a:pPr>
            <a:r>
              <a:rPr lang="ro-RO" sz="3500" dirty="0" smtClean="0"/>
              <a:t>Crearea unor imnuri naționale (istoria imnului </a:t>
            </a:r>
            <a:r>
              <a:rPr lang="vi-VN" sz="2900" dirty="0" smtClean="0"/>
              <a:t>„Deșteaptă-te, române“</a:t>
            </a:r>
            <a:r>
              <a:rPr lang="ro-RO" sz="2900" dirty="0" smtClean="0"/>
              <a:t>, </a:t>
            </a:r>
            <a:r>
              <a:rPr lang="ro-RO" sz="3500" dirty="0" smtClean="0"/>
              <a:t>dar și cea a imnului „Marseillaise”, de pildă). </a:t>
            </a:r>
          </a:p>
          <a:p>
            <a:pPr>
              <a:buFontTx/>
              <a:buChar char="-"/>
            </a:pPr>
            <a:r>
              <a:rPr lang="ro-RO" sz="3500" dirty="0" smtClean="0"/>
              <a:t>Faptul că Imnul Eurovision este un vechi Te Deum de Charpentier.</a:t>
            </a:r>
          </a:p>
          <a:p>
            <a:pPr>
              <a:buFontTx/>
              <a:buChar char="-"/>
            </a:pPr>
            <a:r>
              <a:rPr lang="ro-RO" sz="3500" dirty="0" smtClean="0"/>
              <a:t>Istoria Simfoniei a III-a „Eroica”, de pe care Beethoven a șters furios dedicația către Napoleon Bonaparte când a aflat că a devenit împărat</a:t>
            </a:r>
          </a:p>
          <a:p>
            <a:pPr>
              <a:buFontTx/>
              <a:buChar char="-"/>
            </a:pPr>
            <a:r>
              <a:rPr lang="ro-RO" sz="3500" dirty="0" smtClean="0"/>
              <a:t>Corul sclavilor evrei din Nabucco de Verdi</a:t>
            </a:r>
          </a:p>
          <a:p>
            <a:pPr>
              <a:buFontTx/>
              <a:buChar char="-"/>
            </a:pPr>
            <a:r>
              <a:rPr lang="ro-RO" sz="3500" dirty="0" smtClean="0"/>
              <a:t>Crearea lucrării Pacific 231 (Honegger), pentru a marca inventarea unui tren foarte rapid</a:t>
            </a:r>
          </a:p>
          <a:p>
            <a:pPr>
              <a:buFontTx/>
              <a:buChar char="-"/>
            </a:pPr>
            <a:r>
              <a:rPr lang="ro-RO" sz="3500" dirty="0" smtClean="0"/>
              <a:t>Studiul „Revoluționarul” de Chopin, compus în vremea în care țara sa natală, Polonia, era sub ocupație străină</a:t>
            </a:r>
          </a:p>
          <a:p>
            <a:pPr>
              <a:buFontTx/>
              <a:buChar char="-"/>
            </a:pPr>
            <a:r>
              <a:rPr lang="ro-RO" sz="3500" dirty="0" smtClean="0"/>
              <a:t>Celebrul cântec </a:t>
            </a:r>
            <a:r>
              <a:rPr lang="en-US" sz="3300" dirty="0" smtClean="0"/>
              <a:t>„The times are changing“ </a:t>
            </a:r>
            <a:r>
              <a:rPr lang="ro-RO" sz="3300" dirty="0" smtClean="0"/>
              <a:t>al lui Bob Dylan</a:t>
            </a:r>
            <a:endParaRPr lang="en-US" sz="2500" dirty="0" smtClean="0"/>
          </a:p>
          <a:p>
            <a:pPr>
              <a:buFontTx/>
              <a:buChar char="-"/>
            </a:pPr>
            <a:endParaRPr 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9" end="9"/>
                                            </p:txEl>
                                          </p:spTgt>
                                        </p:tgtEl>
                                        <p:attrNameLst>
                                          <p:attrName>style.visibility</p:attrName>
                                        </p:attrNameLst>
                                      </p:cBhvr>
                                      <p:to>
                                        <p:strVal val="visible"/>
                                      </p:to>
                                    </p:set>
                                    <p:anim calcmode="lin" valueType="num">
                                      <p:cBhvr additive="base">
                                        <p:cTn id="5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10" end="10"/>
                                            </p:txEl>
                                          </p:spTgt>
                                        </p:tgtEl>
                                        <p:attrNameLst>
                                          <p:attrName>style.visibility</p:attrName>
                                        </p:attrNameLst>
                                      </p:cBhvr>
                                      <p:to>
                                        <p:strVal val="visible"/>
                                      </p:to>
                                    </p:set>
                                    <p:anim calcmode="lin" valueType="num">
                                      <p:cBhvr additive="base">
                                        <p:cTn id="61"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z="2800" dirty="0" smtClean="0"/>
              <a:t>II. Despre aspectele eteronomice și interdisciplinare</a:t>
            </a:r>
            <a:endParaRPr lang="en-US" sz="2800" dirty="0"/>
          </a:p>
        </p:txBody>
      </p:sp>
      <p:sp>
        <p:nvSpPr>
          <p:cNvPr id="3" name="Content Placeholder 2"/>
          <p:cNvSpPr>
            <a:spLocks noGrp="1"/>
          </p:cNvSpPr>
          <p:nvPr>
            <p:ph sz="quarter" idx="1"/>
          </p:nvPr>
        </p:nvSpPr>
        <p:spPr>
          <a:xfrm>
            <a:off x="457200" y="1524000"/>
            <a:ext cx="8229600" cy="4602163"/>
          </a:xfrm>
        </p:spPr>
        <p:txBody>
          <a:bodyPr>
            <a:noAutofit/>
          </a:bodyPr>
          <a:lstStyle/>
          <a:p>
            <a:pPr>
              <a:buNone/>
            </a:pPr>
            <a:r>
              <a:rPr lang="ro-RO" sz="1200" b="1" dirty="0" smtClean="0"/>
              <a:t>În clasa a VI-a, repertoriul propus vizează și reliefarea legăturilor dintre:</a:t>
            </a:r>
          </a:p>
          <a:p>
            <a:pPr>
              <a:buNone/>
            </a:pPr>
            <a:endParaRPr lang="ro-RO" sz="1200" b="1" dirty="0" smtClean="0"/>
          </a:p>
          <a:p>
            <a:pPr>
              <a:buNone/>
            </a:pPr>
            <a:r>
              <a:rPr lang="vi-VN" sz="1200" b="1" dirty="0" smtClean="0"/>
              <a:t>a. Muzică și literatură</a:t>
            </a:r>
            <a:r>
              <a:rPr lang="ro-RO" sz="1200" b="1" dirty="0" smtClean="0"/>
              <a:t>, prezente în lucrări precum:</a:t>
            </a:r>
            <a:endParaRPr lang="vi-VN" sz="1200" b="1" dirty="0" smtClean="0"/>
          </a:p>
          <a:p>
            <a:pPr>
              <a:buNone/>
            </a:pPr>
            <a:r>
              <a:rPr lang="ro-RO" sz="1200" dirty="0" smtClean="0"/>
              <a:t>	</a:t>
            </a:r>
            <a:r>
              <a:rPr lang="nl-NL" sz="1200" dirty="0" smtClean="0"/>
              <a:t>- S. Prokofiev - Petrică și lupul </a:t>
            </a:r>
          </a:p>
          <a:p>
            <a:pPr>
              <a:buNone/>
            </a:pPr>
            <a:r>
              <a:rPr lang="ro-RO" sz="1200" dirty="0" smtClean="0"/>
              <a:t>	</a:t>
            </a:r>
            <a:r>
              <a:rPr lang="en-US" sz="1200" dirty="0" smtClean="0"/>
              <a:t>- L. Bernstein - West Side Story (</a:t>
            </a:r>
            <a:r>
              <a:rPr lang="ro-RO" sz="1200" dirty="0" smtClean="0"/>
              <a:t>o versiune modernă a dramei Romeo și Julieta)</a:t>
            </a:r>
            <a:endParaRPr lang="en-US" sz="1200" dirty="0" smtClean="0"/>
          </a:p>
          <a:p>
            <a:pPr>
              <a:buNone/>
            </a:pPr>
            <a:r>
              <a:rPr lang="ro-RO" sz="1200" dirty="0" smtClean="0"/>
              <a:t>	</a:t>
            </a:r>
            <a:r>
              <a:rPr lang="vi-VN" sz="1200" dirty="0" smtClean="0"/>
              <a:t>- P. Dukas - Ucenicul vrăjitor (după Goethe) </a:t>
            </a:r>
          </a:p>
          <a:p>
            <a:pPr>
              <a:buNone/>
            </a:pPr>
            <a:r>
              <a:rPr lang="ro-RO" sz="1200" dirty="0" smtClean="0"/>
              <a:t>	</a:t>
            </a:r>
            <a:r>
              <a:rPr lang="en-US" sz="1200" dirty="0" smtClean="0"/>
              <a:t>- R. Strauss - Till </a:t>
            </a:r>
            <a:r>
              <a:rPr lang="en-US" sz="1200" dirty="0" err="1" smtClean="0"/>
              <a:t>Eulenspiegel</a:t>
            </a:r>
            <a:r>
              <a:rPr lang="en-US" sz="1200" dirty="0" smtClean="0"/>
              <a:t> (cu </a:t>
            </a:r>
            <a:r>
              <a:rPr lang="en-US" sz="1200" dirty="0" err="1" smtClean="0"/>
              <a:t>descrierea</a:t>
            </a:r>
            <a:r>
              <a:rPr lang="en-US" sz="1200" dirty="0" smtClean="0"/>
              <a:t> </a:t>
            </a:r>
            <a:r>
              <a:rPr lang="en-US" sz="1200" dirty="0" err="1" smtClean="0"/>
              <a:t>momentelor</a:t>
            </a:r>
            <a:r>
              <a:rPr lang="en-US" sz="1200" dirty="0" smtClean="0"/>
              <a:t> </a:t>
            </a:r>
            <a:r>
              <a:rPr lang="en-US" sz="1200" dirty="0" err="1" smtClean="0"/>
              <a:t>muzicii</a:t>
            </a:r>
            <a:r>
              <a:rPr lang="en-US" sz="1200" dirty="0" smtClean="0"/>
              <a:t> </a:t>
            </a:r>
            <a:r>
              <a:rPr lang="en-US" sz="1200" dirty="0" err="1" smtClean="0"/>
              <a:t>programatice</a:t>
            </a:r>
            <a:r>
              <a:rPr lang="en-US" sz="1200" dirty="0" smtClean="0"/>
              <a:t>) </a:t>
            </a:r>
          </a:p>
          <a:p>
            <a:pPr>
              <a:buNone/>
            </a:pPr>
            <a:r>
              <a:rPr lang="ro-RO" sz="1200" dirty="0" smtClean="0"/>
              <a:t>	</a:t>
            </a:r>
            <a:r>
              <a:rPr lang="vi-VN" sz="1200" dirty="0" smtClean="0"/>
              <a:t>- E. Grieg - Peer Gynt (după Ibsen) </a:t>
            </a:r>
          </a:p>
          <a:p>
            <a:endParaRPr lang="en-US" sz="1200" dirty="0" smtClean="0"/>
          </a:p>
          <a:p>
            <a:pPr>
              <a:buNone/>
            </a:pPr>
            <a:r>
              <a:rPr lang="vi-VN" sz="1200" b="1" dirty="0" smtClean="0"/>
              <a:t>b. Muzică și mitologie </a:t>
            </a:r>
          </a:p>
          <a:p>
            <a:pPr>
              <a:buNone/>
            </a:pPr>
            <a:r>
              <a:rPr lang="ro-RO" sz="1200" dirty="0" smtClean="0"/>
              <a:t>	</a:t>
            </a:r>
            <a:r>
              <a:rPr lang="nl-NL" sz="1200" dirty="0" smtClean="0"/>
              <a:t>- F. Liszt - Dansul piticilor (studiul Gnomen-Reigen) </a:t>
            </a:r>
          </a:p>
          <a:p>
            <a:pPr>
              <a:buNone/>
            </a:pPr>
            <a:r>
              <a:rPr lang="ro-RO" sz="1200" dirty="0" smtClean="0"/>
              <a:t>	</a:t>
            </a:r>
            <a:r>
              <a:rPr lang="en-US" sz="1200" dirty="0" smtClean="0"/>
              <a:t>- R. Wagner - </a:t>
            </a:r>
            <a:r>
              <a:rPr lang="en-US" sz="1200" dirty="0" err="1" smtClean="0"/>
              <a:t>Cavalcada</a:t>
            </a:r>
            <a:r>
              <a:rPr lang="en-US" sz="1200" dirty="0" smtClean="0"/>
              <a:t> </a:t>
            </a:r>
            <a:r>
              <a:rPr lang="en-US" sz="1200" dirty="0" err="1" smtClean="0"/>
              <a:t>Walkiriilor</a:t>
            </a:r>
            <a:r>
              <a:rPr lang="en-US" sz="1200" dirty="0" smtClean="0"/>
              <a:t> </a:t>
            </a:r>
          </a:p>
          <a:p>
            <a:pPr>
              <a:buNone/>
            </a:pPr>
            <a:r>
              <a:rPr lang="ro-RO" sz="1200" dirty="0" smtClean="0"/>
              <a:t>	</a:t>
            </a:r>
            <a:r>
              <a:rPr lang="en-US" sz="1200" dirty="0" smtClean="0"/>
              <a:t>- C. W. Gluck – </a:t>
            </a:r>
            <a:r>
              <a:rPr lang="en-US" sz="1200" dirty="0" err="1" smtClean="0"/>
              <a:t>Orfeu</a:t>
            </a:r>
            <a:r>
              <a:rPr lang="en-US" sz="1200" dirty="0" smtClean="0"/>
              <a:t> </a:t>
            </a:r>
            <a:r>
              <a:rPr lang="ro-RO" sz="1200" dirty="0" smtClean="0"/>
              <a:t>ș</a:t>
            </a:r>
            <a:r>
              <a:rPr lang="en-US" sz="1200" dirty="0" err="1" smtClean="0"/>
              <a:t>i</a:t>
            </a:r>
            <a:r>
              <a:rPr lang="en-US" sz="1200" dirty="0" smtClean="0"/>
              <a:t> </a:t>
            </a:r>
            <a:r>
              <a:rPr lang="en-US" sz="1200" dirty="0" err="1" smtClean="0"/>
              <a:t>Euridice</a:t>
            </a:r>
            <a:r>
              <a:rPr lang="en-US" sz="1200" dirty="0" smtClean="0"/>
              <a:t> </a:t>
            </a:r>
          </a:p>
          <a:p>
            <a:endParaRPr lang="en-US" sz="1200" dirty="0" smtClean="0"/>
          </a:p>
          <a:p>
            <a:pPr>
              <a:buNone/>
            </a:pPr>
            <a:r>
              <a:rPr lang="pt-BR" sz="1200" b="1" dirty="0" smtClean="0"/>
              <a:t>c. Muzică și arte plastice </a:t>
            </a:r>
          </a:p>
          <a:p>
            <a:pPr>
              <a:buNone/>
            </a:pPr>
            <a:r>
              <a:rPr lang="ro-RO" sz="1200" dirty="0" smtClean="0"/>
              <a:t>	</a:t>
            </a:r>
            <a:r>
              <a:rPr lang="en-US" sz="1200" dirty="0" smtClean="0"/>
              <a:t>- M. </a:t>
            </a:r>
            <a:r>
              <a:rPr lang="en-US" sz="1200" dirty="0" err="1" smtClean="0"/>
              <a:t>Musorgski</a:t>
            </a:r>
            <a:r>
              <a:rPr lang="en-US" sz="1200" dirty="0" smtClean="0"/>
              <a:t> - </a:t>
            </a:r>
            <a:r>
              <a:rPr lang="en-US" sz="1200" dirty="0" err="1" smtClean="0"/>
              <a:t>Tablouri</a:t>
            </a:r>
            <a:r>
              <a:rPr lang="en-US" sz="1200" dirty="0" smtClean="0"/>
              <a:t> </a:t>
            </a:r>
            <a:r>
              <a:rPr lang="en-US" sz="1200" dirty="0" err="1" smtClean="0"/>
              <a:t>dintr</a:t>
            </a:r>
            <a:r>
              <a:rPr lang="en-US" sz="1200" dirty="0" smtClean="0"/>
              <a:t>-o </a:t>
            </a:r>
            <a:r>
              <a:rPr lang="en-US" sz="1200" dirty="0" err="1" smtClean="0"/>
              <a:t>expoziție</a:t>
            </a:r>
            <a:r>
              <a:rPr lang="en-US" sz="1200" dirty="0" smtClean="0"/>
              <a:t> </a:t>
            </a:r>
          </a:p>
          <a:p>
            <a:endParaRPr lang="en-US" sz="1200" dirty="0" smtClean="0"/>
          </a:p>
          <a:p>
            <a:pPr>
              <a:buNone/>
            </a:pPr>
            <a:r>
              <a:rPr lang="vi-VN" sz="1200" b="1" dirty="0" smtClean="0"/>
              <a:t>d. Muzică și multimedia (jocuri video, filme, publicitate) </a:t>
            </a:r>
          </a:p>
          <a:p>
            <a:pPr>
              <a:buNone/>
            </a:pPr>
            <a:r>
              <a:rPr lang="ro-RO" sz="1200" dirty="0" smtClean="0"/>
              <a:t>	</a:t>
            </a:r>
            <a:r>
              <a:rPr lang="en-US" sz="1200" dirty="0" smtClean="0"/>
              <a:t>- </a:t>
            </a:r>
            <a:r>
              <a:rPr lang="en-US" sz="1200" dirty="0" err="1" smtClean="0"/>
              <a:t>Coloane</a:t>
            </a:r>
            <a:r>
              <a:rPr lang="en-US" sz="1200" dirty="0" smtClean="0"/>
              <a:t> </a:t>
            </a:r>
            <a:r>
              <a:rPr lang="en-US" sz="1200" dirty="0" err="1" smtClean="0"/>
              <a:t>sonore</a:t>
            </a:r>
            <a:r>
              <a:rPr lang="en-US" sz="1200" dirty="0" smtClean="0"/>
              <a:t> ale </a:t>
            </a:r>
            <a:r>
              <a:rPr lang="en-US" sz="1200" dirty="0" err="1" smtClean="0"/>
              <a:t>unor</a:t>
            </a:r>
            <a:r>
              <a:rPr lang="en-US" sz="1200" dirty="0" smtClean="0"/>
              <a:t> </a:t>
            </a:r>
            <a:r>
              <a:rPr lang="en-US" sz="1200" dirty="0" err="1" smtClean="0"/>
              <a:t>filme</a:t>
            </a:r>
            <a:r>
              <a:rPr lang="en-US" sz="1200" dirty="0" smtClean="0"/>
              <a:t> de </a:t>
            </a:r>
            <a:r>
              <a:rPr lang="en-US" sz="1200" dirty="0" err="1" smtClean="0"/>
              <a:t>genuri</a:t>
            </a:r>
            <a:r>
              <a:rPr lang="en-US" sz="1200" dirty="0" smtClean="0"/>
              <a:t> diverse (</a:t>
            </a:r>
            <a:r>
              <a:rPr lang="en-US" sz="1200" dirty="0" err="1" smtClean="0"/>
              <a:t>comedii</a:t>
            </a:r>
            <a:r>
              <a:rPr lang="en-US" sz="1200" dirty="0" smtClean="0"/>
              <a:t>, </a:t>
            </a:r>
            <a:r>
              <a:rPr lang="en-US" sz="1200" dirty="0" err="1" smtClean="0"/>
              <a:t>drame</a:t>
            </a:r>
            <a:r>
              <a:rPr lang="en-US" sz="1200" dirty="0" smtClean="0"/>
              <a:t>, </a:t>
            </a:r>
            <a:r>
              <a:rPr lang="en-US" sz="1200" dirty="0" err="1" smtClean="0"/>
              <a:t>animație</a:t>
            </a:r>
            <a:r>
              <a:rPr lang="en-US" sz="1200" dirty="0" smtClean="0"/>
              <a:t>), </a:t>
            </a:r>
            <a:r>
              <a:rPr lang="en-US" sz="1200" dirty="0" err="1" smtClean="0"/>
              <a:t>spre</a:t>
            </a:r>
            <a:r>
              <a:rPr lang="en-US" sz="1200" dirty="0" smtClean="0"/>
              <a:t> </a:t>
            </a:r>
            <a:r>
              <a:rPr lang="en-US" sz="1200" dirty="0" err="1" smtClean="0"/>
              <a:t>exemplu</a:t>
            </a:r>
            <a:r>
              <a:rPr lang="en-US" sz="1200" dirty="0" smtClean="0"/>
              <a:t> </a:t>
            </a:r>
            <a:r>
              <a:rPr lang="en-US" sz="1200" dirty="0" err="1" smtClean="0"/>
              <a:t>muzica</a:t>
            </a:r>
            <a:r>
              <a:rPr lang="en-US" sz="1200" dirty="0" smtClean="0"/>
              <a:t> </a:t>
            </a:r>
            <a:r>
              <a:rPr lang="en-US" sz="1200" dirty="0" err="1" smtClean="0"/>
              <a:t>filmelor</a:t>
            </a:r>
            <a:r>
              <a:rPr lang="en-US" sz="1200" dirty="0" smtClean="0"/>
              <a:t> din </a:t>
            </a:r>
            <a:r>
              <a:rPr lang="en-US" sz="1200" dirty="0" err="1" smtClean="0"/>
              <a:t>seria</a:t>
            </a:r>
            <a:r>
              <a:rPr lang="en-US" sz="1200" dirty="0" smtClean="0"/>
              <a:t> Star Wars, Harry Potter, Interstellar etc. </a:t>
            </a:r>
          </a:p>
          <a:p>
            <a:pPr>
              <a:buNone/>
            </a:pPr>
            <a:r>
              <a:rPr lang="ro-RO" sz="1200" dirty="0" smtClean="0"/>
              <a:t>	</a:t>
            </a:r>
            <a:r>
              <a:rPr lang="en-US" sz="1200" dirty="0" smtClean="0"/>
              <a:t>- </a:t>
            </a:r>
            <a:r>
              <a:rPr lang="en-US" sz="1200" dirty="0" err="1" smtClean="0"/>
              <a:t>Coloane</a:t>
            </a:r>
            <a:r>
              <a:rPr lang="en-US" sz="1200" dirty="0" smtClean="0"/>
              <a:t> </a:t>
            </a:r>
            <a:r>
              <a:rPr lang="en-US" sz="1200" dirty="0" err="1" smtClean="0"/>
              <a:t>sonore</a:t>
            </a:r>
            <a:r>
              <a:rPr lang="en-US" sz="1200" dirty="0" smtClean="0"/>
              <a:t> ale </a:t>
            </a:r>
            <a:r>
              <a:rPr lang="en-US" sz="1200" dirty="0" err="1" smtClean="0"/>
              <a:t>unor</a:t>
            </a:r>
            <a:r>
              <a:rPr lang="en-US" sz="1200" dirty="0" smtClean="0"/>
              <a:t> </a:t>
            </a:r>
            <a:r>
              <a:rPr lang="en-US" sz="1200" dirty="0" err="1" smtClean="0"/>
              <a:t>filme</a:t>
            </a:r>
            <a:r>
              <a:rPr lang="en-US" sz="1200" dirty="0" smtClean="0"/>
              <a:t> de </a:t>
            </a:r>
            <a:r>
              <a:rPr lang="en-US" sz="1200" dirty="0" err="1" smtClean="0"/>
              <a:t>desene</a:t>
            </a:r>
            <a:r>
              <a:rPr lang="en-US" sz="1200" dirty="0" smtClean="0"/>
              <a:t> animate </a:t>
            </a:r>
            <a:endParaRPr lang="en-US" sz="1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anim calcmode="lin" valueType="num">
                                      <p:cBhvr additive="base">
                                        <p:cTn id="35"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9" end="9"/>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 calcmode="lin" valueType="num">
                                      <p:cBhvr additive="base">
                                        <p:cTn id="39"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anim calcmode="lin" valueType="num">
                                      <p:cBhvr additive="base">
                                        <p:cTn id="4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anim calcmode="lin" valueType="num">
                                      <p:cBhvr additive="base">
                                        <p:cTn id="47"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12" end="12"/>
                                            </p:tx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
                                            <p:txEl>
                                              <p:pRg st="14" end="14"/>
                                            </p:txEl>
                                          </p:spTgt>
                                        </p:tgtEl>
                                        <p:attrNameLst>
                                          <p:attrName>style.visibility</p:attrName>
                                        </p:attrNameLst>
                                      </p:cBhvr>
                                      <p:to>
                                        <p:strVal val="visible"/>
                                      </p:to>
                                    </p:set>
                                    <p:anim calcmode="lin" valueType="num">
                                      <p:cBhvr additive="base">
                                        <p:cTn id="5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14" end="14"/>
                                            </p:txEl>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
                                            <p:txEl>
                                              <p:pRg st="15" end="15"/>
                                            </p:txEl>
                                          </p:spTgt>
                                        </p:tgtEl>
                                        <p:attrNameLst>
                                          <p:attrName>style.visibility</p:attrName>
                                        </p:attrNameLst>
                                      </p:cBhvr>
                                      <p:to>
                                        <p:strVal val="visible"/>
                                      </p:to>
                                    </p:set>
                                    <p:anim calcmode="lin" valueType="num">
                                      <p:cBhvr additive="base">
                                        <p:cTn id="55" dur="500" fill="hold"/>
                                        <p:tgtEl>
                                          <p:spTgt spid="3">
                                            <p:txEl>
                                              <p:pRg st="15" end="1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15" end="15"/>
                                            </p:txEl>
                                          </p:spTgt>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3">
                                            <p:txEl>
                                              <p:pRg st="17" end="17"/>
                                            </p:txEl>
                                          </p:spTgt>
                                        </p:tgtEl>
                                        <p:attrNameLst>
                                          <p:attrName>style.visibility</p:attrName>
                                        </p:attrNameLst>
                                      </p:cBhvr>
                                      <p:to>
                                        <p:strVal val="visible"/>
                                      </p:to>
                                    </p:set>
                                    <p:anim calcmode="lin" valueType="num">
                                      <p:cBhvr additive="base">
                                        <p:cTn id="59" dur="500" fill="hold"/>
                                        <p:tgtEl>
                                          <p:spTgt spid="3">
                                            <p:txEl>
                                              <p:pRg st="17" end="17"/>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3">
                                            <p:txEl>
                                              <p:pRg st="17" end="17"/>
                                            </p:tx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3">
                                            <p:txEl>
                                              <p:pRg st="18" end="18"/>
                                            </p:txEl>
                                          </p:spTgt>
                                        </p:tgtEl>
                                        <p:attrNameLst>
                                          <p:attrName>style.visibility</p:attrName>
                                        </p:attrNameLst>
                                      </p:cBhvr>
                                      <p:to>
                                        <p:strVal val="visible"/>
                                      </p:to>
                                    </p:set>
                                    <p:anim calcmode="lin" valueType="num">
                                      <p:cBhvr additive="base">
                                        <p:cTn id="63" dur="500" fill="hold"/>
                                        <p:tgtEl>
                                          <p:spTgt spid="3">
                                            <p:txEl>
                                              <p:pRg st="18" end="18"/>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
                                            <p:txEl>
                                              <p:pRg st="18" end="18"/>
                                            </p:tx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3">
                                            <p:txEl>
                                              <p:pRg st="19" end="19"/>
                                            </p:txEl>
                                          </p:spTgt>
                                        </p:tgtEl>
                                        <p:attrNameLst>
                                          <p:attrName>style.visibility</p:attrName>
                                        </p:attrNameLst>
                                      </p:cBhvr>
                                      <p:to>
                                        <p:strVal val="visible"/>
                                      </p:to>
                                    </p:set>
                                    <p:anim calcmode="lin" valueType="num">
                                      <p:cBhvr additive="base">
                                        <p:cTn id="67" dur="500" fill="hold"/>
                                        <p:tgtEl>
                                          <p:spTgt spid="3">
                                            <p:txEl>
                                              <p:pRg st="19" end="1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9" end="1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z="2800" dirty="0" smtClean="0"/>
              <a:t>II. Despre aspectele eteronomice și interdisciplinare</a:t>
            </a:r>
            <a:endParaRPr lang="en-US" sz="2800" dirty="0"/>
          </a:p>
        </p:txBody>
      </p:sp>
      <p:sp>
        <p:nvSpPr>
          <p:cNvPr id="3" name="Content Placeholder 2"/>
          <p:cNvSpPr>
            <a:spLocks noGrp="1"/>
          </p:cNvSpPr>
          <p:nvPr>
            <p:ph sz="quarter" idx="1"/>
          </p:nvPr>
        </p:nvSpPr>
        <p:spPr/>
        <p:txBody>
          <a:bodyPr>
            <a:normAutofit/>
          </a:bodyPr>
          <a:lstStyle/>
          <a:p>
            <a:pPr>
              <a:buNone/>
            </a:pPr>
            <a:r>
              <a:rPr lang="ro-RO" dirty="0" smtClean="0"/>
              <a:t>În clasa a VII-a, elevilor le este propusă </a:t>
            </a:r>
            <a:r>
              <a:rPr lang="ro-RO" b="1" dirty="0" smtClean="0"/>
              <a:t>e</a:t>
            </a:r>
            <a:r>
              <a:rPr lang="en-US" b="1" dirty="0" err="1" smtClean="0"/>
              <a:t>xplorarea</a:t>
            </a:r>
            <a:r>
              <a:rPr lang="en-US" b="1" dirty="0" smtClean="0"/>
              <a:t> </a:t>
            </a:r>
            <a:r>
              <a:rPr lang="en-US" b="1" dirty="0" err="1" smtClean="0"/>
              <a:t>relațiilor</a:t>
            </a:r>
            <a:r>
              <a:rPr lang="en-US" b="1" dirty="0" smtClean="0"/>
              <a:t> </a:t>
            </a:r>
            <a:r>
              <a:rPr lang="en-US" b="1" dirty="0" err="1" smtClean="0"/>
              <a:t>muzicii</a:t>
            </a:r>
            <a:r>
              <a:rPr lang="en-US" b="1" dirty="0" smtClean="0"/>
              <a:t> cu </a:t>
            </a:r>
            <a:r>
              <a:rPr lang="en-US" b="1" dirty="0" err="1" smtClean="0"/>
              <a:t>natura</a:t>
            </a:r>
            <a:r>
              <a:rPr lang="ro-RO" dirty="0" smtClean="0"/>
              <a:t>,  prin </a:t>
            </a:r>
            <a:r>
              <a:rPr lang="it-IT" i="1" dirty="0" smtClean="0"/>
              <a:t>descoperirea unor elemente descriptive în anumite lucrări muzicale</a:t>
            </a:r>
            <a:r>
              <a:rPr lang="ro-RO" i="1" dirty="0" smtClean="0"/>
              <a:t>.</a:t>
            </a:r>
            <a:r>
              <a:rPr lang="it-IT" i="1" dirty="0" smtClean="0"/>
              <a:t> </a:t>
            </a:r>
            <a:endParaRPr lang="ro-RO" i="1" dirty="0" smtClean="0"/>
          </a:p>
          <a:p>
            <a:pPr>
              <a:buNone/>
            </a:pPr>
            <a:endParaRPr lang="ro-RO" dirty="0" smtClean="0"/>
          </a:p>
          <a:p>
            <a:pPr>
              <a:buNone/>
            </a:pPr>
            <a:r>
              <a:rPr lang="ro-RO" dirty="0" smtClean="0"/>
              <a:t>De asemenea, va fi evidențiată </a:t>
            </a:r>
            <a:r>
              <a:rPr lang="ro-RO" i="1" dirty="0" smtClean="0"/>
              <a:t>existența elementelor sincretice în genul operei </a:t>
            </a:r>
            <a:r>
              <a:rPr lang="ro-RO" dirty="0" smtClean="0"/>
              <a:t>(conexiunile dintre muzică, text literar, decor, costume, mișcare scenică, uneori balet). </a:t>
            </a:r>
          </a:p>
          <a:p>
            <a:pPr>
              <a:buNone/>
            </a:pPr>
            <a:r>
              <a:rPr lang="en-US" dirty="0" smtClean="0"/>
              <a:t>	</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z="2800" dirty="0" smtClean="0"/>
              <a:t>II. Despre aspectele eteronomice și interdisciplinare</a:t>
            </a:r>
            <a:endParaRPr lang="en-US" sz="2800" dirty="0"/>
          </a:p>
        </p:txBody>
      </p:sp>
      <p:sp>
        <p:nvSpPr>
          <p:cNvPr id="3" name="Content Placeholder 2"/>
          <p:cNvSpPr>
            <a:spLocks noGrp="1"/>
          </p:cNvSpPr>
          <p:nvPr>
            <p:ph sz="quarter" idx="1"/>
          </p:nvPr>
        </p:nvSpPr>
        <p:spPr/>
        <p:txBody>
          <a:bodyPr>
            <a:normAutofit fontScale="40000" lnSpcReduction="20000"/>
          </a:bodyPr>
          <a:lstStyle/>
          <a:p>
            <a:pPr>
              <a:buNone/>
            </a:pPr>
            <a:r>
              <a:rPr lang="ro-RO" sz="4500" b="1" dirty="0" smtClean="0"/>
              <a:t>Repertoriul ce ilustrează relația muzicii cu natura propune o gamă variată de lucrări, de la cântece pentru copii la lucrări precum: </a:t>
            </a:r>
          </a:p>
          <a:p>
            <a:pPr>
              <a:buFontTx/>
              <a:buChar char="-"/>
            </a:pPr>
            <a:r>
              <a:rPr lang="ro-RO" sz="3500" dirty="0" smtClean="0"/>
              <a:t>Rameau – Găina</a:t>
            </a:r>
          </a:p>
          <a:p>
            <a:pPr>
              <a:buNone/>
            </a:pPr>
            <a:r>
              <a:rPr lang="en-US" sz="3500" dirty="0" smtClean="0"/>
              <a:t>- </a:t>
            </a:r>
            <a:r>
              <a:rPr lang="ro-RO" sz="3500" dirty="0" smtClean="0"/>
              <a:t>	</a:t>
            </a:r>
            <a:r>
              <a:rPr lang="en-US" sz="3500" dirty="0" smtClean="0"/>
              <a:t>Saint-Saëns - </a:t>
            </a:r>
            <a:r>
              <a:rPr lang="en-US" sz="3500" dirty="0" err="1" smtClean="0"/>
              <a:t>Carnavalul</a:t>
            </a:r>
            <a:r>
              <a:rPr lang="en-US" sz="3500" dirty="0" smtClean="0"/>
              <a:t> </a:t>
            </a:r>
            <a:r>
              <a:rPr lang="en-US" sz="3500" dirty="0" err="1" smtClean="0"/>
              <a:t>animalelor</a:t>
            </a:r>
            <a:r>
              <a:rPr lang="en-US" sz="3500" dirty="0" smtClean="0"/>
              <a:t> </a:t>
            </a:r>
          </a:p>
          <a:p>
            <a:pPr>
              <a:buNone/>
            </a:pPr>
            <a:r>
              <a:rPr lang="ro-RO" sz="3500" dirty="0" smtClean="0"/>
              <a:t>	</a:t>
            </a:r>
            <a:r>
              <a:rPr lang="vi-VN" sz="3500" dirty="0" smtClean="0"/>
              <a:t>F. Chopin - Studiul op. 10 nr.</a:t>
            </a:r>
            <a:r>
              <a:rPr lang="ro-RO" sz="3500" dirty="0" smtClean="0"/>
              <a:t> </a:t>
            </a:r>
            <a:r>
              <a:rPr lang="vi-VN" sz="3500" dirty="0" smtClean="0"/>
              <a:t>4, Torentul; op.10 nr. 8, Rază de soare; op. 25 nr. 2, Albinele; op. 25 nr. 9 - Fluturele; op. 25 nr. 11 - Crivățul; op. 25 nr. 12 - Oceanul </a:t>
            </a:r>
          </a:p>
          <a:p>
            <a:pPr>
              <a:buNone/>
            </a:pPr>
            <a:r>
              <a:rPr lang="ro-RO" sz="3500" dirty="0" smtClean="0"/>
              <a:t>-	</a:t>
            </a:r>
            <a:r>
              <a:rPr lang="vi-VN" sz="3500" dirty="0" smtClean="0"/>
              <a:t>Schubert - Păstrăvul </a:t>
            </a:r>
          </a:p>
          <a:p>
            <a:pPr>
              <a:buNone/>
            </a:pPr>
            <a:r>
              <a:rPr lang="ro-RO" sz="3500" dirty="0" smtClean="0"/>
              <a:t>- 	</a:t>
            </a:r>
            <a:r>
              <a:rPr lang="vi-VN" sz="3500" dirty="0" smtClean="0"/>
              <a:t>Weber - Corul vânătorilor din Freischütz </a:t>
            </a:r>
          </a:p>
          <a:p>
            <a:pPr>
              <a:buNone/>
            </a:pPr>
            <a:r>
              <a:rPr lang="ro-RO" sz="3500" dirty="0" smtClean="0"/>
              <a:t>- 	</a:t>
            </a:r>
            <a:r>
              <a:rPr lang="vi-VN" sz="3500" dirty="0" smtClean="0"/>
              <a:t>J. Strauss - Dunărea albastră </a:t>
            </a:r>
          </a:p>
          <a:p>
            <a:pPr>
              <a:buNone/>
            </a:pPr>
            <a:r>
              <a:rPr lang="ro-RO" sz="3500" dirty="0" smtClean="0"/>
              <a:t>- 	</a:t>
            </a:r>
            <a:r>
              <a:rPr lang="vi-VN" sz="3500" dirty="0" smtClean="0"/>
              <a:t> I. Ivanovici Valurile Dunării </a:t>
            </a:r>
          </a:p>
          <a:p>
            <a:pPr>
              <a:buFontTx/>
              <a:buChar char="-"/>
            </a:pPr>
            <a:r>
              <a:rPr lang="vi-VN" sz="3500" dirty="0" smtClean="0"/>
              <a:t>A. Alessandrescu – Amurg de toamnă </a:t>
            </a:r>
            <a:endParaRPr lang="ro-RO" sz="3500" dirty="0" smtClean="0"/>
          </a:p>
          <a:p>
            <a:pPr>
              <a:buFontTx/>
              <a:buChar char="-"/>
            </a:pPr>
            <a:r>
              <a:rPr lang="fi-FI" sz="3500" dirty="0" smtClean="0"/>
              <a:t>M. Negrea – Prin Munții Apuseni </a:t>
            </a:r>
            <a:endParaRPr lang="ro-RO" sz="3500" dirty="0" smtClean="0"/>
          </a:p>
          <a:p>
            <a:pPr>
              <a:buFontTx/>
              <a:buChar char="-"/>
            </a:pPr>
            <a:r>
              <a:rPr lang="vi-VN" sz="3500" dirty="0" smtClean="0"/>
              <a:t>N. Rimski-Korsakov - Cărăbușul</a:t>
            </a:r>
            <a:endParaRPr lang="ro-RO" sz="3500" dirty="0" smtClean="0"/>
          </a:p>
          <a:p>
            <a:pPr>
              <a:buFontTx/>
              <a:buChar char="-"/>
            </a:pPr>
            <a:r>
              <a:rPr lang="en-US" sz="3500" dirty="0" smtClean="0"/>
              <a:t>B. Smetana – Vltava </a:t>
            </a:r>
            <a:endParaRPr lang="ro-RO" sz="3500" dirty="0" smtClean="0"/>
          </a:p>
          <a:p>
            <a:pPr>
              <a:buFontTx/>
              <a:buChar char="-"/>
            </a:pPr>
            <a:r>
              <a:rPr lang="it-IT" sz="3500" dirty="0" smtClean="0"/>
              <a:t>L. v. Beethoven - Simf. a VI-a, Pastorala: Scenă la pârâu și Furtuna </a:t>
            </a:r>
            <a:endParaRPr lang="ro-RO" sz="3500" dirty="0" smtClean="0"/>
          </a:p>
          <a:p>
            <a:pPr>
              <a:buFontTx/>
              <a:buChar char="-"/>
            </a:pPr>
            <a:r>
              <a:rPr lang="vi-VN" sz="3500" dirty="0" smtClean="0"/>
              <a:t>C. Debussy - Vântul în câmpie, Pași pe zăpadă; The snow is dancing </a:t>
            </a:r>
            <a:endParaRPr lang="ro-RO" sz="3500" dirty="0" smtClean="0"/>
          </a:p>
          <a:p>
            <a:pPr>
              <a:buFontTx/>
              <a:buChar char="-"/>
            </a:pPr>
            <a:r>
              <a:rPr lang="en-US" sz="3500" dirty="0" smtClean="0"/>
              <a:t>M. Ravel - </a:t>
            </a:r>
            <a:r>
              <a:rPr lang="en-US" sz="3500" dirty="0" err="1" smtClean="0"/>
              <a:t>Jeux</a:t>
            </a:r>
            <a:r>
              <a:rPr lang="en-US" sz="3500" dirty="0" smtClean="0"/>
              <a:t> </a:t>
            </a:r>
            <a:r>
              <a:rPr lang="en-US" sz="3500" dirty="0" err="1" smtClean="0"/>
              <a:t>d’eau</a:t>
            </a:r>
            <a:r>
              <a:rPr lang="en-US" sz="3500" dirty="0" smtClean="0"/>
              <a:t> </a:t>
            </a:r>
            <a:endParaRPr lang="ro-RO" sz="3500" dirty="0" smtClean="0"/>
          </a:p>
          <a:p>
            <a:pPr>
              <a:buFontTx/>
              <a:buChar char="-"/>
            </a:pPr>
            <a:r>
              <a:rPr lang="en-US" sz="3500" dirty="0" smtClean="0"/>
              <a:t>A. Vivaldi – </a:t>
            </a:r>
            <a:r>
              <a:rPr lang="en-US" sz="3500" dirty="0" err="1" smtClean="0"/>
              <a:t>Anotimpurile</a:t>
            </a:r>
            <a:endParaRPr lang="ro-RO" sz="3500" dirty="0" smtClean="0"/>
          </a:p>
          <a:p>
            <a:pPr>
              <a:buNone/>
            </a:pPr>
            <a:r>
              <a:rPr lang="ro-RO" sz="3500" dirty="0" smtClean="0"/>
              <a:t>-	</a:t>
            </a:r>
            <a:r>
              <a:rPr lang="en-US" sz="3500" dirty="0" smtClean="0"/>
              <a:t>R. Wagner - </a:t>
            </a:r>
            <a:r>
              <a:rPr lang="en-US" sz="3500" dirty="0" err="1" smtClean="0"/>
              <a:t>Preludiu</a:t>
            </a:r>
            <a:r>
              <a:rPr lang="en-US" sz="3500" dirty="0" smtClean="0"/>
              <a:t> la </a:t>
            </a:r>
            <a:r>
              <a:rPr lang="en-US" sz="3500" dirty="0" err="1" smtClean="0"/>
              <a:t>Aurul</a:t>
            </a:r>
            <a:r>
              <a:rPr lang="en-US" sz="3500" dirty="0" smtClean="0"/>
              <a:t> </a:t>
            </a:r>
            <a:r>
              <a:rPr lang="en-US" sz="3500" dirty="0" err="1" smtClean="0"/>
              <a:t>Rinului</a:t>
            </a:r>
            <a:r>
              <a:rPr lang="en-US" sz="3500" dirty="0" smtClean="0"/>
              <a:t> </a:t>
            </a:r>
            <a:endParaRPr lang="ro-RO" sz="3500" dirty="0" smtClean="0"/>
          </a:p>
          <a:p>
            <a:pPr>
              <a:buNone/>
            </a:pPr>
            <a:r>
              <a:rPr lang="ro-RO" sz="3500" dirty="0" smtClean="0"/>
              <a:t>- 	</a:t>
            </a:r>
            <a:r>
              <a:rPr lang="en-US" sz="3500" dirty="0" smtClean="0"/>
              <a:t>G. </a:t>
            </a:r>
            <a:r>
              <a:rPr lang="en-US" sz="3500" dirty="0" err="1" smtClean="0"/>
              <a:t>Holst</a:t>
            </a:r>
            <a:r>
              <a:rPr lang="en-US" sz="3500" dirty="0" smtClean="0"/>
              <a:t> – </a:t>
            </a:r>
            <a:r>
              <a:rPr lang="en-US" sz="3500" dirty="0" err="1" smtClean="0"/>
              <a:t>Planetele</a:t>
            </a:r>
            <a:r>
              <a:rPr lang="en-US" sz="3500" dirty="0" smtClean="0"/>
              <a:t> </a:t>
            </a:r>
            <a:endParaRPr lang="en-US" sz="35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z="2800" dirty="0" smtClean="0"/>
              <a:t>II. Despre aspectele eteronomice și interdisciplinare</a:t>
            </a:r>
            <a:endParaRPr lang="en-US" sz="2800" dirty="0"/>
          </a:p>
        </p:txBody>
      </p:sp>
      <p:sp>
        <p:nvSpPr>
          <p:cNvPr id="3" name="Content Placeholder 2"/>
          <p:cNvSpPr>
            <a:spLocks noGrp="1"/>
          </p:cNvSpPr>
          <p:nvPr>
            <p:ph sz="quarter" idx="1"/>
          </p:nvPr>
        </p:nvSpPr>
        <p:spPr/>
        <p:txBody>
          <a:bodyPr>
            <a:normAutofit/>
          </a:bodyPr>
          <a:lstStyle/>
          <a:p>
            <a:pPr>
              <a:buNone/>
            </a:pPr>
            <a:r>
              <a:rPr lang="ro-RO" dirty="0" smtClean="0"/>
              <a:t>În clasa a VIII-a, repertoriul propus are în vedere </a:t>
            </a:r>
            <a:r>
              <a:rPr lang="ro-RO" b="1" dirty="0" smtClean="0"/>
              <a:t>reliefarea rolului muzicii în etapele importante ale vieții omului</a:t>
            </a:r>
            <a:r>
              <a:rPr lang="ro-RO" dirty="0" smtClean="0"/>
              <a:t>, pornind de la cântecul de leagăn, la serenadă sau cântecul de dragoste, de cătănie, de nuntă, până la bocet, marș funebru sau requiem. </a:t>
            </a:r>
          </a:p>
          <a:p>
            <a:pPr>
              <a:buNone/>
            </a:pPr>
            <a:endParaRPr lang="ro-RO" dirty="0" smtClean="0"/>
          </a:p>
          <a:p>
            <a:pPr>
              <a:buNone/>
            </a:pPr>
            <a:r>
              <a:rPr lang="ro-RO" dirty="0" smtClean="0"/>
              <a:t>De asemenea, repertoriul propus investighează </a:t>
            </a:r>
            <a:r>
              <a:rPr lang="ro-RO" b="1" dirty="0" smtClean="0"/>
              <a:t>rolul muzicii în momentele cotidiene sau în dialogul omului cu sine.</a:t>
            </a:r>
            <a:endParaRPr lang="ro-RO" dirty="0" smtClean="0"/>
          </a:p>
          <a:p>
            <a:pPr>
              <a:buNone/>
            </a:pPr>
            <a:endParaRPr lang="ro-RO" dirty="0" smtClean="0"/>
          </a:p>
          <a:p>
            <a:pPr>
              <a:buNone/>
            </a:pPr>
            <a:endParaRPr lang="ro-RO" dirty="0" smtClean="0"/>
          </a:p>
          <a:p>
            <a:pPr>
              <a:buNone/>
            </a:pPr>
            <a:endParaRPr lang="ro-RO" dirty="0" smtClean="0"/>
          </a:p>
          <a:p>
            <a:pPr marL="514350" indent="-514350">
              <a:buNone/>
            </a:pPr>
            <a:endParaRPr lang="ro-RO" dirty="0" smtClean="0"/>
          </a:p>
          <a:p>
            <a:pPr marL="514350" indent="-514350">
              <a:buNone/>
            </a:pPr>
            <a:endParaRPr lang="vi-VN"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sz="2800" dirty="0" smtClean="0"/>
              <a:t>II. Despre aspectele eteronomice și interdisciplinare</a:t>
            </a:r>
            <a:endParaRPr lang="en-US" sz="2800" dirty="0"/>
          </a:p>
        </p:txBody>
      </p:sp>
      <p:sp>
        <p:nvSpPr>
          <p:cNvPr id="3" name="Content Placeholder 2"/>
          <p:cNvSpPr>
            <a:spLocks noGrp="1"/>
          </p:cNvSpPr>
          <p:nvPr>
            <p:ph sz="quarter" idx="1"/>
          </p:nvPr>
        </p:nvSpPr>
        <p:spPr/>
        <p:txBody>
          <a:bodyPr>
            <a:normAutofit fontScale="77500" lnSpcReduction="20000"/>
          </a:bodyPr>
          <a:lstStyle/>
          <a:p>
            <a:pPr>
              <a:buNone/>
            </a:pPr>
            <a:r>
              <a:rPr lang="ro-RO" b="1" dirty="0" smtClean="0"/>
              <a:t>Repertoriu clasa a VIII-a</a:t>
            </a:r>
            <a:r>
              <a:rPr lang="ro-RO" dirty="0" smtClean="0"/>
              <a:t> (selectiv):</a:t>
            </a:r>
          </a:p>
          <a:p>
            <a:pPr>
              <a:buNone/>
            </a:pPr>
            <a:endParaRPr lang="ro-RO" dirty="0" smtClean="0"/>
          </a:p>
          <a:p>
            <a:pPr>
              <a:buNone/>
            </a:pPr>
            <a:r>
              <a:rPr lang="en-US" dirty="0" smtClean="0"/>
              <a:t>- G. F. </a:t>
            </a:r>
            <a:r>
              <a:rPr lang="en-US" dirty="0" err="1" smtClean="0"/>
              <a:t>Haendel</a:t>
            </a:r>
            <a:r>
              <a:rPr lang="en-US" dirty="0" smtClean="0"/>
              <a:t> - </a:t>
            </a:r>
            <a:r>
              <a:rPr lang="en-US" dirty="0" err="1" smtClean="0"/>
              <a:t>Fierarul</a:t>
            </a:r>
            <a:r>
              <a:rPr lang="en-US" dirty="0" smtClean="0"/>
              <a:t> </a:t>
            </a:r>
            <a:r>
              <a:rPr lang="en-US" dirty="0" err="1" smtClean="0"/>
              <a:t>vesel</a:t>
            </a:r>
            <a:r>
              <a:rPr lang="en-US" dirty="0" smtClean="0"/>
              <a:t> </a:t>
            </a:r>
          </a:p>
          <a:p>
            <a:pPr>
              <a:buNone/>
            </a:pPr>
            <a:r>
              <a:rPr lang="en-US" dirty="0" smtClean="0"/>
              <a:t>- J. Haydn – </a:t>
            </a:r>
            <a:r>
              <a:rPr lang="ro-RO" dirty="0" smtClean="0"/>
              <a:t>Simfonia </a:t>
            </a:r>
            <a:r>
              <a:rPr lang="en-US" dirty="0" err="1" smtClean="0"/>
              <a:t>Ceasornicul</a:t>
            </a:r>
            <a:r>
              <a:rPr lang="en-US" dirty="0" smtClean="0"/>
              <a:t> </a:t>
            </a:r>
          </a:p>
          <a:p>
            <a:pPr>
              <a:buNone/>
            </a:pPr>
            <a:r>
              <a:rPr lang="en-US" dirty="0" smtClean="0"/>
              <a:t>- W. A. Mozart - </a:t>
            </a:r>
            <a:r>
              <a:rPr lang="en-US" dirty="0" err="1" smtClean="0"/>
              <a:t>Tartina</a:t>
            </a:r>
            <a:r>
              <a:rPr lang="en-US" dirty="0" smtClean="0"/>
              <a:t> cu </a:t>
            </a:r>
            <a:r>
              <a:rPr lang="en-US" dirty="0" err="1" smtClean="0"/>
              <a:t>unt</a:t>
            </a:r>
            <a:r>
              <a:rPr lang="en-US" dirty="0" smtClean="0"/>
              <a:t> </a:t>
            </a:r>
          </a:p>
          <a:p>
            <a:pPr>
              <a:buNone/>
            </a:pPr>
            <a:r>
              <a:rPr lang="en-US" dirty="0" smtClean="0"/>
              <a:t>- Ch. Gounod - Ave Maria</a:t>
            </a:r>
          </a:p>
          <a:p>
            <a:pPr>
              <a:buNone/>
            </a:pPr>
            <a:r>
              <a:rPr lang="vi-VN" dirty="0" smtClean="0"/>
              <a:t>- F. Chopin - Nocturne; Studiul op.10 nr.3 - Tristețe</a:t>
            </a:r>
          </a:p>
          <a:p>
            <a:pPr>
              <a:buNone/>
            </a:pPr>
            <a:r>
              <a:rPr lang="en-US" dirty="0" smtClean="0"/>
              <a:t>- F. Schubert - </a:t>
            </a:r>
            <a:r>
              <a:rPr lang="en-US" dirty="0" err="1" smtClean="0"/>
              <a:t>Momente</a:t>
            </a:r>
            <a:r>
              <a:rPr lang="en-US" dirty="0" smtClean="0"/>
              <a:t> </a:t>
            </a:r>
            <a:r>
              <a:rPr lang="en-US" dirty="0" err="1" smtClean="0"/>
              <a:t>muzicale</a:t>
            </a:r>
            <a:r>
              <a:rPr lang="en-US" dirty="0" smtClean="0"/>
              <a:t>, Ave Maria </a:t>
            </a:r>
          </a:p>
          <a:p>
            <a:pPr>
              <a:buNone/>
            </a:pPr>
            <a:r>
              <a:rPr lang="de-DE" dirty="0" smtClean="0"/>
              <a:t>- R. Schumann - Kinderszenen, piese din Album pt tineret </a:t>
            </a:r>
          </a:p>
          <a:p>
            <a:pPr>
              <a:buNone/>
            </a:pPr>
            <a:r>
              <a:rPr lang="en-US" dirty="0" smtClean="0"/>
              <a:t>- A. Dvorak - </a:t>
            </a:r>
            <a:r>
              <a:rPr lang="en-US" dirty="0" err="1" smtClean="0"/>
              <a:t>Humoresca</a:t>
            </a:r>
            <a:r>
              <a:rPr lang="en-US" dirty="0" smtClean="0"/>
              <a:t> </a:t>
            </a:r>
          </a:p>
          <a:p>
            <a:pPr>
              <a:buNone/>
            </a:pPr>
            <a:r>
              <a:rPr lang="en-US" dirty="0" smtClean="0"/>
              <a:t>- L. v. Beethoven - </a:t>
            </a:r>
            <a:r>
              <a:rPr lang="en-US" dirty="0" err="1" smtClean="0"/>
              <a:t>Simfonia</a:t>
            </a:r>
            <a:r>
              <a:rPr lang="en-US" dirty="0" smtClean="0"/>
              <a:t> a V-a (a </a:t>
            </a:r>
            <a:r>
              <a:rPr lang="en-US" dirty="0" err="1" smtClean="0"/>
              <a:t>destinului</a:t>
            </a:r>
            <a:r>
              <a:rPr lang="en-US" dirty="0" smtClean="0"/>
              <a:t>) </a:t>
            </a:r>
          </a:p>
          <a:p>
            <a:pPr>
              <a:buNone/>
            </a:pPr>
            <a:r>
              <a:rPr lang="it-IT" dirty="0" smtClean="0"/>
              <a:t>- P. I. Ceaikovski – Simfonia a VI-a, Patetica </a:t>
            </a:r>
          </a:p>
          <a:p>
            <a:pPr>
              <a:buNone/>
            </a:pPr>
            <a:r>
              <a:rPr lang="vi-VN" dirty="0" smtClean="0"/>
              <a:t>- H. Berlioz - Simfonia fantastică </a:t>
            </a:r>
          </a:p>
          <a:p>
            <a:pPr>
              <a:buNone/>
            </a:pPr>
            <a:r>
              <a:rPr lang="en-US" dirty="0" smtClean="0"/>
              <a:t>- R. Strauss - </a:t>
            </a:r>
            <a:r>
              <a:rPr lang="en-US" dirty="0" err="1" smtClean="0"/>
              <a:t>Simfonia</a:t>
            </a:r>
            <a:r>
              <a:rPr lang="en-US" dirty="0" smtClean="0"/>
              <a:t> </a:t>
            </a:r>
            <a:r>
              <a:rPr lang="en-US" dirty="0" err="1" smtClean="0"/>
              <a:t>Domestica</a:t>
            </a:r>
            <a:r>
              <a:rPr lang="en-US" dirty="0" smtClean="0"/>
              <a:t>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 calcmode="lin" valueType="num">
                                      <p:cBhvr additive="base">
                                        <p:cTn id="3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8" end="8"/>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 calcmode="lin" valueType="num">
                                      <p:cBhvr additive="base">
                                        <p:cTn id="39"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9" end="9"/>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 calcmode="lin" valueType="num">
                                      <p:cBhvr additive="base">
                                        <p:cTn id="4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anim calcmode="lin" valueType="num">
                                      <p:cBhvr additive="base">
                                        <p:cTn id="47"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11" end="11"/>
                                            </p:txEl>
                                          </p:spTgt>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anim calcmode="lin" valueType="num">
                                      <p:cBhvr additive="base">
                                        <p:cTn id="51"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12" end="12"/>
                                            </p:txEl>
                                          </p:spTgt>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3">
                                            <p:txEl>
                                              <p:pRg st="13" end="13"/>
                                            </p:txEl>
                                          </p:spTgt>
                                        </p:tgtEl>
                                        <p:attrNameLst>
                                          <p:attrName>style.visibility</p:attrName>
                                        </p:attrNameLst>
                                      </p:cBhvr>
                                      <p:to>
                                        <p:strVal val="visible"/>
                                      </p:to>
                                    </p:set>
                                    <p:anim calcmode="lin" valueType="num">
                                      <p:cBhvr additive="base">
                                        <p:cTn id="5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dirty="0" smtClean="0"/>
              <a:t/>
            </a:r>
            <a:br>
              <a:rPr lang="ro-RO" dirty="0" smtClean="0"/>
            </a:br>
            <a:r>
              <a:rPr lang="ro-RO" sz="2700" dirty="0" smtClean="0"/>
              <a:t>Noua programă a disciplinei </a:t>
            </a:r>
            <a:br>
              <a:rPr lang="ro-RO" sz="2700" dirty="0" smtClean="0"/>
            </a:br>
            <a:r>
              <a:rPr lang="ro-RO" sz="2700" dirty="0" smtClean="0"/>
              <a:t>Educație muzicală</a:t>
            </a:r>
            <a:endParaRPr lang="en-US" dirty="0"/>
          </a:p>
        </p:txBody>
      </p:sp>
      <p:sp>
        <p:nvSpPr>
          <p:cNvPr id="3" name="Content Placeholder 2"/>
          <p:cNvSpPr>
            <a:spLocks noGrp="1"/>
          </p:cNvSpPr>
          <p:nvPr>
            <p:ph sz="quarter" idx="1"/>
          </p:nvPr>
        </p:nvSpPr>
        <p:spPr/>
        <p:txBody>
          <a:bodyPr>
            <a:normAutofit fontScale="92500" lnSpcReduction="20000"/>
          </a:bodyPr>
          <a:lstStyle/>
          <a:p>
            <a:pPr>
              <a:buNone/>
            </a:pPr>
            <a:r>
              <a:rPr lang="ro-RO" dirty="0" smtClean="0"/>
              <a:t>Noua programă a disciplinei Educație muzicală conține modificări subtanțiale, vizând:</a:t>
            </a:r>
          </a:p>
          <a:p>
            <a:pPr>
              <a:buNone/>
            </a:pPr>
            <a:r>
              <a:rPr lang="ro-RO" dirty="0" smtClean="0"/>
              <a:t>	- o importanță mai mare acordată muzicii instrumentale, în special instrumentelor Orff;</a:t>
            </a:r>
          </a:p>
          <a:p>
            <a:pPr>
              <a:buNone/>
            </a:pPr>
            <a:r>
              <a:rPr lang="ro-RO" dirty="0" smtClean="0"/>
              <a:t>	- integrarea unor softuri specializate etc.</a:t>
            </a:r>
          </a:p>
          <a:p>
            <a:pPr>
              <a:buNone/>
            </a:pPr>
            <a:r>
              <a:rPr lang="ro-RO" dirty="0" smtClean="0"/>
              <a:t>Modificările pe care le voi prezenta astăzi sunt cele la care am contribuit în mod direct:</a:t>
            </a:r>
          </a:p>
          <a:p>
            <a:pPr>
              <a:buNone/>
            </a:pPr>
            <a:r>
              <a:rPr lang="ro-RO" dirty="0" smtClean="0"/>
              <a:t>I.	Reformularea obiectivelor cadru; </a:t>
            </a:r>
          </a:p>
          <a:p>
            <a:pPr>
              <a:buNone/>
            </a:pPr>
            <a:r>
              <a:rPr lang="ro-RO" dirty="0" smtClean="0"/>
              <a:t>II.Reliefarea corelațiilor dintre muzică și universul 	copilului/adolescentului, prin introducerea 	aspectelor eteronomice și interdisciplinare;</a:t>
            </a:r>
          </a:p>
          <a:p>
            <a:pPr>
              <a:buNone/>
            </a:pPr>
            <a:r>
              <a:rPr lang="ro-RO" dirty="0" smtClean="0"/>
              <a:t>III.Diversificarea repertoriului.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dirty="0" smtClean="0"/>
              <a:t>III. Concluzii</a:t>
            </a:r>
            <a:endParaRPr lang="en-US" dirty="0"/>
          </a:p>
        </p:txBody>
      </p:sp>
      <p:sp>
        <p:nvSpPr>
          <p:cNvPr id="3" name="Content Placeholder 2"/>
          <p:cNvSpPr>
            <a:spLocks noGrp="1"/>
          </p:cNvSpPr>
          <p:nvPr>
            <p:ph sz="quarter" idx="1"/>
          </p:nvPr>
        </p:nvSpPr>
        <p:spPr/>
        <p:txBody>
          <a:bodyPr>
            <a:normAutofit fontScale="92500" lnSpcReduction="10000"/>
          </a:bodyPr>
          <a:lstStyle/>
          <a:p>
            <a:pPr>
              <a:buNone/>
            </a:pPr>
            <a:r>
              <a:rPr lang="ro-RO" dirty="0" smtClean="0"/>
              <a:t>Într-o carte recentă, intitulată „Everything is connected” („Totul este interconectat”), celebrul pianist și dirijor Daniel Barenboim afirma: </a:t>
            </a:r>
          </a:p>
          <a:p>
            <a:pPr>
              <a:buNone/>
            </a:pPr>
            <a:r>
              <a:rPr lang="ro-RO" dirty="0" smtClean="0"/>
              <a:t>„</a:t>
            </a:r>
            <a:r>
              <a:rPr lang="ro-RO" i="1" dirty="0" smtClean="0"/>
              <a:t>Puterea muzicii stă în capacitatea sa de a se adresa tuturor aspectelor ființei umane – fizic, emoțional, intelectual și spiritual. Adesea credem că problemele personale, sociale sau politice sunt independente. Din muzică aflăm că pur și simplu nu există elemente independente. Pe scurt, muzica ne învață că totul este interconectat</a:t>
            </a:r>
            <a:r>
              <a:rPr lang="ro-RO" dirty="0" smtClean="0"/>
              <a:t>.”</a:t>
            </a:r>
          </a:p>
          <a:p>
            <a:pPr>
              <a:buNone/>
            </a:pPr>
            <a:r>
              <a:rPr lang="ro-RO" dirty="0" smtClean="0"/>
              <a:t>Este ceea ce am încercat să nu pierdem din vedere în această nouă programă școlară.</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dirty="0" smtClean="0"/>
              <a:t>III. Concluzii</a:t>
            </a:r>
            <a:endParaRPr lang="en-US" dirty="0"/>
          </a:p>
        </p:txBody>
      </p:sp>
      <p:sp>
        <p:nvSpPr>
          <p:cNvPr id="3" name="Content Placeholder 2"/>
          <p:cNvSpPr>
            <a:spLocks noGrp="1"/>
          </p:cNvSpPr>
          <p:nvPr>
            <p:ph sz="quarter" idx="1"/>
          </p:nvPr>
        </p:nvSpPr>
        <p:spPr>
          <a:xfrm>
            <a:off x="457200" y="1600201"/>
            <a:ext cx="8229600" cy="4191000"/>
          </a:xfrm>
        </p:spPr>
        <p:txBody>
          <a:bodyPr>
            <a:normAutofit fontScale="85000" lnSpcReduction="10000"/>
          </a:bodyPr>
          <a:lstStyle/>
          <a:p>
            <a:pPr>
              <a:buNone/>
            </a:pPr>
            <a:r>
              <a:rPr lang="ro-RO" dirty="0" smtClean="0"/>
              <a:t>Forma actuală a programei nu este doar rezultatul muncii grupului de lucru. Am colaborat îndeaproape și cu cercetători de la Institutul de Științe ale Educației. De asemenea, programa a suferit schimbări și datorită consultărilor publice ulterioare.</a:t>
            </a:r>
          </a:p>
          <a:p>
            <a:pPr>
              <a:buNone/>
            </a:pPr>
            <a:endParaRPr lang="ro-RO" dirty="0" smtClean="0"/>
          </a:p>
          <a:p>
            <a:pPr>
              <a:buNone/>
            </a:pPr>
            <a:endParaRPr lang="ro-RO" dirty="0" smtClean="0"/>
          </a:p>
          <a:p>
            <a:pPr>
              <a:buNone/>
            </a:pPr>
            <a:r>
              <a:rPr lang="ro-RO" dirty="0" smtClean="0"/>
              <a:t>Cred că, prin toate aceste modificări, cu contribuția directă a autorilor de manuale și a dumneavoastră, cadrele didactice, disciplina Educație muzicală va deveni </a:t>
            </a:r>
            <a:r>
              <a:rPr lang="ro-RO" b="1" dirty="0" smtClean="0"/>
              <a:t>mai apropiată de universul copilului și de rostul muzicii</a:t>
            </a:r>
            <a:r>
              <a:rPr lang="ro-RO" dirty="0" smtClean="0"/>
              <a:t>, câștigând totodată mai multă atractivitate.	</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p:txBody>
          <a:bodyPr/>
          <a:lstStyle/>
          <a:p>
            <a:pPr algn="ctr">
              <a:buNone/>
            </a:pPr>
            <a:endParaRPr lang="ro-RO" dirty="0" smtClean="0"/>
          </a:p>
          <a:p>
            <a:pPr algn="ctr">
              <a:buNone/>
            </a:pPr>
            <a:endParaRPr lang="ro-RO" dirty="0" smtClean="0"/>
          </a:p>
          <a:p>
            <a:pPr algn="ctr">
              <a:buNone/>
            </a:pPr>
            <a:endParaRPr lang="ro-RO" dirty="0" smtClean="0"/>
          </a:p>
          <a:p>
            <a:pPr algn="ctr">
              <a:buNone/>
            </a:pPr>
            <a:r>
              <a:rPr lang="ro-RO" sz="6000" dirty="0" smtClean="0"/>
              <a:t>VĂ MULȚUMESC!</a:t>
            </a:r>
          </a:p>
          <a:p>
            <a:pPr algn="ctr">
              <a:buNone/>
            </a:pPr>
            <a:r>
              <a:rPr lang="ro-RO" sz="6000" dirty="0" smtClean="0">
                <a:sym typeface="Wingdings" pitchFamily="2" charset="2"/>
              </a:rPr>
              <a:t></a:t>
            </a:r>
            <a:endParaRPr lang="en-US" sz="6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p:txBody>
          <a:bodyPr>
            <a:normAutofit/>
          </a:bodyPr>
          <a:lstStyle/>
          <a:p>
            <a:pPr algn="ctr"/>
            <a:r>
              <a:rPr lang="ro-RO" dirty="0" smtClean="0"/>
              <a:t>Programa anterioară</a:t>
            </a:r>
            <a:endParaRPr lang="en-US" dirty="0"/>
          </a:p>
        </p:txBody>
      </p:sp>
      <p:sp>
        <p:nvSpPr>
          <p:cNvPr id="6" name="Text Placeholder 5"/>
          <p:cNvSpPr>
            <a:spLocks noGrp="1"/>
          </p:cNvSpPr>
          <p:nvPr>
            <p:ph type="body" sz="half" idx="3"/>
          </p:nvPr>
        </p:nvSpPr>
        <p:spPr/>
        <p:txBody>
          <a:bodyPr/>
          <a:lstStyle/>
          <a:p>
            <a:pPr algn="ctr"/>
            <a:r>
              <a:rPr lang="ro-RO" dirty="0" smtClean="0"/>
              <a:t>Programa actuală</a:t>
            </a:r>
            <a:endParaRPr lang="en-US" dirty="0"/>
          </a:p>
        </p:txBody>
      </p:sp>
      <p:sp>
        <p:nvSpPr>
          <p:cNvPr id="7" name="Content Placeholder 6"/>
          <p:cNvSpPr>
            <a:spLocks noGrp="1"/>
          </p:cNvSpPr>
          <p:nvPr>
            <p:ph sz="quarter" idx="2"/>
          </p:nvPr>
        </p:nvSpPr>
        <p:spPr/>
        <p:txBody>
          <a:bodyPr>
            <a:normAutofit fontScale="92500"/>
          </a:bodyPr>
          <a:lstStyle/>
          <a:p>
            <a:pPr>
              <a:buAutoNum type="arabicPeriod"/>
            </a:pPr>
            <a:endParaRPr lang="ro-RO" sz="1800" b="1" dirty="0" smtClean="0"/>
          </a:p>
          <a:p>
            <a:pPr>
              <a:spcAft>
                <a:spcPts val="600"/>
              </a:spcAft>
              <a:buNone/>
            </a:pPr>
            <a:r>
              <a:rPr lang="ro-RO" sz="1800" b="1" dirty="0" smtClean="0"/>
              <a:t>1. </a:t>
            </a:r>
            <a:r>
              <a:rPr lang="it-IT" sz="1800" b="1" dirty="0" smtClean="0"/>
              <a:t>Dezvoltarea capacităţilor interpretative (vocale şi instrumentale)</a:t>
            </a:r>
            <a:endParaRPr lang="ro-RO" sz="1800" b="1" dirty="0" smtClean="0"/>
          </a:p>
          <a:p>
            <a:pPr>
              <a:spcAft>
                <a:spcPts val="600"/>
              </a:spcAft>
              <a:buNone/>
            </a:pPr>
            <a:r>
              <a:rPr lang="it-IT" sz="1800" b="1" dirty="0" smtClean="0"/>
              <a:t>2. Dezvoltarea capacităţii de receptare a muzicii şi formarea unei culturi</a:t>
            </a:r>
            <a:r>
              <a:rPr lang="ro-RO" sz="1800" b="1" dirty="0" smtClean="0"/>
              <a:t> </a:t>
            </a:r>
            <a:r>
              <a:rPr lang="en-US" sz="1800" b="1" dirty="0" err="1" smtClean="0"/>
              <a:t>muzicale</a:t>
            </a:r>
            <a:endParaRPr lang="en-US" sz="1800" b="1" dirty="0" smtClean="0"/>
          </a:p>
          <a:p>
            <a:pPr>
              <a:spcAft>
                <a:spcPts val="600"/>
              </a:spcAft>
              <a:buNone/>
            </a:pPr>
            <a:r>
              <a:rPr lang="pt-BR" sz="1800" b="1" dirty="0" smtClean="0"/>
              <a:t>3. Cunoaşterea şi utilizarea elementelor de limbaj muzical</a:t>
            </a:r>
          </a:p>
          <a:p>
            <a:pPr>
              <a:spcAft>
                <a:spcPts val="600"/>
              </a:spcAft>
              <a:buNone/>
            </a:pPr>
            <a:r>
              <a:rPr lang="it-IT" sz="1800" b="1" dirty="0" smtClean="0"/>
              <a:t>4. Cultivarea sensibilităţii, a imaginaţiei şi a creativităţii muzicale/ artistice</a:t>
            </a:r>
            <a:endParaRPr lang="en-US" sz="1800" b="1" dirty="0" smtClean="0"/>
          </a:p>
          <a:p>
            <a:endParaRPr lang="en-US" dirty="0"/>
          </a:p>
        </p:txBody>
      </p:sp>
      <p:sp>
        <p:nvSpPr>
          <p:cNvPr id="8" name="Content Placeholder 7"/>
          <p:cNvSpPr>
            <a:spLocks noGrp="1"/>
          </p:cNvSpPr>
          <p:nvPr>
            <p:ph sz="quarter" idx="4"/>
          </p:nvPr>
        </p:nvSpPr>
        <p:spPr/>
        <p:txBody>
          <a:bodyPr>
            <a:normAutofit lnSpcReduction="10000"/>
          </a:bodyPr>
          <a:lstStyle/>
          <a:p>
            <a:pPr>
              <a:buAutoNum type="arabicPeriod"/>
            </a:pPr>
            <a:endParaRPr lang="ro-RO" sz="1800" b="1" dirty="0" smtClean="0"/>
          </a:p>
          <a:p>
            <a:pPr>
              <a:buNone/>
            </a:pPr>
            <a:r>
              <a:rPr lang="ro-RO" sz="1800" b="1" smtClean="0"/>
              <a:t>1. Exprimarea </a:t>
            </a:r>
            <a:r>
              <a:rPr lang="ro-RO" sz="1800" b="1" dirty="0" smtClean="0"/>
              <a:t>unor idei, sentimente, atitudini, prin interpretarea unor lucrări muzicale</a:t>
            </a:r>
          </a:p>
          <a:p>
            <a:pPr>
              <a:buNone/>
            </a:pPr>
            <a:endParaRPr lang="en-US" sz="1800" dirty="0" smtClean="0"/>
          </a:p>
          <a:p>
            <a:pPr>
              <a:buNone/>
            </a:pPr>
            <a:r>
              <a:rPr lang="ro-RO" sz="1800" b="1" dirty="0" smtClean="0"/>
              <a:t>2. Operarea cu elemente de scris-citit și limbaj muzical </a:t>
            </a:r>
          </a:p>
          <a:p>
            <a:pPr>
              <a:buNone/>
            </a:pPr>
            <a:endParaRPr lang="en-US" sz="1800" dirty="0" smtClean="0"/>
          </a:p>
          <a:p>
            <a:pPr>
              <a:buNone/>
            </a:pPr>
            <a:r>
              <a:rPr lang="ro-RO" sz="1800" b="1" dirty="0" smtClean="0"/>
              <a:t>3. Aprecierea lucrărilor muzicale, inclusiv a conținutului lor afectiv, atitudinal și ideatic</a:t>
            </a:r>
            <a:endParaRPr lang="en-US" sz="1800" dirty="0" smtClean="0"/>
          </a:p>
          <a:p>
            <a:endParaRPr lang="en-US" dirty="0"/>
          </a:p>
        </p:txBody>
      </p:sp>
      <p:sp>
        <p:nvSpPr>
          <p:cNvPr id="2" name="Title 1"/>
          <p:cNvSpPr>
            <a:spLocks noGrp="1"/>
          </p:cNvSpPr>
          <p:nvPr>
            <p:ph type="title"/>
          </p:nvPr>
        </p:nvSpPr>
        <p:spPr/>
        <p:txBody>
          <a:bodyPr>
            <a:noAutofit/>
          </a:bodyPr>
          <a:lstStyle/>
          <a:p>
            <a:r>
              <a:rPr lang="en-US" sz="2400" b="1" dirty="0" smtClean="0"/>
              <a:t>OBIECTIVE CADRU</a:t>
            </a:r>
            <a:r>
              <a:rPr lang="ro-RO" sz="2400" b="1" dirty="0" smtClean="0"/>
              <a:t>  </a:t>
            </a:r>
            <a:br>
              <a:rPr lang="ro-RO" sz="2400" b="1" dirty="0" smtClean="0"/>
            </a:br>
            <a:r>
              <a:rPr lang="ro-RO" sz="2400" b="1" dirty="0" smtClean="0"/>
              <a:t>- prezentare comparativă -</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 calcmode="lin" valueType="num">
                                      <p:cBhvr additive="base">
                                        <p:cTn id="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additive="base">
                                        <p:cTn id="13"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 calcmode="lin" valueType="num">
                                      <p:cBhvr additive="base">
                                        <p:cTn id="19"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 calcmode="lin" valueType="num">
                                      <p:cBhvr additive="base">
                                        <p:cTn id="25"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xEl>
                                              <p:pRg st="1" end="1"/>
                                            </p:txEl>
                                          </p:spTgt>
                                        </p:tgtEl>
                                        <p:attrNameLst>
                                          <p:attrName>style.visibility</p:attrName>
                                        </p:attrNameLst>
                                      </p:cBhvr>
                                      <p:to>
                                        <p:strVal val="visible"/>
                                      </p:to>
                                    </p:set>
                                    <p:anim calcmode="lin" valueType="num">
                                      <p:cBhvr additive="base">
                                        <p:cTn id="3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xEl>
                                              <p:pRg st="3" end="3"/>
                                            </p:txEl>
                                          </p:spTgt>
                                        </p:tgtEl>
                                        <p:attrNameLst>
                                          <p:attrName>style.visibility</p:attrName>
                                        </p:attrNameLst>
                                      </p:cBhvr>
                                      <p:to>
                                        <p:strVal val="visible"/>
                                      </p:to>
                                    </p:set>
                                    <p:anim calcmode="lin" valueType="num">
                                      <p:cBhvr additive="base">
                                        <p:cTn id="37"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xEl>
                                              <p:pRg st="5" end="5"/>
                                            </p:txEl>
                                          </p:spTgt>
                                        </p:tgtEl>
                                        <p:attrNameLst>
                                          <p:attrName>style.visibility</p:attrName>
                                        </p:attrNameLst>
                                      </p:cBhvr>
                                      <p:to>
                                        <p:strVal val="visible"/>
                                      </p:to>
                                    </p:set>
                                    <p:anim calcmode="lin" valueType="num">
                                      <p:cBhvr additive="base">
                                        <p:cTn id="43"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dirty="0" smtClean="0"/>
              <a:t>I. Reformularea obiectivelor cadru </a:t>
            </a:r>
            <a:endParaRPr lang="en-US" dirty="0"/>
          </a:p>
        </p:txBody>
      </p:sp>
      <p:sp>
        <p:nvSpPr>
          <p:cNvPr id="3" name="Content Placeholder 2"/>
          <p:cNvSpPr>
            <a:spLocks noGrp="1"/>
          </p:cNvSpPr>
          <p:nvPr>
            <p:ph sz="quarter" idx="1"/>
          </p:nvPr>
        </p:nvSpPr>
        <p:spPr/>
        <p:txBody>
          <a:bodyPr>
            <a:normAutofit lnSpcReduction="10000"/>
          </a:bodyPr>
          <a:lstStyle/>
          <a:p>
            <a:pPr>
              <a:buNone/>
            </a:pPr>
            <a:r>
              <a:rPr lang="ro-RO" sz="2800" dirty="0" smtClean="0"/>
              <a:t>Se poate observa că, în locul celor patru obiective cadru, avem acum trei.</a:t>
            </a:r>
          </a:p>
          <a:p>
            <a:pPr>
              <a:buNone/>
            </a:pPr>
            <a:r>
              <a:rPr lang="ro-RO" sz="2800" dirty="0" smtClean="0"/>
              <a:t> Cel de-al patrulea obiectiv, „</a:t>
            </a:r>
            <a:r>
              <a:rPr lang="it-IT" sz="2800" dirty="0" smtClean="0"/>
              <a:t>Cultivarea sensibilităţii, a imaginaţiei şi a creativităţii muzicale/artistice</a:t>
            </a:r>
            <a:r>
              <a:rPr lang="ro-RO" sz="2800" dirty="0" smtClean="0"/>
              <a:t>”, nu a dispărut; el</a:t>
            </a:r>
            <a:r>
              <a:rPr lang="ro-RO" sz="3200" dirty="0" smtClean="0"/>
              <a:t> </a:t>
            </a:r>
            <a:r>
              <a:rPr lang="ro-RO" sz="2800" dirty="0" smtClean="0"/>
              <a:t>este integrat în obiectivul 1, respectiv obiectivul 3: </a:t>
            </a:r>
            <a:endParaRPr lang="ro-RO" sz="3200" dirty="0" smtClean="0"/>
          </a:p>
          <a:p>
            <a:pPr marL="514350" indent="-514350">
              <a:buNone/>
            </a:pPr>
            <a:r>
              <a:rPr lang="ro-RO" b="1" dirty="0" smtClean="0"/>
              <a:t>1.	Exprimarea unor idei, sentimente, atitudini, prin interpretarea unor lucrări muzicale</a:t>
            </a:r>
            <a:endParaRPr lang="en-US" dirty="0" smtClean="0"/>
          </a:p>
          <a:p>
            <a:pPr marL="514350" indent="-514350">
              <a:buNone/>
            </a:pPr>
            <a:r>
              <a:rPr lang="ro-RO" b="1" dirty="0" smtClean="0"/>
              <a:t>3.  Aprecierea lucrărilor muzicale, inclusiv a conținutului lor afectiv, atitudinal și ideatic</a:t>
            </a:r>
            <a:endParaRPr lang="en-US" dirty="0" smtClean="0"/>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dirty="0" smtClean="0"/>
              <a:t>I.1. Reformularea obiectivelor cadru </a:t>
            </a:r>
            <a:endParaRPr lang="en-US" dirty="0"/>
          </a:p>
        </p:txBody>
      </p:sp>
      <p:sp>
        <p:nvSpPr>
          <p:cNvPr id="3" name="Content Placeholder 2"/>
          <p:cNvSpPr>
            <a:spLocks noGrp="1"/>
          </p:cNvSpPr>
          <p:nvPr>
            <p:ph sz="quarter" idx="1"/>
          </p:nvPr>
        </p:nvSpPr>
        <p:spPr/>
        <p:txBody>
          <a:bodyPr>
            <a:normAutofit fontScale="92500" lnSpcReduction="20000"/>
          </a:bodyPr>
          <a:lstStyle/>
          <a:p>
            <a:pPr>
              <a:buNone/>
            </a:pPr>
            <a:r>
              <a:rPr lang="ro-RO" dirty="0" smtClean="0"/>
              <a:t>De ce a fost nevoie de această modificare?</a:t>
            </a:r>
          </a:p>
          <a:p>
            <a:pPr>
              <a:buNone/>
            </a:pPr>
            <a:r>
              <a:rPr lang="ro-RO" dirty="0" smtClean="0"/>
              <a:t>Pentru a-i face pe copii să conștientizeze că </a:t>
            </a:r>
            <a:r>
              <a:rPr lang="ro-RO" b="1" dirty="0" smtClean="0"/>
              <a:t>muzica este, mai întâi de toate, un limbaj</a:t>
            </a:r>
            <a:r>
              <a:rPr lang="ro-RO" dirty="0" smtClean="0"/>
              <a:t>. </a:t>
            </a:r>
          </a:p>
          <a:p>
            <a:pPr>
              <a:buNone/>
            </a:pPr>
            <a:r>
              <a:rPr lang="ro-RO" dirty="0" smtClean="0"/>
              <a:t>E o formă de comunicare inter și intrapersonală. Cu semenii noștri și cu noi înșine.</a:t>
            </a:r>
          </a:p>
          <a:p>
            <a:pPr>
              <a:buNone/>
            </a:pPr>
            <a:r>
              <a:rPr lang="ro-RO" b="1" dirty="0" smtClean="0"/>
              <a:t>Cântăm pentru a exprima sentimente, </a:t>
            </a:r>
            <a:r>
              <a:rPr lang="ro-RO" b="1" smtClean="0"/>
              <a:t>atitudini și </a:t>
            </a:r>
            <a:r>
              <a:rPr lang="ro-RO" b="1" dirty="0" smtClean="0"/>
              <a:t>idei</a:t>
            </a:r>
            <a:r>
              <a:rPr lang="ro-RO" dirty="0" smtClean="0"/>
              <a:t>. </a:t>
            </a:r>
          </a:p>
          <a:p>
            <a:pPr>
              <a:buNone/>
            </a:pPr>
            <a:r>
              <a:rPr lang="ro-RO" b="1" dirty="0" smtClean="0"/>
              <a:t>Ascultăm muzică pentru că, de asemenea, ne comunică, ne sugerează emoții, atitudini și idei.</a:t>
            </a:r>
          </a:p>
          <a:p>
            <a:pPr>
              <a:buNone/>
            </a:pPr>
            <a:r>
              <a:rPr lang="ro-RO" b="1" dirty="0" smtClean="0"/>
              <a:t>Sunetele sunt doar mijloacele, instrumentele </a:t>
            </a:r>
            <a:r>
              <a:rPr lang="ro-RO" dirty="0" smtClean="0"/>
              <a:t>de care ne folosim pentru a exprima toate acestea.</a:t>
            </a:r>
          </a:p>
          <a:p>
            <a:pPr>
              <a:buNone/>
            </a:pPr>
            <a:r>
              <a:rPr lang="ro-RO" dirty="0" smtClean="0"/>
              <a:t>În măsura în care acest limbaj devine valoros estetic, se poate vorbi despre opera de artă.</a:t>
            </a:r>
          </a:p>
          <a:p>
            <a:pPr>
              <a:buNone/>
            </a:pPr>
            <a:endParaRPr lang="ro-RO" b="1" dirty="0" smtClean="0"/>
          </a:p>
          <a:p>
            <a:pPr>
              <a:buNone/>
            </a:pPr>
            <a:endParaRPr lang="ro-RO"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dirty="0" smtClean="0"/>
              <a:t>I.1. Reformularea obiectivelor cadru </a:t>
            </a:r>
            <a:endParaRPr lang="en-US" dirty="0"/>
          </a:p>
        </p:txBody>
      </p:sp>
      <p:sp>
        <p:nvSpPr>
          <p:cNvPr id="3" name="Content Placeholder 2"/>
          <p:cNvSpPr>
            <a:spLocks noGrp="1"/>
          </p:cNvSpPr>
          <p:nvPr>
            <p:ph sz="quarter" idx="1"/>
          </p:nvPr>
        </p:nvSpPr>
        <p:spPr/>
        <p:txBody>
          <a:bodyPr>
            <a:normAutofit fontScale="85000" lnSpcReduction="20000"/>
          </a:bodyPr>
          <a:lstStyle/>
          <a:p>
            <a:pPr>
              <a:buNone/>
            </a:pPr>
            <a:r>
              <a:rPr lang="ro-RO" sz="2800" dirty="0" smtClean="0"/>
              <a:t>Știm cu toții că muzica exprimă emoții.</a:t>
            </a:r>
          </a:p>
          <a:p>
            <a:pPr>
              <a:buNone/>
            </a:pPr>
            <a:r>
              <a:rPr lang="ro-RO" sz="2800" dirty="0" smtClean="0"/>
              <a:t>Dar </a:t>
            </a:r>
            <a:r>
              <a:rPr lang="ro-RO" sz="2800" b="1" dirty="0" smtClean="0"/>
              <a:t>cum exprimă muzica atitudini</a:t>
            </a:r>
            <a:r>
              <a:rPr lang="ro-RO" sz="2800" dirty="0" smtClean="0"/>
              <a:t>? </a:t>
            </a:r>
          </a:p>
          <a:p>
            <a:pPr>
              <a:buNone/>
            </a:pPr>
            <a:r>
              <a:rPr lang="ro-RO" sz="2800" dirty="0" smtClean="0"/>
              <a:t>Simplu, prin insistența pe o emoție sau, și mai bine, prin modul în care se înlănțuiesc emoțiile. </a:t>
            </a:r>
          </a:p>
          <a:p>
            <a:pPr>
              <a:buNone/>
            </a:pPr>
            <a:r>
              <a:rPr lang="ro-RO" sz="2800" dirty="0" smtClean="0"/>
              <a:t>În muzică, succesiunea emoțiilor nu este întâmplătoare, ci urmează o anumită logică. Se reacționează prin emoție la o altă emoție. </a:t>
            </a:r>
          </a:p>
          <a:p>
            <a:pPr>
              <a:buNone/>
            </a:pPr>
            <a:r>
              <a:rPr lang="ro-RO" sz="2800" dirty="0" smtClean="0"/>
              <a:t>După un moment dramatic, de pildă, reacția poate fi de revoltă (Beethoven) sau de resemnare (Chopin, în anumite lucrări). Un „personaj muzical” poate învinge, altul poate fi înfrânt, strivit. </a:t>
            </a:r>
          </a:p>
          <a:p>
            <a:pPr>
              <a:buNone/>
            </a:pPr>
            <a:r>
              <a:rPr lang="ro-RO" sz="2800" b="1" dirty="0" smtClean="0"/>
              <a:t>Prin  acest șir de emoții logic înlănțuite, muzica poate exprima atitudini. </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ro-RO" dirty="0" smtClean="0"/>
              <a:t>I.1. Reformularea obiectivelor cadru </a:t>
            </a:r>
            <a:endParaRPr lang="en-US" dirty="0"/>
          </a:p>
        </p:txBody>
      </p:sp>
      <p:sp>
        <p:nvSpPr>
          <p:cNvPr id="3" name="Content Placeholder 2"/>
          <p:cNvSpPr>
            <a:spLocks noGrp="1"/>
          </p:cNvSpPr>
          <p:nvPr>
            <p:ph sz="quarter" idx="1"/>
          </p:nvPr>
        </p:nvSpPr>
        <p:spPr/>
        <p:txBody>
          <a:bodyPr>
            <a:noAutofit/>
          </a:bodyPr>
          <a:lstStyle/>
          <a:p>
            <a:pPr>
              <a:buNone/>
            </a:pPr>
            <a:r>
              <a:rPr lang="ro-RO" sz="2000" b="1" dirty="0" smtClean="0"/>
              <a:t>Cum exprimă muzica idei</a:t>
            </a:r>
            <a:r>
              <a:rPr lang="ro-RO" sz="2000" dirty="0" smtClean="0"/>
              <a:t>?</a:t>
            </a:r>
          </a:p>
          <a:p>
            <a:pPr>
              <a:buNone/>
            </a:pPr>
            <a:r>
              <a:rPr lang="ro-RO" sz="2000" dirty="0" smtClean="0"/>
              <a:t>Ideile exprimate muzical se nasc uneori ca sinteză a unor atitudini. </a:t>
            </a:r>
          </a:p>
          <a:p>
            <a:pPr>
              <a:buNone/>
            </a:pPr>
            <a:r>
              <a:rPr lang="ro-RO" sz="2000" dirty="0" smtClean="0"/>
              <a:t>Alteori, ideile sunt conținute chiar de substanța muzicală, de felul în care  e construită lucrarea.</a:t>
            </a:r>
          </a:p>
          <a:p>
            <a:pPr>
              <a:buNone/>
            </a:pPr>
            <a:r>
              <a:rPr lang="ro-RO" sz="2000" dirty="0" smtClean="0"/>
              <a:t>Muzica poate exprima ideea de sacrificiu, de destin, de demnitate umană, de luptă, de victorie, de divin și demonic, de dominație sau supunere, de contemplare sau celebrare a naturii, de Unu și multiplu, de parte și întreg, de început și sfârșit, de conflict sau împăcare, de tensiune - relaxare, de etern și efemer, de viață și moarte, de paradis și infern, de ascensiune sau coborâre, de evoluție prin transformare, de revenire ciclică sau în spirală, de unitate în varietate, de local sau universal, de opoziție sau complementaritate, de simetrie sau asimetrie, de ordine sau dezordine ș.a. Aceste idei sunt, până la urmă, </a:t>
            </a:r>
            <a:r>
              <a:rPr lang="ro-RO" sz="2000" b="1" dirty="0" smtClean="0"/>
              <a:t>chintesențe ale mesajului comunicat prin muzică</a:t>
            </a:r>
            <a:r>
              <a:rPr lang="ro-RO" sz="2000" dirty="0" smtClean="0"/>
              <a:t>.  </a:t>
            </a:r>
            <a:endParaRPr lang="ro-RO" sz="16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normAutofit fontScale="85000" lnSpcReduction="20000"/>
          </a:bodyPr>
          <a:lstStyle/>
          <a:p>
            <a:pPr>
              <a:buNone/>
            </a:pPr>
            <a:r>
              <a:rPr lang="ro-RO" dirty="0" smtClean="0"/>
              <a:t>În concluzie, în actuala programă școlară există o </a:t>
            </a:r>
            <a:r>
              <a:rPr lang="ro-RO" b="1" dirty="0" smtClean="0"/>
              <a:t>deplasare de accent</a:t>
            </a:r>
            <a:r>
              <a:rPr lang="ro-RO" dirty="0" smtClean="0"/>
              <a:t>, de la forma prin care se comunică (sunetele), </a:t>
            </a:r>
            <a:r>
              <a:rPr lang="ro-RO" b="1" dirty="0" smtClean="0"/>
              <a:t>către ceea ce comunică muzica</a:t>
            </a:r>
            <a:r>
              <a:rPr lang="ro-RO" dirty="0" smtClean="0"/>
              <a:t>.</a:t>
            </a:r>
          </a:p>
          <a:p>
            <a:pPr>
              <a:buNone/>
            </a:pPr>
            <a:r>
              <a:rPr lang="ro-RO" dirty="0" smtClean="0"/>
              <a:t>Cum putem explicita acest conținut de emoții, atitudini și idei?</a:t>
            </a:r>
          </a:p>
          <a:p>
            <a:pPr>
              <a:buNone/>
            </a:pPr>
            <a:endParaRPr lang="ro-RO" dirty="0" smtClean="0"/>
          </a:p>
          <a:p>
            <a:pPr>
              <a:buNone/>
            </a:pPr>
            <a:r>
              <a:rPr lang="ro-RO" dirty="0" smtClean="0"/>
              <a:t>Muzica nu poate fi tradusă în cuvinte. Altfel, nu ar mai exista ca limbaj autonom. </a:t>
            </a:r>
          </a:p>
          <a:p>
            <a:pPr>
              <a:buNone/>
            </a:pPr>
            <a:r>
              <a:rPr lang="ro-RO" dirty="0" smtClean="0"/>
              <a:t>Totuși, </a:t>
            </a:r>
            <a:r>
              <a:rPr lang="ro-RO" b="1" dirty="0" smtClean="0"/>
              <a:t>verbalizarea</a:t>
            </a:r>
            <a:r>
              <a:rPr lang="ro-RO" dirty="0" smtClean="0"/>
              <a:t> rămâne un instrument important de conștientizare a faptului că muzica exprimă, comunică ceva anume.</a:t>
            </a:r>
          </a:p>
          <a:p>
            <a:pPr>
              <a:buNone/>
            </a:pPr>
            <a:r>
              <a:rPr lang="ro-RO" dirty="0" smtClean="0"/>
              <a:t>Verbalizarea va fi folosită însă cu tact și justă măsură, evitând pericolul celor două extreme:</a:t>
            </a:r>
          </a:p>
          <a:p>
            <a:pPr>
              <a:buFontTx/>
              <a:buChar char="-"/>
            </a:pPr>
            <a:r>
              <a:rPr lang="ro-RO" dirty="0" smtClean="0"/>
              <a:t>absența verbalizării;</a:t>
            </a:r>
          </a:p>
          <a:p>
            <a:pPr>
              <a:buFontTx/>
              <a:buChar char="-"/>
            </a:pPr>
            <a:r>
              <a:rPr lang="ro-RO" dirty="0" smtClean="0"/>
              <a:t>excesiva verbalizare.</a:t>
            </a:r>
          </a:p>
          <a:p>
            <a:pPr>
              <a:buNone/>
            </a:pPr>
            <a:endParaRPr lang="en-US" dirty="0"/>
          </a:p>
        </p:txBody>
      </p:sp>
      <p:sp>
        <p:nvSpPr>
          <p:cNvPr id="7" name="Title 6"/>
          <p:cNvSpPr>
            <a:spLocks noGrp="1"/>
          </p:cNvSpPr>
          <p:nvPr>
            <p:ph type="title"/>
          </p:nvPr>
        </p:nvSpPr>
        <p:spPr/>
        <p:txBody>
          <a:bodyPr/>
          <a:lstStyle/>
          <a:p>
            <a:r>
              <a:rPr lang="ro-RO" sz="3200" dirty="0" smtClean="0"/>
              <a:t>I.2. </a:t>
            </a:r>
            <a:r>
              <a:rPr lang="ro-RO" sz="3200" b="1" dirty="0" smtClean="0"/>
              <a:t>Cum explicităm conținutul muzicii?</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ro-RO" sz="3600" dirty="0" smtClean="0"/>
              <a:t>I.2. </a:t>
            </a:r>
            <a:r>
              <a:rPr lang="ro-RO" sz="3600" b="1" dirty="0" smtClean="0"/>
              <a:t>Cum explicităm conținutul muzicii?</a:t>
            </a:r>
            <a:endParaRPr lang="en-US" sz="3600" dirty="0"/>
          </a:p>
        </p:txBody>
      </p:sp>
      <p:sp>
        <p:nvSpPr>
          <p:cNvPr id="3" name="Content Placeholder 2"/>
          <p:cNvSpPr>
            <a:spLocks noGrp="1"/>
          </p:cNvSpPr>
          <p:nvPr>
            <p:ph sz="quarter" idx="1"/>
          </p:nvPr>
        </p:nvSpPr>
        <p:spPr/>
        <p:txBody>
          <a:bodyPr>
            <a:normAutofit lnSpcReduction="10000"/>
          </a:bodyPr>
          <a:lstStyle/>
          <a:p>
            <a:pPr>
              <a:buNone/>
            </a:pPr>
            <a:r>
              <a:rPr lang="ro-RO" dirty="0" smtClean="0"/>
              <a:t>O altă modalitate de a evidenția ceea ce exprimă muzica este </a:t>
            </a:r>
            <a:r>
              <a:rPr lang="ro-RO" b="1" dirty="0" smtClean="0"/>
              <a:t>crearea unei comparații</a:t>
            </a:r>
            <a:r>
              <a:rPr lang="ro-RO" dirty="0" smtClean="0"/>
              <a:t>. </a:t>
            </a:r>
          </a:p>
          <a:p>
            <a:pPr>
              <a:buNone/>
            </a:pPr>
            <a:r>
              <a:rPr lang="ro-RO" dirty="0" smtClean="0"/>
              <a:t>Pentru că percepem cu adevărat ceva abia atunci când cunoaștem elementul opus.</a:t>
            </a:r>
          </a:p>
          <a:p>
            <a:pPr>
              <a:buNone/>
            </a:pPr>
            <a:r>
              <a:rPr lang="ro-RO" b="1" dirty="0" smtClean="0"/>
              <a:t>Modificarea unui singur parametru sonor </a:t>
            </a:r>
            <a:r>
              <a:rPr lang="ro-RO" dirty="0" smtClean="0"/>
              <a:t>(tempo, intensitate, sens al melodiei etc.) e de ajuns pentru a stârni spiritul de observație.</a:t>
            </a:r>
          </a:p>
          <a:p>
            <a:pPr>
              <a:buNone/>
            </a:pPr>
            <a:r>
              <a:rPr lang="ro-RO" dirty="0" smtClean="0"/>
              <a:t>Astfel, pentru a sublinia caracterul vioi, ludic al lui </a:t>
            </a:r>
            <a:r>
              <a:rPr lang="ro-RO" i="1" dirty="0" smtClean="0"/>
              <a:t>Melc, melc codobelc</a:t>
            </a:r>
            <a:r>
              <a:rPr lang="ro-RO" dirty="0" smtClean="0"/>
              <a:t>, îl vom cânta foarte rar. Pentru a evidenția lumina majorului, îl vom înlocui cu minorul. Un pasaj forte îl vom cânta piano etc.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326</TotalTime>
  <Words>1928</Words>
  <Application>Microsoft Office PowerPoint</Application>
  <PresentationFormat>On-screen Show (4:3)</PresentationFormat>
  <Paragraphs>188</Paragraphs>
  <Slides>22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Georgia</vt:lpstr>
      <vt:lpstr>Times New Roman</vt:lpstr>
      <vt:lpstr>Wingdings</vt:lpstr>
      <vt:lpstr>Wingdings 2</vt:lpstr>
      <vt:lpstr>Civic</vt:lpstr>
      <vt:lpstr>Noua programă școlară a disciplinei   EDUCAȚIE MUZICALĂ</vt:lpstr>
      <vt:lpstr> Noua programă a disciplinei  Educație muzicală</vt:lpstr>
      <vt:lpstr>OBIECTIVE CADRU   - prezentare comparativă -</vt:lpstr>
      <vt:lpstr>I. Reformularea obiectivelor cadru </vt:lpstr>
      <vt:lpstr>I.1. Reformularea obiectivelor cadru </vt:lpstr>
      <vt:lpstr>I.1. Reformularea obiectivelor cadru </vt:lpstr>
      <vt:lpstr>I.1. Reformularea obiectivelor cadru </vt:lpstr>
      <vt:lpstr>I.2. Cum explicităm conținutul muzicii?</vt:lpstr>
      <vt:lpstr>I.2. Cum explicităm conținutul muzicii?</vt:lpstr>
      <vt:lpstr>II. Despre aspectele eteronomice și interdisciplinare</vt:lpstr>
      <vt:lpstr>II. Despre aspectele eteronomice și interdisciplinare</vt:lpstr>
      <vt:lpstr>II. Despre aspectele eteronomice și interdisciplinare</vt:lpstr>
      <vt:lpstr>II. Despre aspectele eteronomice și interdisciplinare</vt:lpstr>
      <vt:lpstr>II. Despre aspectele eteronomice și interdisciplinare</vt:lpstr>
      <vt:lpstr>II. Despre aspectele eteronomice și interdisciplinare</vt:lpstr>
      <vt:lpstr>II. Despre aspectele eteronomice și interdisciplinare</vt:lpstr>
      <vt:lpstr>II. Despre aspectele eteronomice și interdisciplinare</vt:lpstr>
      <vt:lpstr>II. Despre aspectele eteronomice și interdisciplinare</vt:lpstr>
      <vt:lpstr>II. Despre aspectele eteronomice și interdisciplinare</vt:lpstr>
      <vt:lpstr>III. Concluzii</vt:lpstr>
      <vt:lpstr>III. Concluzii</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Olguta</dc:creator>
  <cp:lastModifiedBy>Adrian Braescu</cp:lastModifiedBy>
  <cp:revision>47</cp:revision>
  <dcterms:created xsi:type="dcterms:W3CDTF">2006-08-16T00:00:00Z</dcterms:created>
  <dcterms:modified xsi:type="dcterms:W3CDTF">2017-09-04T07:32:58Z</dcterms:modified>
</cp:coreProperties>
</file>