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784"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07504" y="1484784"/>
            <a:ext cx="7632848" cy="1470025"/>
          </a:xfrm>
        </p:spPr>
        <p:txBody>
          <a:bodyPr anchor="b">
            <a:normAutofit/>
          </a:bodyPr>
          <a:lstStyle>
            <a:lvl1pPr>
              <a:defRPr sz="3600" b="1">
                <a:effectLst>
                  <a:outerShdw blurRad="50800" dist="38100" dir="2700000" algn="tl" rotWithShape="0">
                    <a:prstClr val="black">
                      <a:alpha val="40000"/>
                    </a:prstClr>
                  </a:outerShdw>
                </a:effectLst>
              </a:defRPr>
            </a:lvl1pPr>
          </a:lstStyle>
          <a:p>
            <a:r>
              <a:rPr lang="en-US" smtClean="0"/>
              <a:t>Click to edit Master title style</a:t>
            </a:r>
            <a:endParaRPr lang="en-GB"/>
          </a:p>
        </p:txBody>
      </p:sp>
      <p:sp>
        <p:nvSpPr>
          <p:cNvPr id="3" name="Subtitle 2"/>
          <p:cNvSpPr>
            <a:spLocks noGrp="1"/>
          </p:cNvSpPr>
          <p:nvPr>
            <p:ph type="subTitle" idx="1"/>
          </p:nvPr>
        </p:nvSpPr>
        <p:spPr>
          <a:xfrm>
            <a:off x="107504" y="3140968"/>
            <a:ext cx="7632848" cy="1752600"/>
          </a:xfrm>
        </p:spPr>
        <p:txBody>
          <a:bodyPr>
            <a:normAutofit/>
          </a:bodyPr>
          <a:lstStyle>
            <a:lvl1pPr marL="0" indent="0" algn="l">
              <a:buNone/>
              <a:defRPr sz="2400">
                <a:solidFill>
                  <a:schemeClr val="bg1"/>
                </a:solidFill>
                <a:effectLst>
                  <a:outerShdw blurRad="50800" dist="38100" dir="2700000" algn="tl"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0481D8-7888-44D9-93C9-7932DB4F8766}" type="datetimeFigureOut">
              <a:rPr lang="ro-RO" smtClean="0"/>
              <a:pPr/>
              <a:t>10.12.2012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7727460-F0BD-499F-9F97-5B975981805C}" type="slidenum">
              <a:rPr lang="ro-RO" smtClean="0"/>
              <a:pPr/>
              <a:t>‹#›</a:t>
            </a:fld>
            <a:endParaRPr lang="ro-RO"/>
          </a:p>
        </p:txBody>
      </p:sp>
    </p:spTree>
    <p:extLst>
      <p:ext uri="{BB962C8B-B14F-4D97-AF65-F5344CB8AC3E}">
        <p14:creationId xmlns:p14="http://schemas.microsoft.com/office/powerpoint/2010/main" xmlns="" val="21125248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4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0481D8-7888-44D9-93C9-7932DB4F8766}" type="datetimeFigureOut">
              <a:rPr lang="ro-RO" smtClean="0"/>
              <a:pPr/>
              <a:t>10.12.2012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7727460-F0BD-499F-9F97-5B975981805C}" type="slidenum">
              <a:rPr lang="ro-RO" smtClean="0"/>
              <a:pPr/>
              <a:t>‹#›</a:t>
            </a:fld>
            <a:endParaRPr lang="ro-RO"/>
          </a:p>
        </p:txBody>
      </p:sp>
    </p:spTree>
    <p:extLst>
      <p:ext uri="{BB962C8B-B14F-4D97-AF65-F5344CB8AC3E}">
        <p14:creationId xmlns:p14="http://schemas.microsoft.com/office/powerpoint/2010/main" xmlns="" val="35355497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0481D8-7888-44D9-93C9-7932DB4F8766}" type="datetimeFigureOut">
              <a:rPr lang="ro-RO" smtClean="0"/>
              <a:pPr/>
              <a:t>10.12.2012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7727460-F0BD-499F-9F97-5B975981805C}" type="slidenum">
              <a:rPr lang="ro-RO" smtClean="0"/>
              <a:pPr/>
              <a:t>‹#›</a:t>
            </a:fld>
            <a:endParaRPr lang="ro-RO"/>
          </a:p>
        </p:txBody>
      </p:sp>
    </p:spTree>
    <p:extLst>
      <p:ext uri="{BB962C8B-B14F-4D97-AF65-F5344CB8AC3E}">
        <p14:creationId xmlns:p14="http://schemas.microsoft.com/office/powerpoint/2010/main" xmlns="" val="3954421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980728"/>
            <a:ext cx="4038600" cy="514543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80728"/>
            <a:ext cx="4038600" cy="514543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0481D8-7888-44D9-93C9-7932DB4F8766}" type="datetimeFigureOut">
              <a:rPr lang="ro-RO" smtClean="0"/>
              <a:pPr/>
              <a:t>10.12.2012</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F7727460-F0BD-499F-9F97-5B975981805C}" type="slidenum">
              <a:rPr lang="ro-RO" smtClean="0"/>
              <a:pPr/>
              <a:t>‹#›</a:t>
            </a:fld>
            <a:endParaRPr lang="ro-RO"/>
          </a:p>
        </p:txBody>
      </p:sp>
    </p:spTree>
    <p:extLst>
      <p:ext uri="{BB962C8B-B14F-4D97-AF65-F5344CB8AC3E}">
        <p14:creationId xmlns:p14="http://schemas.microsoft.com/office/powerpoint/2010/main" xmlns="" val="32822878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980728"/>
            <a:ext cx="4040188" cy="11941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980728"/>
            <a:ext cx="4041775" cy="11941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0481D8-7888-44D9-93C9-7932DB4F8766}" type="datetimeFigureOut">
              <a:rPr lang="ro-RO" smtClean="0"/>
              <a:pPr/>
              <a:t>10.12.2012</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F7727460-F0BD-499F-9F97-5B975981805C}" type="slidenum">
              <a:rPr lang="ro-RO" smtClean="0"/>
              <a:pPr/>
              <a:t>‹#›</a:t>
            </a:fld>
            <a:endParaRPr lang="ro-RO"/>
          </a:p>
        </p:txBody>
      </p:sp>
    </p:spTree>
    <p:extLst>
      <p:ext uri="{BB962C8B-B14F-4D97-AF65-F5344CB8AC3E}">
        <p14:creationId xmlns:p14="http://schemas.microsoft.com/office/powerpoint/2010/main" xmlns="" val="151136716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0481D8-7888-44D9-93C9-7932DB4F8766}" type="datetimeFigureOut">
              <a:rPr lang="ro-RO" smtClean="0"/>
              <a:pPr/>
              <a:t>10.12.2012</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F7727460-F0BD-499F-9F97-5B975981805C}" type="slidenum">
              <a:rPr lang="ro-RO" smtClean="0"/>
              <a:pPr/>
              <a:t>‹#›</a:t>
            </a:fld>
            <a:endParaRPr lang="ro-RO"/>
          </a:p>
        </p:txBody>
      </p:sp>
    </p:spTree>
    <p:extLst>
      <p:ext uri="{BB962C8B-B14F-4D97-AF65-F5344CB8AC3E}">
        <p14:creationId xmlns:p14="http://schemas.microsoft.com/office/powerpoint/2010/main" xmlns="" val="85271354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0481D8-7888-44D9-93C9-7932DB4F8766}" type="datetimeFigureOut">
              <a:rPr lang="ro-RO" smtClean="0"/>
              <a:pPr/>
              <a:t>10.12.2012</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F7727460-F0BD-499F-9F97-5B975981805C}" type="slidenum">
              <a:rPr lang="ro-RO" smtClean="0"/>
              <a:pPr/>
              <a:t>‹#›</a:t>
            </a:fld>
            <a:endParaRPr lang="ro-RO"/>
          </a:p>
        </p:txBody>
      </p:sp>
    </p:spTree>
    <p:extLst>
      <p:ext uri="{BB962C8B-B14F-4D97-AF65-F5344CB8AC3E}">
        <p14:creationId xmlns:p14="http://schemas.microsoft.com/office/powerpoint/2010/main" xmlns="" val="19451002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0481D8-7888-44D9-93C9-7932DB4F8766}" type="datetimeFigureOut">
              <a:rPr lang="ro-RO" smtClean="0"/>
              <a:pPr/>
              <a:t>10.12.2012</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F7727460-F0BD-499F-9F97-5B975981805C}" type="slidenum">
              <a:rPr lang="ro-RO" smtClean="0"/>
              <a:pPr/>
              <a:t>‹#›</a:t>
            </a:fld>
            <a:endParaRPr lang="ro-RO"/>
          </a:p>
        </p:txBody>
      </p:sp>
    </p:spTree>
    <p:extLst>
      <p:ext uri="{BB962C8B-B14F-4D97-AF65-F5344CB8AC3E}">
        <p14:creationId xmlns:p14="http://schemas.microsoft.com/office/powerpoint/2010/main" xmlns="" val="37510017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980727"/>
            <a:ext cx="5486400" cy="374684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0481D8-7888-44D9-93C9-7932DB4F8766}" type="datetimeFigureOut">
              <a:rPr lang="ro-RO" smtClean="0"/>
              <a:pPr/>
              <a:t>10.12.2012</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F7727460-F0BD-499F-9F97-5B975981805C}" type="slidenum">
              <a:rPr lang="ro-RO" smtClean="0"/>
              <a:pPr/>
              <a:t>‹#›</a:t>
            </a:fld>
            <a:endParaRPr lang="ro-RO"/>
          </a:p>
        </p:txBody>
      </p:sp>
    </p:spTree>
    <p:extLst>
      <p:ext uri="{BB962C8B-B14F-4D97-AF65-F5344CB8AC3E}">
        <p14:creationId xmlns:p14="http://schemas.microsoft.com/office/powerpoint/2010/main" xmlns="" val="327155469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1"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107504" y="238346"/>
            <a:ext cx="8579296" cy="504056"/>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107504" y="958426"/>
            <a:ext cx="8856984" cy="52565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107504" y="6356350"/>
            <a:ext cx="1296144" cy="365125"/>
          </a:xfrm>
          <a:prstGeom prst="rect">
            <a:avLst/>
          </a:prstGeom>
        </p:spPr>
        <p:txBody>
          <a:bodyPr vert="horz" lIns="91440" tIns="45720" rIns="91440" bIns="45720" rtlCol="0" anchor="ctr"/>
          <a:lstStyle>
            <a:lvl1pPr algn="l">
              <a:defRPr sz="1200">
                <a:solidFill>
                  <a:schemeClr val="bg1"/>
                </a:solidFill>
              </a:defRPr>
            </a:lvl1pPr>
          </a:lstStyle>
          <a:p>
            <a:fld id="{550481D8-7888-44D9-93C9-7932DB4F8766}" type="datetimeFigureOut">
              <a:rPr lang="ro-RO" smtClean="0"/>
              <a:pPr/>
              <a:t>10.12.2012</a:t>
            </a:fld>
            <a:endParaRPr lang="ro-RO"/>
          </a:p>
        </p:txBody>
      </p:sp>
      <p:sp>
        <p:nvSpPr>
          <p:cNvPr id="5" name="Footer Placeholder 4"/>
          <p:cNvSpPr>
            <a:spLocks noGrp="1"/>
          </p:cNvSpPr>
          <p:nvPr>
            <p:ph type="ftr" sz="quarter" idx="3"/>
          </p:nvPr>
        </p:nvSpPr>
        <p:spPr>
          <a:xfrm>
            <a:off x="1547664" y="6356350"/>
            <a:ext cx="6696744" cy="365125"/>
          </a:xfrm>
          <a:prstGeom prst="rect">
            <a:avLst/>
          </a:prstGeom>
        </p:spPr>
        <p:txBody>
          <a:bodyPr vert="horz" lIns="91440" tIns="45720" rIns="91440" bIns="45720" rtlCol="0" anchor="ctr"/>
          <a:lstStyle>
            <a:lvl1pPr algn="ctr">
              <a:defRPr sz="1200">
                <a:solidFill>
                  <a:schemeClr val="bg1"/>
                </a:solidFill>
              </a:defRPr>
            </a:lvl1pPr>
          </a:lstStyle>
          <a:p>
            <a:endParaRPr lang="ro-RO"/>
          </a:p>
        </p:txBody>
      </p:sp>
      <p:sp>
        <p:nvSpPr>
          <p:cNvPr id="6" name="Slide Number Placeholder 5"/>
          <p:cNvSpPr>
            <a:spLocks noGrp="1"/>
          </p:cNvSpPr>
          <p:nvPr>
            <p:ph type="sldNum" sz="quarter" idx="4"/>
          </p:nvPr>
        </p:nvSpPr>
        <p:spPr>
          <a:xfrm>
            <a:off x="8388424" y="6356350"/>
            <a:ext cx="576064" cy="365125"/>
          </a:xfrm>
          <a:prstGeom prst="rect">
            <a:avLst/>
          </a:prstGeom>
        </p:spPr>
        <p:txBody>
          <a:bodyPr vert="horz" lIns="91440" tIns="45720" rIns="91440" bIns="45720" rtlCol="0" anchor="ctr"/>
          <a:lstStyle>
            <a:lvl1pPr algn="r">
              <a:defRPr sz="1200">
                <a:solidFill>
                  <a:schemeClr val="bg1"/>
                </a:solidFill>
              </a:defRPr>
            </a:lvl1pPr>
          </a:lstStyle>
          <a:p>
            <a:fld id="{F7727460-F0BD-499F-9F97-5B975981805C}" type="slidenum">
              <a:rPr lang="ro-RO" smtClean="0"/>
              <a:pPr/>
              <a:t>‹#›</a:t>
            </a:fld>
            <a:endParaRPr lang="ro-RO"/>
          </a:p>
        </p:txBody>
      </p:sp>
    </p:spTree>
    <p:extLst>
      <p:ext uri="{BB962C8B-B14F-4D97-AF65-F5344CB8AC3E}">
        <p14:creationId xmlns:p14="http://schemas.microsoft.com/office/powerpoint/2010/main" xmlns="" val="11872447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txStyles>
    <p:titleStyle>
      <a:lvl1pPr algn="l" defTabSz="914400" rtl="0" eaLnBrk="1" latinLnBrk="0" hangingPunct="1">
        <a:spcBef>
          <a:spcPct val="0"/>
        </a:spcBef>
        <a:buNone/>
        <a:defRPr sz="28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2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audio" Target="file:///C:\Users\AndreeaK\Desktop\Proiecte%20fizica\Media\John%20Mayer%20-%20Gravity%20.mp3"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ro.wikipedia.org/wiki/C%C3%A2mp_gravita%C8%9Bional" TargetMode="External"/><Relationship Id="rId2" Type="http://schemas.openxmlformats.org/officeDocument/2006/relationships/hyperlink" Target="http://focus.hotnews.ro/camp-gravitational" TargetMode="External"/><Relationship Id="rId1" Type="http://schemas.openxmlformats.org/officeDocument/2006/relationships/slideLayout" Target="../slideLayouts/slideLayout2.xml"/><Relationship Id="rId4" Type="http://schemas.openxmlformats.org/officeDocument/2006/relationships/hyperlink" Target="http://www.animatedscience.co.uk/flv/"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rial Rounded MT Bold" pitchFamily="34" charset="0"/>
              </a:rPr>
              <a:t>CAMPUL GRAVITATIONAL</a:t>
            </a:r>
            <a:endParaRPr lang="ro-RO" dirty="0">
              <a:latin typeface="Arial Rounded MT Bold" pitchFamily="34" charset="0"/>
            </a:endParaRPr>
          </a:p>
        </p:txBody>
      </p:sp>
      <p:sp>
        <p:nvSpPr>
          <p:cNvPr id="3" name="Subtitle 2"/>
          <p:cNvSpPr>
            <a:spLocks noGrp="1"/>
          </p:cNvSpPr>
          <p:nvPr>
            <p:ph type="subTitle" idx="1"/>
          </p:nvPr>
        </p:nvSpPr>
        <p:spPr/>
        <p:txBody>
          <a:bodyPr/>
          <a:lstStyle/>
          <a:p>
            <a:r>
              <a:rPr lang="en-US" dirty="0" smtClean="0"/>
              <a:t>                                                </a:t>
            </a:r>
            <a:r>
              <a:rPr lang="en-US" sz="3200" b="1" dirty="0" smtClean="0"/>
              <a:t>GECO</a:t>
            </a:r>
            <a:endParaRPr lang="ro-RO" sz="3200" b="1" dirty="0"/>
          </a:p>
        </p:txBody>
      </p:sp>
      <p:pic>
        <p:nvPicPr>
          <p:cNvPr id="4" name="John Mayer - Gravity .mp3">
            <a:hlinkClick r:id="" action="ppaction://media"/>
          </p:cNvPr>
          <p:cNvPicPr>
            <a:picLocks noRot="1" noChangeAspect="1"/>
          </p:cNvPicPr>
          <p:nvPr>
            <a:audioFile r:link="rId1"/>
          </p:nvPr>
        </p:nvPicPr>
        <p:blipFill>
          <a:blip r:embed="rId3" cstate="print"/>
          <a:stretch>
            <a:fillRect/>
          </a:stretch>
        </p:blipFill>
        <p:spPr>
          <a:xfrm>
            <a:off x="0" y="6318448"/>
            <a:ext cx="539552" cy="539552"/>
          </a:xfrm>
          <a:prstGeom prst="rect">
            <a:avLst/>
          </a:prstGeom>
        </p:spPr>
      </p:pic>
    </p:spTree>
  </p:cSld>
  <p:clrMapOvr>
    <a:masterClrMapping/>
  </p:clrMapOvr>
  <p:transition spd="slow" advTm="5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80">
                                          <p:stCondLst>
                                            <p:cond delay="0"/>
                                          </p:stCondLst>
                                        </p:cTn>
                                        <p:tgtEl>
                                          <p:spTgt spid="2"/>
                                        </p:tgtEl>
                                      </p:cBhvr>
                                    </p:animEffect>
                                    <p:anim calcmode="lin" valueType="num">
                                      <p:cBhvr>
                                        <p:cTn id="1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3" dur="26">
                                          <p:stCondLst>
                                            <p:cond delay="650"/>
                                          </p:stCondLst>
                                        </p:cTn>
                                        <p:tgtEl>
                                          <p:spTgt spid="2"/>
                                        </p:tgtEl>
                                      </p:cBhvr>
                                      <p:to x="100000" y="60000"/>
                                    </p:animScale>
                                    <p:animScale>
                                      <p:cBhvr>
                                        <p:cTn id="24" dur="166" decel="50000">
                                          <p:stCondLst>
                                            <p:cond delay="676"/>
                                          </p:stCondLst>
                                        </p:cTn>
                                        <p:tgtEl>
                                          <p:spTgt spid="2"/>
                                        </p:tgtEl>
                                      </p:cBhvr>
                                      <p:to x="100000" y="100000"/>
                                    </p:animScale>
                                    <p:animScale>
                                      <p:cBhvr>
                                        <p:cTn id="25" dur="26">
                                          <p:stCondLst>
                                            <p:cond delay="1312"/>
                                          </p:stCondLst>
                                        </p:cTn>
                                        <p:tgtEl>
                                          <p:spTgt spid="2"/>
                                        </p:tgtEl>
                                      </p:cBhvr>
                                      <p:to x="100000" y="80000"/>
                                    </p:animScale>
                                    <p:animScale>
                                      <p:cBhvr>
                                        <p:cTn id="26" dur="166" decel="50000">
                                          <p:stCondLst>
                                            <p:cond delay="1338"/>
                                          </p:stCondLst>
                                        </p:cTn>
                                        <p:tgtEl>
                                          <p:spTgt spid="2"/>
                                        </p:tgtEl>
                                      </p:cBhvr>
                                      <p:to x="100000" y="100000"/>
                                    </p:animScale>
                                    <p:animScale>
                                      <p:cBhvr>
                                        <p:cTn id="27" dur="26">
                                          <p:stCondLst>
                                            <p:cond delay="1642"/>
                                          </p:stCondLst>
                                        </p:cTn>
                                        <p:tgtEl>
                                          <p:spTgt spid="2"/>
                                        </p:tgtEl>
                                      </p:cBhvr>
                                      <p:to x="100000" y="90000"/>
                                    </p:animScale>
                                    <p:animScale>
                                      <p:cBhvr>
                                        <p:cTn id="28" dur="166" decel="50000">
                                          <p:stCondLst>
                                            <p:cond delay="1668"/>
                                          </p:stCondLst>
                                        </p:cTn>
                                        <p:tgtEl>
                                          <p:spTgt spid="2"/>
                                        </p:tgtEl>
                                      </p:cBhvr>
                                      <p:to x="100000" y="100000"/>
                                    </p:animScale>
                                    <p:animScale>
                                      <p:cBhvr>
                                        <p:cTn id="29" dur="26">
                                          <p:stCondLst>
                                            <p:cond delay="1808"/>
                                          </p:stCondLst>
                                        </p:cTn>
                                        <p:tgtEl>
                                          <p:spTgt spid="2"/>
                                        </p:tgtEl>
                                      </p:cBhvr>
                                      <p:to x="100000" y="95000"/>
                                    </p:animScale>
                                    <p:animScale>
                                      <p:cBhvr>
                                        <p:cTn id="30" dur="166" decel="50000">
                                          <p:stCondLst>
                                            <p:cond delay="1834"/>
                                          </p:stCondLst>
                                        </p:cTn>
                                        <p:tgtEl>
                                          <p:spTgt spid="2"/>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33" presetClass="emph" presetSubtype="0" fill="remove" nodeType="clickEffect">
                                  <p:stCondLst>
                                    <p:cond delay="0"/>
                                  </p:stCondLst>
                                  <p:childTnLst>
                                    <p:animClr clrSpc="rgb">
                                      <p:cBhvr override="childStyle">
                                        <p:cTn id="34" dur="1500" accel="50000" autoRev="1" fill="hold" tmFilter="0, 0; .33333, 1; 1, 1">
                                          <p:stCondLst>
                                            <p:cond delay="0"/>
                                          </p:stCondLst>
                                        </p:cTn>
                                        <p:tgtEl>
                                          <p:spTgt spid="3">
                                            <p:txEl>
                                              <p:pRg st="0" end="0"/>
                                            </p:txEl>
                                          </p:spTgt>
                                        </p:tgtEl>
                                        <p:attrNameLst>
                                          <p:attrName>style.color</p:attrName>
                                        </p:attrNameLst>
                                      </p:cBhvr>
                                      <p:to>
                                        <a:schemeClr val="hlink"/>
                                      </p:to>
                                    </p:animClr>
                                    <p:animClr clrSpc="rgb">
                                      <p:cBhvr>
                                        <p:cTn id="35" dur="1500" accel="50000" autoRev="1" fill="hold" tmFilter="0, 0; .33333, 1; 1, 1">
                                          <p:stCondLst>
                                            <p:cond delay="0"/>
                                          </p:stCondLst>
                                        </p:cTn>
                                        <p:tgtEl>
                                          <p:spTgt spid="3">
                                            <p:txEl>
                                              <p:pRg st="0" end="0"/>
                                            </p:txEl>
                                          </p:spTgt>
                                        </p:tgtEl>
                                        <p:attrNameLst>
                                          <p:attrName>fillcolor</p:attrName>
                                        </p:attrNameLst>
                                      </p:cBhvr>
                                      <p:to>
                                        <a:schemeClr val="hlink"/>
                                      </p:to>
                                    </p:animClr>
                                    <p:set>
                                      <p:cBhvr>
                                        <p:cTn id="36" dur="3000" fill="hold"/>
                                        <p:tgtEl>
                                          <p:spTgt spid="3">
                                            <p:txEl>
                                              <p:pRg st="0" end="0"/>
                                            </p:txEl>
                                          </p:spTgt>
                                        </p:tgtEl>
                                        <p:attrNameLst>
                                          <p:attrName>fill.type</p:attrName>
                                        </p:attrNameLst>
                                      </p:cBhvr>
                                      <p:to>
                                        <p:strVal val="solid"/>
                                      </p:to>
                                    </p:set>
                                    <p:set>
                                      <p:cBhvr>
                                        <p:cTn id="37" dur="3000" fill="hold"/>
                                        <p:tgtEl>
                                          <p:spTgt spid="3">
                                            <p:txEl>
                                              <p:pRg st="0" end="0"/>
                                            </p:txEl>
                                          </p:spTgt>
                                        </p:tgtEl>
                                        <p:attrNameLst>
                                          <p:attrName>fill.on</p:attrName>
                                        </p:attrNameLst>
                                      </p:cBhvr>
                                      <p:to>
                                        <p:strVal val="true"/>
                                      </p:to>
                                    </p:set>
                                    <p:animScale>
                                      <p:cBhvr>
                                        <p:cTn id="38" dur="1500" accel="50000" autoRev="1" fill="hold" tmFilter="0, 0; .33333, 1; 1, 1">
                                          <p:stCondLst>
                                            <p:cond delay="0"/>
                                          </p:stCondLst>
                                        </p:cTn>
                                        <p:tgtEl>
                                          <p:spTgt spid="3">
                                            <p:txEl>
                                              <p:pRg st="0" end="0"/>
                                            </p:txEl>
                                          </p:spTgt>
                                        </p:tgtEl>
                                      </p:cBhvr>
                                      <p:from x="100000" y="100000"/>
                                      <p:to x="100000" y="140000"/>
                                    </p:animScale>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39" repeatCount="indefinite" fill="hold" display="0">
                  <p:stCondLst>
                    <p:cond delay="indefinite"/>
                  </p:stCondLst>
                  <p:endCondLst>
                    <p:cond evt="onPrev" delay="0">
                      <p:tgtEl>
                        <p:sldTgt/>
                      </p:tgtEl>
                    </p:cond>
                    <p:cond evt="onStopAudio" delay="0">
                      <p:tgtEl>
                        <p:sldTgt/>
                      </p:tgtEl>
                    </p:cond>
                  </p:endCondLst>
                </p:cTn>
                <p:tgtEl>
                  <p:spTgt spid="4"/>
                </p:tgtEl>
              </p:cMediaNode>
            </p:audio>
          </p:childTnLst>
        </p:cTn>
      </p:par>
    </p:tnLst>
    <p:bldLst>
      <p:bldP spid="2" grpId="0"/>
      <p:bldP spid="2"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ro-RO"/>
          </a:p>
        </p:txBody>
      </p:sp>
      <p:pic>
        <p:nvPicPr>
          <p:cNvPr id="4" name="Content Placeholder 3" descr="010130110309_satelite_goce_34164400.jpg"/>
          <p:cNvPicPr>
            <a:picLocks noGrp="1" noChangeAspect="1"/>
          </p:cNvPicPr>
          <p:nvPr>
            <p:ph idx="1"/>
          </p:nvPr>
        </p:nvPicPr>
        <p:blipFill>
          <a:blip r:embed="rId2" cstate="print"/>
          <a:stretch>
            <a:fillRect/>
          </a:stretch>
        </p:blipFill>
        <p:spPr>
          <a:xfrm>
            <a:off x="-1" y="0"/>
            <a:ext cx="9095857" cy="6858000"/>
          </a:xfrm>
        </p:spPr>
      </p:pic>
    </p:spTree>
  </p:cSld>
  <p:clrMapOvr>
    <a:masterClrMapping/>
  </p:clrMapOvr>
  <p:transition spd="slow" advTm="5000">
    <p:spli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ro-RO"/>
          </a:p>
        </p:txBody>
      </p:sp>
      <p:sp>
        <p:nvSpPr>
          <p:cNvPr id="3" name="Content Placeholder 2"/>
          <p:cNvSpPr>
            <a:spLocks noGrp="1"/>
          </p:cNvSpPr>
          <p:nvPr>
            <p:ph idx="1"/>
          </p:nvPr>
        </p:nvSpPr>
        <p:spPr/>
        <p:txBody>
          <a:bodyPr/>
          <a:lstStyle/>
          <a:p>
            <a:r>
              <a:rPr lang="en-US" i="1" dirty="0" smtClean="0"/>
              <a:t>S-a</a:t>
            </a:r>
            <a:r>
              <a:rPr lang="ro-RO" i="1" dirty="0" smtClean="0"/>
              <a:t> preconiz</a:t>
            </a:r>
            <a:r>
              <a:rPr lang="en-US" i="1" dirty="0" smtClean="0"/>
              <a:t>at</a:t>
            </a:r>
            <a:r>
              <a:rPr lang="ro-RO" i="1" dirty="0" smtClean="0"/>
              <a:t> obtinerea de rezultate care sa aiba rezolutie spatiala mai mica de 100 km. Masuratorile efectuate </a:t>
            </a:r>
            <a:r>
              <a:rPr lang="en-US" i="1" dirty="0" smtClean="0"/>
              <a:t>au</a:t>
            </a:r>
            <a:r>
              <a:rPr lang="ro-RO" i="1" dirty="0" smtClean="0"/>
              <a:t> permi</a:t>
            </a:r>
            <a:r>
              <a:rPr lang="en-US" i="1" dirty="0" smtClean="0"/>
              <a:t>s</a:t>
            </a:r>
            <a:r>
              <a:rPr lang="ro-RO" i="1" dirty="0" smtClean="0"/>
              <a:t> detectarea de anomalii gravitationale de 1.000.000 de ori mai mici ca acceleratia gravitationala masurata la suprafata Pamantului. </a:t>
            </a:r>
            <a:endParaRPr lang="en-US" i="1" dirty="0" smtClean="0"/>
          </a:p>
          <a:p>
            <a:endParaRPr lang="en-US" i="1" dirty="0" smtClean="0"/>
          </a:p>
          <a:p>
            <a:endParaRPr lang="en-US" i="1" dirty="0" smtClean="0"/>
          </a:p>
          <a:p>
            <a:r>
              <a:rPr lang="ro-RO" i="1" dirty="0" smtClean="0"/>
              <a:t>Satelitul este prevazut cu 12 receptoare (in doua benzi de frecventa) GPS, pentru o pozitionare ideala in spatiu. Suprafata satelitului mai contine un sistem de retro-reflectoare ce permit</a:t>
            </a:r>
            <a:r>
              <a:rPr lang="ro-RO" dirty="0" smtClean="0"/>
              <a:t/>
            </a:r>
            <a:br>
              <a:rPr lang="ro-RO" dirty="0" smtClean="0"/>
            </a:br>
            <a:r>
              <a:rPr lang="ro-RO" i="1" dirty="0" smtClean="0"/>
              <a:t>ca satelitul sa fie pozitionat foarte exact de la sol prin intermediul fasciculelor laser."</a:t>
            </a:r>
            <a:endParaRPr lang="ro-RO" dirty="0"/>
          </a:p>
        </p:txBody>
      </p:sp>
    </p:spTree>
  </p:cSld>
  <p:clrMapOvr>
    <a:masterClrMapping/>
  </p:clrMapOvr>
  <p:transition spd="slow" advTm="14000">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ro-RO"/>
          </a:p>
        </p:txBody>
      </p:sp>
      <p:sp>
        <p:nvSpPr>
          <p:cNvPr id="3" name="Content Placeholder 2"/>
          <p:cNvSpPr>
            <a:spLocks noGrp="1"/>
          </p:cNvSpPr>
          <p:nvPr>
            <p:ph idx="1"/>
          </p:nvPr>
        </p:nvSpPr>
        <p:spPr/>
        <p:txBody>
          <a:bodyPr/>
          <a:lstStyle/>
          <a:p>
            <a:r>
              <a:rPr lang="ro-RO" dirty="0" smtClean="0"/>
              <a:t>In ciuda celor peste 300 de ani de astronomie de la Newton si pana la noi, sunt inca o serie de lucruri pe care nu le stim despre campul gravitational al Pamantului. Asa cum Newton  intuise foarte bine, campul gravitational depinde de masa corpului care-l genereaza. Dar care masa? Pentru Newton, acest parametru este unul singur (ceea ce numim azi masa inertiala). Dupa Einstein vorbim despre doi parametri: masa gravitationala, si masa inertiala.</a:t>
            </a:r>
            <a:endParaRPr lang="ro-RO" dirty="0"/>
          </a:p>
        </p:txBody>
      </p:sp>
      <p:pic>
        <p:nvPicPr>
          <p:cNvPr id="4" name="Picture 3" descr="gravitatia-2.jpg"/>
          <p:cNvPicPr>
            <a:picLocks noChangeAspect="1"/>
          </p:cNvPicPr>
          <p:nvPr/>
        </p:nvPicPr>
        <p:blipFill>
          <a:blip r:embed="rId2" cstate="print"/>
          <a:stretch>
            <a:fillRect/>
          </a:stretch>
        </p:blipFill>
        <p:spPr>
          <a:xfrm>
            <a:off x="539552" y="3717032"/>
            <a:ext cx="3600400" cy="2847975"/>
          </a:xfrm>
          <a:prstGeom prst="rect">
            <a:avLst/>
          </a:prstGeom>
        </p:spPr>
      </p:pic>
      <p:pic>
        <p:nvPicPr>
          <p:cNvPr id="5" name="Picture 4" descr="f3-01.jpg"/>
          <p:cNvPicPr>
            <a:picLocks noChangeAspect="1"/>
          </p:cNvPicPr>
          <p:nvPr/>
        </p:nvPicPr>
        <p:blipFill>
          <a:blip r:embed="rId3" cstate="print"/>
          <a:stretch>
            <a:fillRect/>
          </a:stretch>
        </p:blipFill>
        <p:spPr>
          <a:xfrm>
            <a:off x="4499992" y="3573016"/>
            <a:ext cx="4427984" cy="3067447"/>
          </a:xfrm>
          <a:prstGeom prst="rect">
            <a:avLst/>
          </a:prstGeom>
        </p:spPr>
      </p:pic>
    </p:spTree>
  </p:cSld>
  <p:clrMapOvr>
    <a:masterClrMapping/>
  </p:clrMapOvr>
  <p:transition spd="slow" advTm="12000">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9" presetClass="entr" presetSubtype="0" decel="10000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 calcmode="lin" valueType="num">
                                      <p:cBhvr>
                                        <p:cTn id="27" dur="500" fill="hold"/>
                                        <p:tgtEl>
                                          <p:spTgt spid="5"/>
                                        </p:tgtEl>
                                        <p:attrNameLst>
                                          <p:attrName>style.rotation</p:attrName>
                                        </p:attrNameLst>
                                      </p:cBhvr>
                                      <p:tavLst>
                                        <p:tav tm="0">
                                          <p:val>
                                            <p:fltVal val="360"/>
                                          </p:val>
                                        </p:tav>
                                        <p:tav tm="100000">
                                          <p:val>
                                            <p:fltVal val="0"/>
                                          </p:val>
                                        </p:tav>
                                      </p:tavLst>
                                    </p:anim>
                                    <p:animEffect transition="in" filter="fade">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ro-RO"/>
          </a:p>
        </p:txBody>
      </p:sp>
      <p:sp>
        <p:nvSpPr>
          <p:cNvPr id="3" name="Content Placeholder 2"/>
          <p:cNvSpPr>
            <a:spLocks noGrp="1"/>
          </p:cNvSpPr>
          <p:nvPr>
            <p:ph idx="1"/>
          </p:nvPr>
        </p:nvSpPr>
        <p:spPr/>
        <p:txBody>
          <a:bodyPr/>
          <a:lstStyle/>
          <a:p>
            <a:r>
              <a:rPr lang="ro-RO" dirty="0" smtClean="0"/>
              <a:t>In plus, structura neuniforma a materiei terestre se poate regasi in extrem de mici variatii ale campului gravitational pe care un astfel de satelit le-ar putea detecta.</a:t>
            </a:r>
            <a:endParaRPr lang="en-US" dirty="0" smtClean="0"/>
          </a:p>
          <a:p>
            <a:endParaRPr lang="en-US" dirty="0" smtClean="0"/>
          </a:p>
          <a:p>
            <a:pPr>
              <a:buNone/>
            </a:pPr>
            <a:r>
              <a:rPr lang="it-IT" sz="1600" dirty="0" smtClean="0"/>
              <a:t>O "harta gravitationala" a Pamantului</a:t>
            </a:r>
            <a:br>
              <a:rPr lang="it-IT" sz="1600" dirty="0" smtClean="0"/>
            </a:br>
            <a:r>
              <a:rPr lang="it-IT" sz="1600" dirty="0" smtClean="0"/>
              <a:t>Foto: ESA</a:t>
            </a:r>
            <a:endParaRPr lang="en-US" sz="1600" dirty="0" smtClean="0"/>
          </a:p>
          <a:p>
            <a:endParaRPr lang="en-US" dirty="0" smtClean="0"/>
          </a:p>
          <a:p>
            <a:endParaRPr lang="en-US" dirty="0" smtClean="0"/>
          </a:p>
          <a:p>
            <a:r>
              <a:rPr lang="ro-RO" dirty="0" smtClean="0"/>
              <a:t>Invers, pornind de la micile variatii detectate putem ajunge sa studiem fizica compozitiei Pamantului, forma si pozitionarea placilor tectonice, evolutia calotelor polare sau dinamica litosferei.</a:t>
            </a:r>
            <a:endParaRPr lang="ro-RO" dirty="0"/>
          </a:p>
        </p:txBody>
      </p:sp>
      <p:pic>
        <p:nvPicPr>
          <p:cNvPr id="4" name="Picture 3" descr="image-2009-04-5-5550647-46-harta-gravitationala-pamantului.jpg"/>
          <p:cNvPicPr>
            <a:picLocks noChangeAspect="1"/>
          </p:cNvPicPr>
          <p:nvPr/>
        </p:nvPicPr>
        <p:blipFill>
          <a:blip r:embed="rId2" cstate="print"/>
          <a:stretch>
            <a:fillRect/>
          </a:stretch>
        </p:blipFill>
        <p:spPr>
          <a:xfrm>
            <a:off x="5292080" y="2060848"/>
            <a:ext cx="2744700" cy="1761342"/>
          </a:xfrm>
          <a:prstGeom prst="rect">
            <a:avLst/>
          </a:prstGeom>
        </p:spPr>
      </p:pic>
    </p:spTree>
  </p:cSld>
  <p:clrMapOvr>
    <a:masterClrMapping/>
  </p:clrMapOvr>
  <p:transition spd="slow" advTm="10000">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ppt_x"/>
                                          </p:val>
                                        </p:tav>
                                      </p:tavLst>
                                    </p:anim>
                                    <p:anim calcmode="lin" valueType="num">
                                      <p:cBhvr additive="base">
                                        <p:cTn id="7" dur="500"/>
                                        <p:tgtEl>
                                          <p:spTgt spid="4"/>
                                        </p:tgtEl>
                                        <p:attrNameLst>
                                          <p:attrName>ppt_y</p:attrName>
                                        </p:attrNameLst>
                                      </p:cBhvr>
                                      <p:tavLst>
                                        <p:tav tm="0">
                                          <p:val>
                                            <p:strVal val="ppt_y"/>
                                          </p:val>
                                        </p:tav>
                                        <p:tav tm="100000">
                                          <p:val>
                                            <p:strVal val="1+ppt_h/2"/>
                                          </p:val>
                                        </p:tav>
                                      </p:tavLst>
                                    </p:anim>
                                    <p:set>
                                      <p:cBhvr>
                                        <p:cTn id="8" dur="1" fill="hold">
                                          <p:stCondLst>
                                            <p:cond delay="499"/>
                                          </p:stCondLst>
                                        </p:cTn>
                                        <p:tgtEl>
                                          <p:spTgt spid="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6" presetClass="emph" presetSubtype="0" fill="hold" nodeType="clickEffect">
                                  <p:stCondLst>
                                    <p:cond delay="0"/>
                                  </p:stCondLst>
                                  <p:childTnLst>
                                    <p:animScale>
                                      <p:cBhvr>
                                        <p:cTn id="12" dur="2000" fill="hold"/>
                                        <p:tgtEl>
                                          <p:spTgt spid="4"/>
                                        </p:tgtEl>
                                      </p:cBhvr>
                                      <p:by x="15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ro-RO"/>
          </a:p>
        </p:txBody>
      </p:sp>
      <p:sp>
        <p:nvSpPr>
          <p:cNvPr id="3" name="Content Placeholder 2"/>
          <p:cNvSpPr>
            <a:spLocks noGrp="1"/>
          </p:cNvSpPr>
          <p:nvPr>
            <p:ph idx="1"/>
          </p:nvPr>
        </p:nvSpPr>
        <p:spPr/>
        <p:txBody>
          <a:bodyPr/>
          <a:lstStyle/>
          <a:p>
            <a:r>
              <a:rPr lang="en-US" dirty="0" smtClean="0"/>
              <a:t>PROIECT REALIZAT DE : </a:t>
            </a:r>
            <a:r>
              <a:rPr lang="en-US" sz="3200" b="1" i="1" dirty="0" smtClean="0"/>
              <a:t>LEICA ANDREEA</a:t>
            </a:r>
          </a:p>
          <a:p>
            <a:endParaRPr lang="en-US" sz="3200" b="1" i="1" dirty="0" smtClean="0"/>
          </a:p>
          <a:p>
            <a:r>
              <a:rPr lang="en-US" dirty="0" smtClean="0"/>
              <a:t>CLASA: </a:t>
            </a:r>
            <a:r>
              <a:rPr lang="en-US" sz="3200" b="1" i="1" dirty="0" smtClean="0"/>
              <a:t>a XI-a B</a:t>
            </a:r>
          </a:p>
          <a:p>
            <a:endParaRPr lang="en-US" sz="3200" b="1" i="1" dirty="0" smtClean="0"/>
          </a:p>
          <a:p>
            <a:r>
              <a:rPr lang="en-US" dirty="0" smtClean="0"/>
              <a:t>PROFESOR: </a:t>
            </a:r>
            <a:r>
              <a:rPr lang="en-US" sz="3200" b="1" i="1" dirty="0" smtClean="0"/>
              <a:t>ANDREI FLORINA</a:t>
            </a:r>
            <a:endParaRPr lang="ro-RO" sz="3200" b="1" i="1" dirty="0"/>
          </a:p>
        </p:txBody>
      </p:sp>
    </p:spTree>
  </p:cSld>
  <p:clrMapOvr>
    <a:masterClrMapping/>
  </p:clrMapOvr>
  <p:transition spd="slow" advTm="6000">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ro-RO"/>
          </a:p>
        </p:txBody>
      </p:sp>
      <p:sp>
        <p:nvSpPr>
          <p:cNvPr id="3" name="Content Placeholder 2"/>
          <p:cNvSpPr>
            <a:spLocks noGrp="1"/>
          </p:cNvSpPr>
          <p:nvPr>
            <p:ph idx="1"/>
          </p:nvPr>
        </p:nvSpPr>
        <p:spPr/>
        <p:txBody>
          <a:bodyPr/>
          <a:lstStyle/>
          <a:p>
            <a:r>
              <a:rPr lang="en-US" dirty="0" smtClean="0"/>
              <a:t>BIBLIOGRAFIE:</a:t>
            </a:r>
          </a:p>
          <a:p>
            <a:r>
              <a:rPr lang="ro-RO" dirty="0" smtClean="0">
                <a:hlinkClick r:id="rId2"/>
              </a:rPr>
              <a:t>http://</a:t>
            </a:r>
            <a:r>
              <a:rPr lang="ro-RO" dirty="0" smtClean="0">
                <a:hlinkClick r:id="rId2"/>
              </a:rPr>
              <a:t>focus.hotnews.ro/camp-gravitational</a:t>
            </a:r>
            <a:endParaRPr lang="en-US" dirty="0" smtClean="0"/>
          </a:p>
          <a:p>
            <a:r>
              <a:rPr lang="ro-RO" dirty="0" smtClean="0">
                <a:hlinkClick r:id="rId3"/>
              </a:rPr>
              <a:t>http://</a:t>
            </a:r>
            <a:r>
              <a:rPr lang="ro-RO" dirty="0" smtClean="0">
                <a:hlinkClick r:id="rId3"/>
              </a:rPr>
              <a:t>ro.wikipedia.org/wiki/C%C3%A2mp_gravita%C8%9Bional</a:t>
            </a:r>
            <a:endParaRPr lang="en-US" dirty="0" smtClean="0"/>
          </a:p>
          <a:p>
            <a:r>
              <a:rPr lang="ro-RO" smtClean="0">
                <a:hlinkClick r:id="rId4"/>
              </a:rPr>
              <a:t>http://www.animatedscience.co.uk/flv/</a:t>
            </a:r>
            <a:endParaRPr lang="en-US" dirty="0" smtClean="0"/>
          </a:p>
          <a:p>
            <a:endParaRPr lang="ro-RO"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 </a:t>
            </a:r>
            <a:r>
              <a:rPr lang="en-US" dirty="0" err="1" smtClean="0"/>
              <a:t>ce</a:t>
            </a:r>
            <a:r>
              <a:rPr lang="en-US" dirty="0" smtClean="0"/>
              <a:t> ne </a:t>
            </a:r>
            <a:r>
              <a:rPr lang="en-US" dirty="0" err="1" smtClean="0"/>
              <a:t>intereseaza</a:t>
            </a:r>
            <a:r>
              <a:rPr lang="en-US" dirty="0" smtClean="0"/>
              <a:t>?</a:t>
            </a:r>
            <a:endParaRPr lang="ro-RO"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r>
              <a:rPr lang="ro-RO" dirty="0" smtClean="0"/>
              <a:t>In 1687, o carte destul de obscura, scrisa in latina si plina de demonstratii geometrice greu de urmarit punea bazele fizicii moderne. Se numea </a:t>
            </a:r>
            <a:r>
              <a:rPr lang="ro-RO" i="1" dirty="0" smtClean="0"/>
              <a:t>Principiile matematice ale filosofiei naturale</a:t>
            </a:r>
            <a:r>
              <a:rPr lang="ro-RO" dirty="0" smtClean="0"/>
              <a:t>. </a:t>
            </a:r>
            <a:br>
              <a:rPr lang="ro-RO" dirty="0" smtClean="0"/>
            </a:br>
            <a:endParaRPr lang="en-US" dirty="0" smtClean="0"/>
          </a:p>
          <a:p>
            <a:r>
              <a:rPr lang="ro-RO" dirty="0" smtClean="0"/>
              <a:t>Autorul, un destul de cunoscut si de excentric matematician de la Cambridge, Isaac Newton, sustinea ca poate sa demonstreze cum ca orice doua obiecte din univers se atrag cu o forta invers proportionala cu patratul distantei si direct proportionala cu masa. Legea atractiei universale l-a propulsat pe autorul cartii printre primii filosofi ai naturii din Europa, iar astazi se invata la scoala.</a:t>
            </a:r>
            <a:endParaRPr lang="ro-RO" dirty="0"/>
          </a:p>
        </p:txBody>
      </p:sp>
      <p:pic>
        <p:nvPicPr>
          <p:cNvPr id="4" name="Picture 3" descr="image-2009-04-5-5550672-46-isaac-newton-pictat-keller-1702.jpg"/>
          <p:cNvPicPr>
            <a:picLocks noChangeAspect="1"/>
          </p:cNvPicPr>
          <p:nvPr/>
        </p:nvPicPr>
        <p:blipFill>
          <a:blip r:embed="rId2" cstate="print"/>
          <a:stretch>
            <a:fillRect/>
          </a:stretch>
        </p:blipFill>
        <p:spPr>
          <a:xfrm>
            <a:off x="6300192" y="0"/>
            <a:ext cx="2314843" cy="2204864"/>
          </a:xfrm>
          <a:prstGeom prst="rect">
            <a:avLst/>
          </a:prstGeom>
        </p:spPr>
      </p:pic>
    </p:spTree>
  </p:cSld>
  <p:clrMapOvr>
    <a:masterClrMapping/>
  </p:clrMapOvr>
  <p:transition spd="slow" advTm="15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ro-RO"/>
          </a:p>
        </p:txBody>
      </p:sp>
      <p:pic>
        <p:nvPicPr>
          <p:cNvPr id="4" name="Content Placeholder 3" descr="5073-12853-22841-88.png"/>
          <p:cNvPicPr>
            <a:picLocks noGrp="1" noChangeAspect="1"/>
          </p:cNvPicPr>
          <p:nvPr>
            <p:ph idx="1"/>
          </p:nvPr>
        </p:nvPicPr>
        <p:blipFill>
          <a:blip r:embed="rId2" cstate="print"/>
          <a:stretch>
            <a:fillRect/>
          </a:stretch>
        </p:blipFill>
        <p:spPr>
          <a:xfrm>
            <a:off x="1" y="0"/>
            <a:ext cx="9144000" cy="6858000"/>
          </a:xfrm>
        </p:spPr>
      </p:pic>
    </p:spTree>
  </p:cSld>
  <p:clrMapOvr>
    <a:masterClrMapping/>
  </p:clrMapOvr>
  <p:transition spd="slow" advTm="5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ro-RO"/>
          </a:p>
        </p:txBody>
      </p:sp>
      <p:sp>
        <p:nvSpPr>
          <p:cNvPr id="3" name="Content Placeholder 2"/>
          <p:cNvSpPr>
            <a:spLocks noGrp="1"/>
          </p:cNvSpPr>
          <p:nvPr>
            <p:ph idx="1"/>
          </p:nvPr>
        </p:nvSpPr>
        <p:spPr/>
        <p:txBody>
          <a:bodyPr/>
          <a:lstStyle/>
          <a:p>
            <a:endParaRPr lang="en-US" dirty="0" smtClean="0"/>
          </a:p>
          <a:p>
            <a:r>
              <a:rPr lang="ro-RO" dirty="0" smtClean="0"/>
              <a:t>Ce nu spune insa cartea - </a:t>
            </a:r>
            <a:r>
              <a:rPr lang="ro-RO" i="1" dirty="0" smtClean="0"/>
              <a:t>Principiile matematice ale filosofiei naturale</a:t>
            </a:r>
            <a:r>
              <a:rPr lang="ro-RO" dirty="0" smtClean="0"/>
              <a:t> - este de ce se atrag intre ele corpurile. Care este cauza gravitatiei? </a:t>
            </a:r>
            <a:endParaRPr lang="en-US" dirty="0" smtClean="0"/>
          </a:p>
          <a:p>
            <a:r>
              <a:rPr lang="ro-RO" dirty="0" smtClean="0"/>
              <a:t>Sau, in limbajul de astazi, care este motivul pentru care un obiect captat in campul gravitational al Pamantului (un meteorit, sa spunem) cade pe suprafata acestuia. De ce are Pamantul un camp gravitational? Si cum arata acesta?</a:t>
            </a:r>
            <a:endParaRPr lang="ro-RO" dirty="0"/>
          </a:p>
        </p:txBody>
      </p:sp>
      <p:pic>
        <p:nvPicPr>
          <p:cNvPr id="5" name="Picture 4" descr="campgrav.png"/>
          <p:cNvPicPr>
            <a:picLocks noChangeAspect="1"/>
          </p:cNvPicPr>
          <p:nvPr/>
        </p:nvPicPr>
        <p:blipFill>
          <a:blip r:embed="rId2" cstate="print"/>
          <a:stretch>
            <a:fillRect/>
          </a:stretch>
        </p:blipFill>
        <p:spPr>
          <a:xfrm>
            <a:off x="6156176" y="4149080"/>
            <a:ext cx="2376264" cy="2376264"/>
          </a:xfrm>
          <a:prstGeom prst="rect">
            <a:avLst/>
          </a:prstGeom>
        </p:spPr>
      </p:pic>
    </p:spTree>
  </p:cSld>
  <p:clrMapOvr>
    <a:masterClrMapping/>
  </p:clrMapOvr>
  <p:transition spd="slow" advTm="10000">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smtClean="0">
                <a:latin typeface="Chaparral Pro Light" pitchFamily="18" charset="-18"/>
              </a:rPr>
              <a:t>Cum studiem campul gravitational</a:t>
            </a:r>
            <a:endParaRPr lang="ro-RO" dirty="0">
              <a:latin typeface="Chaparral Pro Light" pitchFamily="18" charset="-18"/>
            </a:endParaRPr>
          </a:p>
        </p:txBody>
      </p:sp>
      <p:sp>
        <p:nvSpPr>
          <p:cNvPr id="3" name="Content Placeholder 2"/>
          <p:cNvSpPr>
            <a:spLocks noGrp="1"/>
          </p:cNvSpPr>
          <p:nvPr>
            <p:ph idx="1"/>
          </p:nvPr>
        </p:nvSpPr>
        <p:spPr/>
        <p:txBody>
          <a:bodyPr/>
          <a:lstStyle/>
          <a:p>
            <a:r>
              <a:rPr lang="ro-RO" dirty="0" smtClean="0"/>
              <a:t>In teoria lui Isaac Newton, forta de atractie exercitata de un corp este proportionala cu masa acestuia si reprezinta un fel de suma pe toate particulele din care este compus un anumit obiect ceresc. </a:t>
            </a:r>
            <a:br>
              <a:rPr lang="ro-RO" dirty="0" smtClean="0"/>
            </a:br>
            <a:r>
              <a:rPr lang="ro-RO" dirty="0" smtClean="0"/>
              <a:t/>
            </a:r>
            <a:br>
              <a:rPr lang="ro-RO" dirty="0" smtClean="0"/>
            </a:br>
            <a:r>
              <a:rPr lang="ro-RO" dirty="0" smtClean="0"/>
              <a:t/>
            </a:r>
            <a:br>
              <a:rPr lang="ro-RO" dirty="0" smtClean="0"/>
            </a:br>
            <a:r>
              <a:rPr lang="ro-RO" dirty="0" smtClean="0"/>
              <a:t/>
            </a:r>
            <a:br>
              <a:rPr lang="ro-RO" dirty="0" smtClean="0"/>
            </a:br>
            <a:endParaRPr lang="en-US" dirty="0" smtClean="0"/>
          </a:p>
          <a:p>
            <a:endParaRPr lang="en-US" dirty="0" smtClean="0"/>
          </a:p>
          <a:p>
            <a:endParaRPr lang="en-US" dirty="0" smtClean="0"/>
          </a:p>
          <a:p>
            <a:r>
              <a:rPr lang="ro-RO" dirty="0" smtClean="0"/>
              <a:t>Doar ca nu stim si nu avem nici un mod de a afla din ce sunt alcatuite, de fapt, corpurile, cum stau partile lor impreuna, care este teoria materiei si, deci, din ce elemente se compune forta de atractie. </a:t>
            </a:r>
            <a:endParaRPr lang="ro-RO" dirty="0"/>
          </a:p>
        </p:txBody>
      </p:sp>
      <p:pic>
        <p:nvPicPr>
          <p:cNvPr id="4" name="Picture 3" descr="skater.gif"/>
          <p:cNvPicPr>
            <a:picLocks noChangeAspect="1"/>
          </p:cNvPicPr>
          <p:nvPr/>
        </p:nvPicPr>
        <p:blipFill>
          <a:blip r:embed="rId2" cstate="print"/>
          <a:stretch>
            <a:fillRect/>
          </a:stretch>
        </p:blipFill>
        <p:spPr>
          <a:xfrm>
            <a:off x="3190875" y="2787650"/>
            <a:ext cx="2762250" cy="1282700"/>
          </a:xfrm>
          <a:prstGeom prst="rect">
            <a:avLst/>
          </a:prstGeom>
        </p:spPr>
      </p:pic>
    </p:spTree>
  </p:cSld>
  <p:clrMapOvr>
    <a:masterClrMapping/>
  </p:clrMapOvr>
  <p:transition spd="med" advTm="10000">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mph" presetSubtype="0" fill="hold" nodeType="clickEffect">
                                  <p:stCondLst>
                                    <p:cond delay="0"/>
                                  </p:stCondLst>
                                  <p:childTnLst>
                                    <p:animClr clrSpc="rgb">
                                      <p:cBhvr override="childStyle">
                                        <p:cTn id="6" dur="1900" fill="hold">
                                          <p:stCondLst>
                                            <p:cond delay="100"/>
                                          </p:stCondLst>
                                        </p:cTn>
                                        <p:tgtEl>
                                          <p:spTgt spid="4"/>
                                        </p:tgtEl>
                                        <p:attrNameLst>
                                          <p:attrName>style.color</p:attrName>
                                        </p:attrNameLst>
                                      </p:cBhvr>
                                      <p:to>
                                        <a:schemeClr val="hlink"/>
                                      </p:to>
                                    </p:animClr>
                                    <p:animClr clrSpc="rgb">
                                      <p:cBhvr>
                                        <p:cTn id="7" dur="1900" fill="hold">
                                          <p:stCondLst>
                                            <p:cond delay="100"/>
                                          </p:stCondLst>
                                        </p:cTn>
                                        <p:tgtEl>
                                          <p:spTgt spid="4"/>
                                        </p:tgtEl>
                                        <p:attrNameLst>
                                          <p:attrName>fillColor</p:attrName>
                                        </p:attrNameLst>
                                      </p:cBhvr>
                                      <p:to>
                                        <a:schemeClr val="hlink"/>
                                      </p:to>
                                    </p:animClr>
                                    <p:set>
                                      <p:cBhvr>
                                        <p:cTn id="8" dur="1900" fill="hold">
                                          <p:stCondLst>
                                            <p:cond delay="100"/>
                                          </p:stCondLst>
                                        </p:cTn>
                                        <p:tgtEl>
                                          <p:spTgt spid="4"/>
                                        </p:tgtEl>
                                        <p:attrNameLst>
                                          <p:attrName>fill.type</p:attrName>
                                        </p:attrNameLst>
                                      </p:cBhvr>
                                      <p:to>
                                        <p:strVal val="solid"/>
                                      </p:to>
                                    </p:set>
                                    <p:set>
                                      <p:cBhvr>
                                        <p:cTn id="9" dur="1900" fill="hold">
                                          <p:stCondLst>
                                            <p:cond delay="100"/>
                                          </p:stCondLst>
                                        </p:cTn>
                                        <p:tgtEl>
                                          <p:spTgt spid="4"/>
                                        </p:tgtEl>
                                        <p:attrNameLst>
                                          <p:attrName>fill.on</p:attrName>
                                        </p:attrNameLst>
                                      </p:cBhvr>
                                      <p:to>
                                        <p:strVal val="true"/>
                                      </p:to>
                                    </p:set>
                                    <p:animScale>
                                      <p:cBhvr>
                                        <p:cTn id="10" dur="200" fill="hold">
                                          <p:stCondLst>
                                            <p:cond delay="0"/>
                                          </p:stCondLst>
                                        </p:cTn>
                                        <p:tgtEl>
                                          <p:spTgt spid="4"/>
                                        </p:tgtEl>
                                      </p:cBhvr>
                                      <p:from x="100000" y="100000"/>
                                      <p:to x="100000" y="5000"/>
                                    </p:animScale>
                                    <p:animScale>
                                      <p:cBhvr>
                                        <p:cTn id="11" dur="200" fill="hold">
                                          <p:stCondLst>
                                            <p:cond delay="200"/>
                                          </p:stCondLst>
                                        </p:cTn>
                                        <p:tgtEl>
                                          <p:spTgt spid="4"/>
                                        </p:tgtEl>
                                      </p:cBhvr>
                                      <p:from x="100000" y="5000"/>
                                      <p:to x="120000" y="150000"/>
                                    </p:animScale>
                                    <p:animScale>
                                      <p:cBhvr>
                                        <p:cTn id="12" dur="600" fill="hold">
                                          <p:stCondLst>
                                            <p:cond delay="1400"/>
                                          </p:stCondLst>
                                        </p:cTn>
                                        <p:tgtEl>
                                          <p:spTgt spid="4"/>
                                        </p:tgtEl>
                                      </p:cBhvr>
                                      <p:to x="12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ro-RO"/>
          </a:p>
        </p:txBody>
      </p:sp>
      <p:sp>
        <p:nvSpPr>
          <p:cNvPr id="3" name="Content Placeholder 2"/>
          <p:cNvSpPr>
            <a:spLocks noGrp="1"/>
          </p:cNvSpPr>
          <p:nvPr>
            <p:ph idx="1"/>
          </p:nvPr>
        </p:nvSpPr>
        <p:spPr/>
        <p:txBody>
          <a:bodyPr/>
          <a:lstStyle/>
          <a:p>
            <a:r>
              <a:rPr lang="ro-RO" dirty="0" smtClean="0"/>
              <a:t>A doua editie a </a:t>
            </a:r>
            <a:r>
              <a:rPr lang="ro-RO" i="1" dirty="0" smtClean="0"/>
              <a:t>Principiilor matematice ale filosofiei naturale </a:t>
            </a:r>
            <a:r>
              <a:rPr lang="ro-RO" dirty="0" smtClean="0"/>
              <a:t>se incheie oarecum misterios cu un text numit </a:t>
            </a:r>
            <a:r>
              <a:rPr lang="ro-RO" i="1" dirty="0" smtClean="0"/>
              <a:t>General Scholium.</a:t>
            </a:r>
            <a:r>
              <a:rPr lang="ro-RO" dirty="0" smtClean="0"/>
              <a:t> In el, Isaac Newton construieste un foarte frumos discurs asupra limitelor cunoasterii omenesti. </a:t>
            </a:r>
            <a:endParaRPr lang="en-US" dirty="0" smtClean="0"/>
          </a:p>
          <a:p>
            <a:endParaRPr lang="en-US" dirty="0" smtClean="0"/>
          </a:p>
          <a:p>
            <a:r>
              <a:rPr lang="ro-RO" dirty="0" smtClean="0"/>
              <a:t>Asa cum un orb nu poate avea nici un fel de idee asupra culorii - scrie Newton - mintea umana nu poate sti care este natura lui Dumnezeu, sau... care este natura corpurilor. Motiv pentru care, atunci cand vorbeste de teoria sa, Newton sustine ca a oferit doar forma "matematica" a fortelor despre a caror cauze inca nu putem spune nimic.</a:t>
            </a:r>
            <a:endParaRPr lang="ro-RO" dirty="0"/>
          </a:p>
        </p:txBody>
      </p:sp>
    </p:spTree>
  </p:cSld>
  <p:clrMapOvr>
    <a:masterClrMapping/>
  </p:clrMapOvr>
  <p:transition spd="slow" advTm="15000">
    <p:wheel spokes="2"/>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ro-RO"/>
          </a:p>
        </p:txBody>
      </p:sp>
      <p:sp>
        <p:nvSpPr>
          <p:cNvPr id="3" name="Content Placeholder 2"/>
          <p:cNvSpPr>
            <a:spLocks noGrp="1"/>
          </p:cNvSpPr>
          <p:nvPr>
            <p:ph idx="1"/>
          </p:nvPr>
        </p:nvSpPr>
        <p:spPr/>
        <p:txBody>
          <a:bodyPr/>
          <a:lstStyle/>
          <a:p>
            <a:r>
              <a:rPr lang="ro-RO" dirty="0" smtClean="0"/>
              <a:t>Cum se poate insa studia campul gravitational al Pamantului? Astazi, facem asta (si) cu ajutorul masuratorilor de precizie obtinute de la sateliti. Cel mai recent proiect de acest fel este al Agentiei Spatiale Europene si se numeste GOCE (Gravity field and steady state ocean </a:t>
            </a:r>
            <a:r>
              <a:rPr lang="en-US" dirty="0" smtClean="0"/>
              <a:t>C</a:t>
            </a:r>
            <a:r>
              <a:rPr lang="ro-RO" dirty="0" smtClean="0"/>
              <a:t>irculation </a:t>
            </a:r>
            <a:r>
              <a:rPr lang="en-US" dirty="0" smtClean="0"/>
              <a:t>E</a:t>
            </a:r>
            <a:r>
              <a:rPr lang="ro-RO" dirty="0" smtClean="0"/>
              <a:t>xplorer). </a:t>
            </a:r>
            <a:endParaRPr lang="en-US" dirty="0" smtClean="0"/>
          </a:p>
          <a:p>
            <a:r>
              <a:rPr lang="ro-RO" dirty="0" smtClean="0"/>
              <a:t>A fost lansat in 17 martie 2009 si se va roti in jurul Pamantului pe o orbita relativ joasa, la 250 km altitudine.</a:t>
            </a:r>
            <a:r>
              <a:rPr lang="en-US" dirty="0" err="1" smtClean="0"/>
              <a:t>Timp</a:t>
            </a:r>
            <a:r>
              <a:rPr lang="en-US" dirty="0" smtClean="0"/>
              <a:t> de 2 </a:t>
            </a:r>
            <a:r>
              <a:rPr lang="en-US" dirty="0" err="1" smtClean="0"/>
              <a:t>ani,acesta</a:t>
            </a:r>
            <a:r>
              <a:rPr lang="en-US" dirty="0" smtClean="0"/>
              <a:t> a </a:t>
            </a:r>
            <a:r>
              <a:rPr lang="en-US" dirty="0" err="1" smtClean="0"/>
              <a:t>adunat</a:t>
            </a:r>
            <a:r>
              <a:rPr lang="en-US" dirty="0" smtClean="0"/>
              <a:t> </a:t>
            </a:r>
            <a:r>
              <a:rPr lang="it-IT" dirty="0" smtClean="0"/>
              <a:t>date stiintifice despre campul gravitational al Pamantului.</a:t>
            </a:r>
            <a:endParaRPr lang="ro-RO" dirty="0"/>
          </a:p>
        </p:txBody>
      </p:sp>
      <p:pic>
        <p:nvPicPr>
          <p:cNvPr id="4" name="Picture 3" descr="image-2009-04-5-5550627-46-satelitul-goce.jpg"/>
          <p:cNvPicPr>
            <a:picLocks noChangeAspect="1"/>
          </p:cNvPicPr>
          <p:nvPr/>
        </p:nvPicPr>
        <p:blipFill>
          <a:blip r:embed="rId2" cstate="print"/>
          <a:stretch>
            <a:fillRect/>
          </a:stretch>
        </p:blipFill>
        <p:spPr>
          <a:xfrm>
            <a:off x="6012160" y="4365104"/>
            <a:ext cx="3131840" cy="2276872"/>
          </a:xfrm>
          <a:prstGeom prst="rect">
            <a:avLst/>
          </a:prstGeom>
        </p:spPr>
      </p:pic>
      <p:pic>
        <p:nvPicPr>
          <p:cNvPr id="5" name="Picture 4" descr="download.jpg"/>
          <p:cNvPicPr>
            <a:picLocks noChangeAspect="1"/>
          </p:cNvPicPr>
          <p:nvPr/>
        </p:nvPicPr>
        <p:blipFill>
          <a:blip r:embed="rId3" cstate="print"/>
          <a:stretch>
            <a:fillRect/>
          </a:stretch>
        </p:blipFill>
        <p:spPr>
          <a:xfrm>
            <a:off x="179512" y="4581128"/>
            <a:ext cx="2664296" cy="2132856"/>
          </a:xfrm>
          <a:prstGeom prst="rect">
            <a:avLst/>
          </a:prstGeom>
        </p:spPr>
      </p:pic>
      <p:pic>
        <p:nvPicPr>
          <p:cNvPr id="6" name="Picture 5" descr="goce-mapping-geoid-earth-bg.jpg"/>
          <p:cNvPicPr>
            <a:picLocks noChangeAspect="1"/>
          </p:cNvPicPr>
          <p:nvPr/>
        </p:nvPicPr>
        <p:blipFill>
          <a:blip r:embed="rId4" cstate="print"/>
          <a:stretch>
            <a:fillRect/>
          </a:stretch>
        </p:blipFill>
        <p:spPr>
          <a:xfrm>
            <a:off x="3059832" y="4509120"/>
            <a:ext cx="2540000" cy="2032000"/>
          </a:xfrm>
          <a:prstGeom prst="rect">
            <a:avLst/>
          </a:prstGeom>
        </p:spPr>
      </p:pic>
    </p:spTree>
  </p:cSld>
  <p:clrMapOvr>
    <a:masterClrMapping/>
  </p:clrMapOvr>
  <p:transition spd="slow" advTm="10000">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style.rotation</p:attrName>
                                        </p:attrNameLst>
                                      </p:cBhvr>
                                      <p:tavLst>
                                        <p:tav tm="0">
                                          <p:val>
                                            <p:fltVal val="360"/>
                                          </p:val>
                                        </p:tav>
                                        <p:tav tm="100000">
                                          <p:val>
                                            <p:fltVal val="0"/>
                                          </p:val>
                                        </p:tav>
                                      </p:tavLst>
                                    </p:anim>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smtClean="0"/>
              <a:t>GOCE: program de functionare</a:t>
            </a:r>
            <a:endParaRPr lang="ro-RO" dirty="0"/>
          </a:p>
        </p:txBody>
      </p:sp>
      <p:sp>
        <p:nvSpPr>
          <p:cNvPr id="3" name="Content Placeholder 2"/>
          <p:cNvSpPr>
            <a:spLocks noGrp="1"/>
          </p:cNvSpPr>
          <p:nvPr>
            <p:ph idx="1"/>
          </p:nvPr>
        </p:nvSpPr>
        <p:spPr/>
        <p:txBody>
          <a:bodyPr/>
          <a:lstStyle/>
          <a:p>
            <a:r>
              <a:rPr lang="ro-RO" dirty="0" smtClean="0"/>
              <a:t>Cum functioneaza insa un asemenea aparat? </a:t>
            </a:r>
            <a:r>
              <a:rPr lang="ro-RO" b="1" dirty="0" smtClean="0"/>
              <a:t>Mirel Barlan, de la Observatorul astronomic din Paris:</a:t>
            </a:r>
            <a:r>
              <a:rPr lang="ro-RO" i="1" dirty="0" smtClean="0"/>
              <a:t> </a:t>
            </a:r>
            <a:r>
              <a:rPr lang="en-US" i="1" dirty="0" smtClean="0"/>
              <a:t>”</a:t>
            </a:r>
            <a:r>
              <a:rPr lang="ro-RO" i="1" dirty="0" smtClean="0"/>
              <a:t>Instrumentele la bord functioneaza cu energie solara, iar corectiile de traiectorie se vor face de motoare cu propulsie ionica. Programul stiintific a fost esalonat pentru aproximativ doi ani. </a:t>
            </a:r>
            <a:r>
              <a:rPr lang="en-US" i="1" dirty="0" smtClean="0"/>
              <a:t>”</a:t>
            </a:r>
            <a:endParaRPr lang="ro-RO" dirty="0"/>
          </a:p>
        </p:txBody>
      </p:sp>
      <p:pic>
        <p:nvPicPr>
          <p:cNvPr id="4" name="Picture 3" descr="image-2009-04-5-5550644-46-satelitul-goce-masurarea-campului-gravitational.jpg"/>
          <p:cNvPicPr>
            <a:picLocks noChangeAspect="1"/>
          </p:cNvPicPr>
          <p:nvPr/>
        </p:nvPicPr>
        <p:blipFill>
          <a:blip r:embed="rId2" cstate="print"/>
          <a:stretch>
            <a:fillRect/>
          </a:stretch>
        </p:blipFill>
        <p:spPr>
          <a:xfrm>
            <a:off x="899592" y="3110107"/>
            <a:ext cx="4464496" cy="3127205"/>
          </a:xfrm>
          <a:prstGeom prst="rect">
            <a:avLst/>
          </a:prstGeom>
        </p:spPr>
      </p:pic>
      <p:sp>
        <p:nvSpPr>
          <p:cNvPr id="5" name="TextBox 4"/>
          <p:cNvSpPr txBox="1"/>
          <p:nvPr/>
        </p:nvSpPr>
        <p:spPr>
          <a:xfrm>
            <a:off x="5580112" y="5229200"/>
            <a:ext cx="3096344" cy="923330"/>
          </a:xfrm>
          <a:prstGeom prst="rect">
            <a:avLst/>
          </a:prstGeom>
          <a:noFill/>
        </p:spPr>
        <p:txBody>
          <a:bodyPr wrap="square" rtlCol="0">
            <a:spAutoFit/>
          </a:bodyPr>
          <a:lstStyle/>
          <a:p>
            <a:r>
              <a:rPr lang="it-IT" dirty="0"/>
              <a:t>Satelitul GOCE-masurarea campului gravitational</a:t>
            </a:r>
            <a:r>
              <a:rPr lang="it-IT" dirty="0" smtClean="0"/>
              <a:t/>
            </a:r>
            <a:br>
              <a:rPr lang="it-IT" dirty="0" smtClean="0"/>
            </a:br>
            <a:r>
              <a:rPr lang="it-IT" dirty="0"/>
              <a:t>Foto: ESA</a:t>
            </a:r>
            <a:endParaRPr lang="ro-RO" dirty="0"/>
          </a:p>
        </p:txBody>
      </p:sp>
    </p:spTree>
  </p:cSld>
  <p:clrMapOvr>
    <a:masterClrMapping/>
  </p:clrMapOvr>
  <p:transition spd="slow" advTm="10000">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3" presetClass="emph" presetSubtype="0" fill="remove" nodeType="clickEffect">
                                  <p:stCondLst>
                                    <p:cond delay="0"/>
                                  </p:stCondLst>
                                  <p:childTnLst>
                                    <p:animClr clrSpc="rgb">
                                      <p:cBhvr override="childStyle">
                                        <p:cTn id="6" dur="1500" accel="50000" autoRev="1" fill="hold" tmFilter="0, 0; .33333, 1; 1, 1">
                                          <p:stCondLst>
                                            <p:cond delay="0"/>
                                          </p:stCondLst>
                                        </p:cTn>
                                        <p:tgtEl>
                                          <p:spTgt spid="4"/>
                                        </p:tgtEl>
                                        <p:attrNameLst>
                                          <p:attrName>style.color</p:attrName>
                                        </p:attrNameLst>
                                      </p:cBhvr>
                                      <p:to>
                                        <a:schemeClr val="hlink"/>
                                      </p:to>
                                    </p:animClr>
                                    <p:animClr clrSpc="rgb">
                                      <p:cBhvr>
                                        <p:cTn id="7" dur="1500" accel="50000" autoRev="1" fill="hold" tmFilter="0, 0; .33333, 1; 1, 1">
                                          <p:stCondLst>
                                            <p:cond delay="0"/>
                                          </p:stCondLst>
                                        </p:cTn>
                                        <p:tgtEl>
                                          <p:spTgt spid="4"/>
                                        </p:tgtEl>
                                        <p:attrNameLst>
                                          <p:attrName>fillcolor</p:attrName>
                                        </p:attrNameLst>
                                      </p:cBhvr>
                                      <p:to>
                                        <a:schemeClr val="hlink"/>
                                      </p:to>
                                    </p:animClr>
                                    <p:set>
                                      <p:cBhvr>
                                        <p:cTn id="8" dur="3000" fill="hold"/>
                                        <p:tgtEl>
                                          <p:spTgt spid="4"/>
                                        </p:tgtEl>
                                        <p:attrNameLst>
                                          <p:attrName>fill.type</p:attrName>
                                        </p:attrNameLst>
                                      </p:cBhvr>
                                      <p:to>
                                        <p:strVal val="solid"/>
                                      </p:to>
                                    </p:set>
                                    <p:set>
                                      <p:cBhvr>
                                        <p:cTn id="9" dur="3000" fill="hold"/>
                                        <p:tgtEl>
                                          <p:spTgt spid="4"/>
                                        </p:tgtEl>
                                        <p:attrNameLst>
                                          <p:attrName>fill.on</p:attrName>
                                        </p:attrNameLst>
                                      </p:cBhvr>
                                      <p:to>
                                        <p:strVal val="true"/>
                                      </p:to>
                                    </p:set>
                                    <p:animScale>
                                      <p:cBhvr>
                                        <p:cTn id="10" dur="1500" accel="50000" autoRev="1" fill="hold" tmFilter="0, 0; .33333, 1; 1, 1">
                                          <p:stCondLst>
                                            <p:cond delay="0"/>
                                          </p:stCondLst>
                                        </p:cTn>
                                        <p:tgtEl>
                                          <p:spTgt spid="4"/>
                                        </p:tgtEl>
                                      </p:cBhvr>
                                      <p:from x="100000" y="100000"/>
                                      <p:to x="100000" y="14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ro-RO"/>
          </a:p>
        </p:txBody>
      </p:sp>
      <p:sp>
        <p:nvSpPr>
          <p:cNvPr id="3" name="Content Placeholder 2"/>
          <p:cNvSpPr>
            <a:spLocks noGrp="1"/>
          </p:cNvSpPr>
          <p:nvPr>
            <p:ph idx="1"/>
          </p:nvPr>
        </p:nvSpPr>
        <p:spPr/>
        <p:txBody>
          <a:bodyPr/>
          <a:lstStyle/>
          <a:p>
            <a:endParaRPr lang="en-US" i="1" dirty="0" smtClean="0"/>
          </a:p>
          <a:p>
            <a:r>
              <a:rPr lang="ro-RO" i="1" dirty="0" smtClean="0"/>
              <a:t>Datele stiintifice trimise de satelit </a:t>
            </a:r>
            <a:r>
              <a:rPr lang="en-US" i="1" dirty="0" smtClean="0"/>
              <a:t>au </a:t>
            </a:r>
            <a:r>
              <a:rPr lang="en-US" i="1" dirty="0" err="1" smtClean="0"/>
              <a:t>fost</a:t>
            </a:r>
            <a:r>
              <a:rPr lang="en-US" i="1" dirty="0" smtClean="0"/>
              <a:t> </a:t>
            </a:r>
            <a:r>
              <a:rPr lang="ro-RO" i="1" dirty="0" smtClean="0"/>
              <a:t>receptionate cu antenele instalate in Kiruna (Suedia) si Svalbard (Norvegia). </a:t>
            </a:r>
            <a:endParaRPr lang="en-US" i="1" dirty="0" smtClean="0"/>
          </a:p>
          <a:p>
            <a:endParaRPr lang="en-US" i="1" dirty="0" smtClean="0"/>
          </a:p>
          <a:p>
            <a:endParaRPr lang="en-US" i="1" dirty="0" smtClean="0"/>
          </a:p>
          <a:p>
            <a:r>
              <a:rPr lang="ro-RO" i="1" dirty="0" smtClean="0"/>
              <a:t>Instrumentatia la bord a satelitului este alcatuita din 9 gradiometre (instrument alcatuit din sase captori de camp izolati termic, aflati intr-o structura rigida si stabila, ce permite masurarea anumitor componente ale campului gravific terestru) si 6 accelerometre ce permit masuratori ale suprafetei cu precizie de oridinul centimetrului. </a:t>
            </a:r>
            <a:endParaRPr lang="ro-RO" dirty="0"/>
          </a:p>
        </p:txBody>
      </p:sp>
    </p:spTree>
  </p:cSld>
  <p:clrMapOvr>
    <a:masterClrMapping/>
  </p:clrMapOvr>
  <p:transition spd="slow" advTm="10000">
    <p:split orient="vert"/>
  </p:transition>
  <p:timing>
    <p:tnLst>
      <p:par>
        <p:cTn id="1" dur="indefinite" restart="never" nodeType="tmRoot"/>
      </p:par>
    </p:tnLst>
  </p:timing>
</p:sld>
</file>

<file path=ppt/theme/theme1.xml><?xml version="1.0" encoding="utf-8"?>
<a:theme xmlns:a="http://schemas.openxmlformats.org/drawingml/2006/main" name="m62_physics_powerpoint_2007_template">
  <a:themeElements>
    <a:clrScheme name="Custom 3">
      <a:dk1>
        <a:srgbClr val="FFFFFF"/>
      </a:dk1>
      <a:lt1>
        <a:sysClr val="window" lastClr="FFFFFF"/>
      </a:lt1>
      <a:dk2>
        <a:srgbClr val="000000"/>
      </a:dk2>
      <a:lt2>
        <a:srgbClr val="000000"/>
      </a:lt2>
      <a:accent1>
        <a:srgbClr val="1A29B6"/>
      </a:accent1>
      <a:accent2>
        <a:srgbClr val="2565AB"/>
      </a:accent2>
      <a:accent3>
        <a:srgbClr val="9389EA"/>
      </a:accent3>
      <a:accent4>
        <a:srgbClr val="F51191"/>
      </a:accent4>
      <a:accent5>
        <a:srgbClr val="F442FE"/>
      </a:accent5>
      <a:accent6>
        <a:srgbClr val="4A014E"/>
      </a:accent6>
      <a:hlink>
        <a:srgbClr val="AB6594"/>
      </a:hlink>
      <a:folHlink>
        <a:srgbClr val="1A29B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m62_physics_powerpoint_2007_template</Template>
  <TotalTime>0</TotalTime>
  <Words>440</Words>
  <Application>Microsoft Office PowerPoint</Application>
  <PresentationFormat>On-screen Show (4:3)</PresentationFormat>
  <Paragraphs>49</Paragraphs>
  <Slides>15</Slides>
  <Notes>0</Notes>
  <HiddenSlides>0</HiddenSlides>
  <MMClips>1</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m62_physics_powerpoint_2007_template</vt:lpstr>
      <vt:lpstr>CAMPUL GRAVITATIONAL</vt:lpstr>
      <vt:lpstr>De ce ne intereseaza?</vt:lpstr>
      <vt:lpstr>Slide 3</vt:lpstr>
      <vt:lpstr>Slide 4</vt:lpstr>
      <vt:lpstr>Cum studiem campul gravitational</vt:lpstr>
      <vt:lpstr>Slide 6</vt:lpstr>
      <vt:lpstr>Slide 7</vt:lpstr>
      <vt:lpstr>GOCE: program de functionare</vt:lpstr>
      <vt:lpstr>Slide 9</vt:lpstr>
      <vt:lpstr>Slide 10</vt:lpstr>
      <vt:lpstr>Slide 11</vt:lpstr>
      <vt:lpstr>Slide 12</vt:lpstr>
      <vt:lpstr>Slide 13</vt:lpstr>
      <vt:lpstr>Slide 14</vt:lpstr>
      <vt:lpstr>Slide 15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CAMPUL GRAVITATIONAL</dc:title>
  <dc:creator>AndreeaK</dc:creator>
  <cp:lastModifiedBy>AndreeaK</cp:lastModifiedBy>
  <cp:revision>16</cp:revision>
  <dcterms:created xsi:type="dcterms:W3CDTF">2012-12-10T18:25:50Z</dcterms:created>
  <dcterms:modified xsi:type="dcterms:W3CDTF">2012-12-10T20:54:28Z</dcterms:modified>
</cp:coreProperties>
</file>