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59" r:id="rId5"/>
    <p:sldId id="266" r:id="rId6"/>
    <p:sldId id="265" r:id="rId7"/>
    <p:sldId id="260" r:id="rId8"/>
    <p:sldId id="261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unghi isoscel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u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9" name="Subtitlu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o-RO" smtClean="0"/>
              <a:t>Faceți clic pentru editarea stilului de subtitlu al coordonatorului</a:t>
            </a:r>
            <a:endParaRPr kumimoji="0" lang="en-US"/>
          </a:p>
        </p:txBody>
      </p:sp>
      <p:sp>
        <p:nvSpPr>
          <p:cNvPr id="28" name="Substituent dată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1AEDED2-1F12-4222-A1B4-749D2030C64A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17" name="Substituent subsol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ubstituent număr diapozitiv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5C7B532-EFF5-4D87-B9AF-E0A79DCF3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DED2-1F12-4222-A1B4-749D2030C64A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B532-EFF5-4D87-B9AF-E0A79DCF3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DED2-1F12-4222-A1B4-749D2030C64A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B532-EFF5-4D87-B9AF-E0A79DCF3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1AEDED2-1F12-4222-A1B4-749D2030C64A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B532-EFF5-4D87-B9AF-E0A79DCF3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unghi drep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unghi isoscel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1AEDED2-1F12-4222-A1B4-749D2030C64A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5C7B532-EFF5-4D87-B9AF-E0A79DCF3B1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Conector drep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rep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1AEDED2-1F12-4222-A1B4-749D2030C64A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5C7B532-EFF5-4D87-B9AF-E0A79DCF3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ț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5" name="Substituent conținut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1AEDED2-1F12-4222-A1B4-749D2030C64A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5C7B532-EFF5-4D87-B9AF-E0A79DCF3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DED2-1F12-4222-A1B4-749D2030C64A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7B532-EFF5-4D87-B9AF-E0A79DCF3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1AEDED2-1F12-4222-A1B4-749D2030C64A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5C7B532-EFF5-4D87-B9AF-E0A79DCF3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o-RO" smtClean="0"/>
              <a:t>Faceți clic pentru a edita stilurile de text Coordonator</a:t>
            </a:r>
          </a:p>
          <a:p>
            <a:pPr lvl="1" eaLnBrk="1" latinLnBrk="0" hangingPunct="1"/>
            <a:r>
              <a:rPr lang="ro-RO" smtClean="0"/>
              <a:t>Al doilea nivel</a:t>
            </a:r>
          </a:p>
          <a:p>
            <a:pPr lvl="2" eaLnBrk="1" latinLnBrk="0" hangingPunct="1"/>
            <a:r>
              <a:rPr lang="ro-RO" smtClean="0"/>
              <a:t>Al treilea nivel</a:t>
            </a:r>
          </a:p>
          <a:p>
            <a:pPr lvl="3" eaLnBrk="1" latinLnBrk="0" hangingPunct="1"/>
            <a:r>
              <a:rPr lang="ro-RO" smtClean="0"/>
              <a:t>Al patrulea nivel</a:t>
            </a:r>
          </a:p>
          <a:p>
            <a:pPr lvl="4" eaLnBrk="1" latinLnBrk="0" hangingPunct="1"/>
            <a:r>
              <a:rPr lang="ro-RO" smtClean="0"/>
              <a:t>Al cincilea nivel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1AEDED2-1F12-4222-A1B4-749D2030C64A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5C7B532-EFF5-4D87-B9AF-E0A79DCF3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o-RO" smtClean="0"/>
              <a:t>Faceți clic pe pictogramă pentru a adăuga o imagine</a:t>
            </a:r>
            <a:endParaRPr kumimoji="0" lang="en-US" dirty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1AEDED2-1F12-4222-A1B4-749D2030C64A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5C7B532-EFF5-4D87-B9AF-E0A79DCF3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unghi drep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ctor drep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drep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ubstituent titl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o-RO" smtClean="0"/>
              <a:t>Faceți clic pentru a edita stilul de titlu Coordonator</a:t>
            </a:r>
            <a:endParaRPr kumimoji="0" lang="en-US"/>
          </a:p>
        </p:txBody>
      </p:sp>
      <p:sp>
        <p:nvSpPr>
          <p:cNvPr id="13" name="Substituent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o-RO" smtClean="0"/>
              <a:t>Faceți clic pentru a edita stilurile de text Coordonator</a:t>
            </a:r>
          </a:p>
          <a:p>
            <a:pPr lvl="1" eaLnBrk="1" latinLnBrk="0" hangingPunct="1"/>
            <a:r>
              <a:rPr kumimoji="0" lang="ro-RO" smtClean="0"/>
              <a:t>Al doilea nivel</a:t>
            </a:r>
          </a:p>
          <a:p>
            <a:pPr lvl="2" eaLnBrk="1" latinLnBrk="0" hangingPunct="1"/>
            <a:r>
              <a:rPr kumimoji="0" lang="ro-RO" smtClean="0"/>
              <a:t>Al treilea nivel</a:t>
            </a:r>
          </a:p>
          <a:p>
            <a:pPr lvl="3" eaLnBrk="1" latinLnBrk="0" hangingPunct="1"/>
            <a:r>
              <a:rPr kumimoji="0" lang="ro-RO" smtClean="0"/>
              <a:t>Al patrulea nivel</a:t>
            </a:r>
          </a:p>
          <a:p>
            <a:pPr lvl="4" eaLnBrk="1" latinLnBrk="0" hangingPunct="1"/>
            <a:r>
              <a:rPr kumimoji="0" lang="ro-RO" smtClean="0"/>
              <a:t>Al cincilea nivel</a:t>
            </a:r>
            <a:endParaRPr kumimoji="0" lang="en-US"/>
          </a:p>
        </p:txBody>
      </p:sp>
      <p:sp>
        <p:nvSpPr>
          <p:cNvPr id="14" name="Substituent dată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AEDED2-1F12-4222-A1B4-749D2030C64A}" type="datetimeFigureOut">
              <a:rPr lang="en-US" smtClean="0"/>
              <a:pPr/>
              <a:t>2/4/2019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ubstituent număr diapozitiv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5C7B532-EFF5-4D87-B9AF-E0A79DCF3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tia.ro/fizica/fizica/313-radiocarbonul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ATOMUL,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prieten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</a:t>
            </a: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setăText 4"/>
          <p:cNvSpPr txBox="1"/>
          <p:nvPr/>
        </p:nvSpPr>
        <p:spPr>
          <a:xfrm>
            <a:off x="457200" y="30480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Proiect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realizat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elevul</a:t>
            </a:r>
            <a:endParaRPr lang="en-US" sz="3200" b="1" dirty="0" smtClean="0"/>
          </a:p>
          <a:p>
            <a:pPr algn="ctr"/>
            <a:r>
              <a:rPr lang="en-US" sz="3200" b="1" dirty="0" smtClean="0"/>
              <a:t> </a:t>
            </a:r>
            <a:r>
              <a:rPr lang="en-US" sz="3200" b="1" dirty="0" err="1" smtClean="0"/>
              <a:t>Moise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Costin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clasa</a:t>
            </a:r>
            <a:r>
              <a:rPr lang="en-US" sz="3200" b="1" dirty="0" smtClean="0"/>
              <a:t> a VII </a:t>
            </a:r>
            <a:r>
              <a:rPr lang="en-US" sz="3200" b="1" dirty="0" smtClean="0"/>
              <a:t>a</a:t>
            </a:r>
            <a:endParaRPr lang="en-US" sz="3200" b="1" dirty="0" smtClean="0"/>
          </a:p>
          <a:p>
            <a:r>
              <a:rPr lang="en-US" sz="3200" b="1" dirty="0" err="1" smtClean="0"/>
              <a:t>Profesor</a:t>
            </a:r>
            <a:r>
              <a:rPr lang="en-US" sz="3200" b="1" dirty="0" smtClean="0"/>
              <a:t> </a:t>
            </a:r>
            <a:r>
              <a:rPr lang="ro-RO" sz="3200" b="1" dirty="0" smtClean="0"/>
              <a:t>î</a:t>
            </a:r>
            <a:r>
              <a:rPr lang="en-US" sz="3200" b="1" dirty="0" err="1" smtClean="0"/>
              <a:t>ndrum</a:t>
            </a:r>
            <a:r>
              <a:rPr lang="ro-RO" sz="3200" b="1" dirty="0" smtClean="0"/>
              <a:t>ă</a:t>
            </a:r>
            <a:r>
              <a:rPr lang="en-US" sz="3200" b="1" dirty="0" smtClean="0"/>
              <a:t>tor: </a:t>
            </a:r>
            <a:r>
              <a:rPr lang="en-US" sz="3200" b="1" dirty="0" smtClean="0"/>
              <a:t>G</a:t>
            </a:r>
            <a:r>
              <a:rPr lang="ro-RO" sz="3200" b="1" dirty="0" smtClean="0"/>
              <a:t>ă</a:t>
            </a:r>
            <a:r>
              <a:rPr lang="en-US" sz="3200" b="1" dirty="0" err="1" smtClean="0"/>
              <a:t>zdaru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Valerica</a:t>
            </a:r>
            <a:endParaRPr lang="en-US" sz="3200" b="1" dirty="0"/>
          </a:p>
        </p:txBody>
      </p:sp>
      <p:sp>
        <p:nvSpPr>
          <p:cNvPr id="4" name="CasetăText 3"/>
          <p:cNvSpPr txBox="1"/>
          <p:nvPr/>
        </p:nvSpPr>
        <p:spPr>
          <a:xfrm>
            <a:off x="1066800" y="53340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Liceul</a:t>
            </a:r>
            <a:r>
              <a:rPr lang="en-US" dirty="0" smtClean="0"/>
              <a:t> </a:t>
            </a:r>
            <a:r>
              <a:rPr lang="en-US" dirty="0" err="1" smtClean="0"/>
              <a:t>Tehnologic</a:t>
            </a:r>
            <a:r>
              <a:rPr lang="en-US" dirty="0" smtClean="0"/>
              <a:t> “</a:t>
            </a:r>
            <a:r>
              <a:rPr lang="ro-RO" dirty="0" smtClean="0"/>
              <a:t> Înălțarea Domnului</a:t>
            </a:r>
            <a:r>
              <a:rPr lang="en-US" dirty="0" smtClean="0"/>
              <a:t>”</a:t>
            </a:r>
            <a:r>
              <a:rPr lang="ro-RO" dirty="0" smtClean="0"/>
              <a:t> Slobozia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Atomul </a:t>
            </a:r>
            <a:r>
              <a:rPr lang="en-US" smtClean="0"/>
              <a:t>“</a:t>
            </a:r>
            <a:r>
              <a:rPr lang="ro-RO" smtClean="0"/>
              <a:t>distrugător</a:t>
            </a:r>
            <a:r>
              <a:rPr lang="en-US" smtClean="0"/>
              <a:t>”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125538"/>
            <a:ext cx="8243887" cy="4956175"/>
          </a:xfrm>
        </p:spPr>
        <p:txBody>
          <a:bodyPr>
            <a:normAutofit/>
          </a:bodyPr>
          <a:lstStyle/>
          <a:p>
            <a:pPr marL="93663" indent="269875">
              <a:lnSpc>
                <a:spcPct val="80000"/>
              </a:lnSpc>
            </a:pPr>
            <a:endParaRPr lang="en-US" sz="1500" dirty="0" smtClean="0"/>
          </a:p>
          <a:p>
            <a:pPr marL="93663" indent="269875">
              <a:lnSpc>
                <a:spcPct val="80000"/>
              </a:lnSpc>
            </a:pPr>
            <a:r>
              <a:rPr lang="en-US" sz="2400" b="1" dirty="0" err="1" smtClean="0"/>
              <a:t>Secolul</a:t>
            </a:r>
            <a:r>
              <a:rPr lang="en-US" sz="2400" b="1" dirty="0" smtClean="0"/>
              <a:t> atomic a </a:t>
            </a:r>
            <a:r>
              <a:rPr lang="ro-RO" sz="2400" b="1" dirty="0" smtClean="0"/>
              <a:t>î</a:t>
            </a:r>
            <a:r>
              <a:rPr lang="en-US" sz="2400" b="1" dirty="0" err="1" smtClean="0"/>
              <a:t>nceput</a:t>
            </a:r>
            <a:r>
              <a:rPr lang="en-US" sz="2400" b="1" dirty="0" smtClean="0"/>
              <a:t> cu </a:t>
            </a:r>
            <a:r>
              <a:rPr lang="en-US" sz="2400" b="1" dirty="0" err="1" smtClean="0"/>
              <a:t>bombele</a:t>
            </a:r>
            <a:endParaRPr lang="en-US" sz="2400" b="1" dirty="0" smtClean="0"/>
          </a:p>
          <a:p>
            <a:pPr marL="93663" indent="269875">
              <a:lnSpc>
                <a:spcPct val="80000"/>
              </a:lnSpc>
              <a:buFontTx/>
              <a:buNone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atomice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Planeta</a:t>
            </a:r>
            <a:r>
              <a:rPr lang="en-US" sz="2400" b="1" dirty="0" smtClean="0"/>
              <a:t> s-a </a:t>
            </a:r>
            <a:r>
              <a:rPr lang="en-US" sz="2400" b="1" dirty="0" err="1" smtClean="0"/>
              <a:t>cutremurat</a:t>
            </a:r>
            <a:r>
              <a:rPr lang="en-US" sz="2400" b="1" dirty="0" smtClean="0"/>
              <a:t>.</a:t>
            </a:r>
            <a:r>
              <a:rPr lang="ro-RO" sz="2400" b="1" dirty="0" smtClean="0"/>
              <a:t> </a:t>
            </a:r>
            <a:endParaRPr lang="en-US" sz="2400" b="1" dirty="0" smtClean="0"/>
          </a:p>
          <a:p>
            <a:pPr marL="93663" indent="269875">
              <a:lnSpc>
                <a:spcPct val="80000"/>
              </a:lnSpc>
              <a:buFontTx/>
              <a:buNone/>
            </a:pPr>
            <a:r>
              <a:rPr lang="en-US" sz="2400" b="1" dirty="0" err="1" smtClean="0"/>
              <a:t>Omenirea</a:t>
            </a:r>
            <a:r>
              <a:rPr lang="en-US" sz="2400" b="1" dirty="0" smtClean="0"/>
              <a:t> ad</a:t>
            </a:r>
            <a:r>
              <a:rPr lang="ro-RO" sz="2400" b="1" dirty="0" smtClean="0"/>
              <a:t>â</a:t>
            </a:r>
            <a:r>
              <a:rPr lang="en-US" sz="2400" b="1" dirty="0" err="1" smtClean="0"/>
              <a:t>nc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impresionat</a:t>
            </a:r>
            <a:r>
              <a:rPr lang="ro-RO" sz="2400" b="1" dirty="0" smtClean="0"/>
              <a:t>ă</a:t>
            </a:r>
            <a:r>
              <a:rPr lang="en-US" sz="2400" b="1" dirty="0" smtClean="0"/>
              <a:t> a</a:t>
            </a:r>
          </a:p>
          <a:p>
            <a:pPr marL="93663" indent="269875">
              <a:lnSpc>
                <a:spcPct val="80000"/>
              </a:lnSpc>
              <a:buFontTx/>
              <a:buNone/>
            </a:pPr>
            <a:r>
              <a:rPr lang="en-US" sz="2400" b="1" dirty="0" smtClean="0"/>
              <a:t> </a:t>
            </a:r>
            <a:r>
              <a:rPr lang="ro-RO" sz="2400" b="1" dirty="0" smtClean="0"/>
              <a:t>î</a:t>
            </a:r>
            <a:r>
              <a:rPr lang="en-US" sz="2400" b="1" dirty="0" err="1" smtClean="0"/>
              <a:t>ntrebat</a:t>
            </a:r>
            <a:r>
              <a:rPr lang="en-US" sz="2400" b="1" dirty="0" smtClean="0"/>
              <a:t> cu </a:t>
            </a:r>
            <a:r>
              <a:rPr lang="en-US" sz="2400" b="1" dirty="0" err="1" smtClean="0"/>
              <a:t>nelini</a:t>
            </a:r>
            <a:r>
              <a:rPr lang="ro-RO" sz="2400" b="1" dirty="0" smtClean="0"/>
              <a:t>ş</a:t>
            </a:r>
            <a:r>
              <a:rPr lang="en-US" sz="2400" b="1" dirty="0" err="1" smtClean="0"/>
              <a:t>te</a:t>
            </a:r>
            <a:r>
              <a:rPr lang="en-US" sz="2400" b="1" dirty="0" smtClean="0"/>
              <a:t> </a:t>
            </a:r>
            <a:r>
              <a:rPr lang="ro-RO" sz="2400" b="1" dirty="0" smtClean="0"/>
              <a:t>ş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speran</a:t>
            </a:r>
            <a:r>
              <a:rPr lang="ro-RO" sz="2400" b="1" dirty="0" smtClean="0"/>
              <a:t>ţ</a:t>
            </a:r>
            <a:r>
              <a:rPr lang="en-US" sz="2400" b="1" dirty="0" smtClean="0"/>
              <a:t>a: </a:t>
            </a:r>
          </a:p>
          <a:p>
            <a:pPr marL="93663" indent="269875"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00FFFF"/>
                </a:solidFill>
              </a:rPr>
              <a:t>“Cine </a:t>
            </a:r>
            <a:r>
              <a:rPr lang="en-US" sz="2400" b="1" dirty="0" err="1" smtClean="0">
                <a:solidFill>
                  <a:srgbClr val="00FFFF"/>
                </a:solidFill>
              </a:rPr>
              <a:t>este</a:t>
            </a:r>
            <a:r>
              <a:rPr lang="en-US" sz="2400" b="1" dirty="0" smtClean="0">
                <a:solidFill>
                  <a:srgbClr val="00FFFF"/>
                </a:solidFill>
              </a:rPr>
              <a:t> </a:t>
            </a:r>
            <a:r>
              <a:rPr lang="en-US" sz="2400" b="1" dirty="0" err="1" smtClean="0">
                <a:solidFill>
                  <a:srgbClr val="00FFFF"/>
                </a:solidFill>
              </a:rPr>
              <a:t>atomul</a:t>
            </a:r>
            <a:r>
              <a:rPr lang="en-US" sz="2400" b="1" dirty="0" smtClean="0">
                <a:solidFill>
                  <a:srgbClr val="00FFFF"/>
                </a:solidFill>
              </a:rPr>
              <a:t>, un </a:t>
            </a:r>
            <a:r>
              <a:rPr lang="en-US" sz="2400" b="1" dirty="0" err="1" smtClean="0">
                <a:solidFill>
                  <a:srgbClr val="00FFFF"/>
                </a:solidFill>
              </a:rPr>
              <a:t>prieten</a:t>
            </a:r>
            <a:r>
              <a:rPr lang="en-US" sz="2400" b="1" dirty="0" smtClean="0">
                <a:solidFill>
                  <a:srgbClr val="00FFFF"/>
                </a:solidFill>
              </a:rPr>
              <a:t> </a:t>
            </a:r>
            <a:r>
              <a:rPr lang="en-US" sz="2400" b="1" dirty="0" err="1" smtClean="0">
                <a:solidFill>
                  <a:srgbClr val="00FFFF"/>
                </a:solidFill>
              </a:rPr>
              <a:t>sau</a:t>
            </a:r>
            <a:r>
              <a:rPr lang="en-US" sz="2400" b="1" dirty="0" smtClean="0">
                <a:solidFill>
                  <a:srgbClr val="00FFFF"/>
                </a:solidFill>
              </a:rPr>
              <a:t> un du</a:t>
            </a:r>
            <a:r>
              <a:rPr lang="ro-RO" sz="2400" b="1" dirty="0" smtClean="0">
                <a:solidFill>
                  <a:srgbClr val="00FFFF"/>
                </a:solidFill>
              </a:rPr>
              <a:t>ş</a:t>
            </a:r>
            <a:r>
              <a:rPr lang="en-US" sz="2400" b="1" dirty="0" smtClean="0">
                <a:solidFill>
                  <a:srgbClr val="00FFFF"/>
                </a:solidFill>
              </a:rPr>
              <a:t>man?” </a:t>
            </a:r>
          </a:p>
          <a:p>
            <a:pPr marL="93663" indent="269875">
              <a:lnSpc>
                <a:spcPct val="80000"/>
              </a:lnSpc>
            </a:pPr>
            <a:endParaRPr lang="en-US" sz="2400" b="1" dirty="0" smtClean="0">
              <a:solidFill>
                <a:srgbClr val="00FFFF"/>
              </a:solidFill>
            </a:endParaRPr>
          </a:p>
          <a:p>
            <a:pPr marL="93663" indent="269875">
              <a:lnSpc>
                <a:spcPct val="80000"/>
              </a:lnSpc>
            </a:pPr>
            <a:r>
              <a:rPr lang="en-US" sz="2400" b="1" dirty="0" smtClean="0"/>
              <a:t>6 august 1945, prima bomb</a:t>
            </a:r>
            <a:r>
              <a:rPr lang="ro-RO" sz="2400" b="1" dirty="0" smtClean="0"/>
              <a:t>ă</a:t>
            </a:r>
            <a:r>
              <a:rPr lang="en-US" sz="2400" b="1" dirty="0" smtClean="0"/>
              <a:t> atomic</a:t>
            </a:r>
            <a:r>
              <a:rPr lang="ro-RO" sz="2400" b="1" dirty="0" smtClean="0"/>
              <a:t>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transportat</a:t>
            </a:r>
            <a:r>
              <a:rPr lang="ro-RO" sz="2400" b="1" dirty="0" smtClean="0"/>
              <a:t>ă</a:t>
            </a:r>
            <a:r>
              <a:rPr lang="en-US" sz="2400" b="1" dirty="0" smtClean="0"/>
              <a:t> la </a:t>
            </a:r>
            <a:r>
              <a:rPr lang="en-US" sz="2400" b="1" dirty="0" err="1" smtClean="0"/>
              <a:t>bordul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bombardierului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american</a:t>
            </a:r>
            <a:r>
              <a:rPr lang="ro-RO" sz="2400" b="1" dirty="0" smtClean="0"/>
              <a:t> </a:t>
            </a:r>
            <a:r>
              <a:rPr lang="en-US" sz="2400" b="1" dirty="0" smtClean="0"/>
              <a:t>B-29 “Enola Gay” a </a:t>
            </a:r>
            <a:r>
              <a:rPr lang="en-US" sz="2400" b="1" dirty="0" err="1" smtClean="0"/>
              <a:t>transformat</a:t>
            </a:r>
            <a:r>
              <a:rPr lang="en-US" sz="2400" b="1" dirty="0" smtClean="0"/>
              <a:t> Hiroshima </a:t>
            </a:r>
            <a:r>
              <a:rPr lang="ro-RO" sz="2400" b="1" dirty="0" smtClean="0"/>
              <a:t>î</a:t>
            </a:r>
            <a:r>
              <a:rPr lang="en-US" sz="2400" b="1" dirty="0" err="1" smtClean="0"/>
              <a:t>ntr</a:t>
            </a:r>
            <a:r>
              <a:rPr lang="en-US" sz="2400" b="1" dirty="0" smtClean="0"/>
              <a:t>-un </a:t>
            </a:r>
            <a:r>
              <a:rPr lang="en-US" sz="2400" b="1" dirty="0" err="1" smtClean="0"/>
              <a:t>morman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ruine</a:t>
            </a:r>
            <a:r>
              <a:rPr lang="en-US" sz="2400" b="1" dirty="0" smtClean="0"/>
              <a:t> f</a:t>
            </a:r>
            <a:r>
              <a:rPr lang="ro-RO" sz="2400" b="1" dirty="0" smtClean="0"/>
              <a:t>ă</a:t>
            </a:r>
            <a:r>
              <a:rPr lang="en-US" sz="2400" b="1" dirty="0" smtClean="0"/>
              <a:t>r</a:t>
            </a:r>
            <a:r>
              <a:rPr lang="ro-RO" sz="2400" b="1" dirty="0" smtClean="0"/>
              <a:t>ă</a:t>
            </a:r>
            <a:r>
              <a:rPr lang="en-US" sz="2400" b="1" dirty="0" smtClean="0"/>
              <a:t> via</a:t>
            </a:r>
            <a:r>
              <a:rPr lang="ro-RO" sz="2400" b="1" dirty="0" smtClean="0"/>
              <a:t>ţ</a:t>
            </a:r>
            <a:r>
              <a:rPr lang="en-US" sz="2400" b="1" dirty="0" smtClean="0"/>
              <a:t>a ( </a:t>
            </a:r>
            <a:r>
              <a:rPr lang="en-US" sz="1000" b="1" dirty="0" smtClean="0"/>
              <a:t>235</a:t>
            </a:r>
            <a:r>
              <a:rPr lang="en-US" sz="2400" b="1" dirty="0" smtClean="0"/>
              <a:t>U).</a:t>
            </a:r>
          </a:p>
          <a:p>
            <a:pPr marL="93663" indent="269875">
              <a:lnSpc>
                <a:spcPct val="80000"/>
              </a:lnSpc>
            </a:pPr>
            <a:r>
              <a:rPr lang="en-US" sz="2400" b="1" dirty="0" smtClean="0"/>
              <a:t>Dup</a:t>
            </a:r>
            <a:r>
              <a:rPr lang="ro-RO" sz="2400" b="1" dirty="0" smtClean="0"/>
              <a:t>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trei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zile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ciuperca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otravitoare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exploziei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atomice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crescut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deasupra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unui</a:t>
            </a:r>
            <a:r>
              <a:rPr lang="en-US" sz="2400" b="1" dirty="0" smtClean="0"/>
              <a:t> alt </a:t>
            </a:r>
            <a:r>
              <a:rPr lang="en-US" sz="2400" b="1" dirty="0" err="1" smtClean="0"/>
              <a:t>ora</a:t>
            </a:r>
            <a:r>
              <a:rPr lang="ro-RO" sz="2400" b="1" dirty="0" smtClean="0"/>
              <a:t>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japonez</a:t>
            </a:r>
            <a:r>
              <a:rPr lang="en-US" sz="2400" b="1" dirty="0" smtClean="0"/>
              <a:t> Nagasaki ( </a:t>
            </a:r>
            <a:r>
              <a:rPr lang="en-US" sz="1000" b="1" dirty="0" smtClean="0"/>
              <a:t>235</a:t>
            </a:r>
            <a:r>
              <a:rPr lang="en-US" sz="2400" b="1" dirty="0" smtClean="0"/>
              <a:t>U).</a:t>
            </a:r>
          </a:p>
          <a:p>
            <a:pPr marL="93663" indent="269875">
              <a:lnSpc>
                <a:spcPct val="80000"/>
              </a:lnSpc>
            </a:pPr>
            <a:endParaRPr lang="en-US" sz="2400" b="1" dirty="0" smtClean="0"/>
          </a:p>
        </p:txBody>
      </p:sp>
      <p:sp>
        <p:nvSpPr>
          <p:cNvPr id="27650" name="Substituent număr diapozitiv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400"/>
            <a:fld id="{9BDC3107-EDBD-4E5C-9F21-49F81E8C1CC2}" type="slidenum">
              <a:rPr lang="en-US" smtClean="0"/>
              <a:pPr defTabSz="914400"/>
              <a:t>2</a:t>
            </a:fld>
            <a:endParaRPr lang="en-US" smtClean="0"/>
          </a:p>
        </p:txBody>
      </p:sp>
      <p:pic>
        <p:nvPicPr>
          <p:cNvPr id="27653" name="Picture 6" descr="https://upload.wikimedia.org/wikipedia/commons/thumb/e/e0/Nagasakibomb.jpg/800px-Nagasakibo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7375" y="0"/>
            <a:ext cx="2206625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Atomul </a:t>
            </a:r>
            <a:r>
              <a:rPr lang="en-US" smtClean="0"/>
              <a:t>“</a:t>
            </a:r>
            <a:r>
              <a:rPr lang="ro-RO" smtClean="0"/>
              <a:t>inginer</a:t>
            </a:r>
            <a:r>
              <a:rPr lang="en-US" smtClean="0"/>
              <a:t>”</a:t>
            </a:r>
            <a:r>
              <a:rPr lang="ro-RO" smtClean="0"/>
              <a:t> </a:t>
            </a:r>
            <a:endParaRPr lang="en-US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484313"/>
            <a:ext cx="8243887" cy="4537075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80000"/>
              </a:lnSpc>
            </a:pPr>
            <a:r>
              <a:rPr lang="ro-RO" sz="3200" smtClean="0"/>
              <a:t>Măsurarea lichidului în rezervoare închise;</a:t>
            </a:r>
          </a:p>
          <a:p>
            <a:pPr marL="342900" indent="-342900">
              <a:lnSpc>
                <a:spcPct val="80000"/>
              </a:lnSpc>
            </a:pPr>
            <a:r>
              <a:rPr lang="ro-RO" sz="3200" smtClean="0"/>
              <a:t>Determinarea uzurii instrumentelor de taiere;</a:t>
            </a:r>
          </a:p>
          <a:p>
            <a:pPr marL="342900" indent="-342900">
              <a:lnSpc>
                <a:spcPct val="80000"/>
              </a:lnSpc>
            </a:pPr>
            <a:r>
              <a:rPr lang="ro-RO" sz="3200" smtClean="0"/>
              <a:t>Depistarea scurgerilor de gaz din conductele subterane;</a:t>
            </a:r>
          </a:p>
          <a:p>
            <a:pPr marL="342900" indent="-342900">
              <a:lnSpc>
                <a:spcPct val="80000"/>
              </a:lnSpc>
            </a:pPr>
            <a:r>
              <a:rPr lang="ro-RO" sz="3200" smtClean="0"/>
              <a:t>Verificarea captuşelii refractare de la gura încalzită a furnalului;</a:t>
            </a:r>
          </a:p>
          <a:p>
            <a:pPr marL="342900" indent="-342900">
              <a:lnSpc>
                <a:spcPct val="80000"/>
              </a:lnSpc>
            </a:pPr>
            <a:r>
              <a:rPr lang="ro-RO" sz="3200" smtClean="0"/>
              <a:t>Neutralizarea sarcinilor electricităţii statice care prezintă pericole de incendiu.</a:t>
            </a:r>
            <a:endParaRPr lang="en-US" sz="3200" smtClean="0"/>
          </a:p>
        </p:txBody>
      </p:sp>
      <p:sp>
        <p:nvSpPr>
          <p:cNvPr id="28674" name="Substituent număr diapozitiv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400"/>
            <a:fld id="{88A46555-E2A2-4836-AEA8-A05FDE1E1738}" type="slidenum">
              <a:rPr lang="en-US" smtClean="0"/>
              <a:pPr defTabSz="914400"/>
              <a:t>3</a:t>
            </a:fld>
            <a:endParaRPr lang="en-US" smtClean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Atomul </a:t>
            </a:r>
            <a:r>
              <a:rPr lang="en-US" dirty="0" smtClean="0"/>
              <a:t>“</a:t>
            </a:r>
            <a:r>
              <a:rPr lang="ro-RO" dirty="0" smtClean="0"/>
              <a:t>chimist</a:t>
            </a:r>
            <a:r>
              <a:rPr lang="en-US" dirty="0" smtClean="0"/>
              <a:t>”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84324"/>
            <a:ext cx="8482013" cy="4054475"/>
          </a:xfrm>
        </p:spPr>
        <p:txBody>
          <a:bodyPr>
            <a:normAutofit fontScale="92500" lnSpcReduction="10000"/>
          </a:bodyPr>
          <a:lstStyle/>
          <a:p>
            <a:pPr marL="342900" indent="-342900"/>
            <a:r>
              <a:rPr lang="ro-RO" b="1" dirty="0" smtClean="0"/>
              <a:t>Radiaţiile radioactive reprezintă un mijloc cu adevărat miraculos în mâinile chimistului.</a:t>
            </a:r>
          </a:p>
          <a:p>
            <a:pPr marL="342900" indent="-342900">
              <a:buFontTx/>
              <a:buNone/>
            </a:pPr>
            <a:r>
              <a:rPr lang="ro-RO" b="1" dirty="0" err="1" smtClean="0"/>
              <a:t>-obţinere</a:t>
            </a:r>
            <a:r>
              <a:rPr lang="ro-RO" b="1" dirty="0" smtClean="0"/>
              <a:t> polimerilor cu calităţi deosebite;</a:t>
            </a:r>
          </a:p>
          <a:p>
            <a:pPr marL="342900" indent="-342900">
              <a:buFontTx/>
              <a:buNone/>
            </a:pPr>
            <a:r>
              <a:rPr lang="ro-RO" b="1" dirty="0" err="1" smtClean="0"/>
              <a:t>-obţinerea</a:t>
            </a:r>
            <a:r>
              <a:rPr lang="ro-RO" b="1" dirty="0" smtClean="0"/>
              <a:t> unor materiale speciale prin tratarea lemnului;</a:t>
            </a:r>
          </a:p>
          <a:p>
            <a:pPr marL="342900" indent="-342900">
              <a:buFontTx/>
              <a:buNone/>
            </a:pPr>
            <a:r>
              <a:rPr lang="ro-RO" b="1" dirty="0" err="1" smtClean="0"/>
              <a:t>-descompunerea</a:t>
            </a:r>
            <a:r>
              <a:rPr lang="ro-RO" b="1" dirty="0" smtClean="0"/>
              <a:t> grăsimilor;</a:t>
            </a:r>
          </a:p>
          <a:p>
            <a:pPr marL="342900" indent="-342900">
              <a:buFontTx/>
              <a:buNone/>
            </a:pPr>
            <a:r>
              <a:rPr lang="ro-RO" b="1" dirty="0" err="1" smtClean="0"/>
              <a:t>-prelucrarea</a:t>
            </a:r>
            <a:r>
              <a:rPr lang="ro-RO" b="1" dirty="0" smtClean="0"/>
              <a:t> petrolului;</a:t>
            </a:r>
          </a:p>
          <a:p>
            <a:pPr marL="342900" indent="-342900">
              <a:buFontTx/>
              <a:buNone/>
            </a:pPr>
            <a:r>
              <a:rPr lang="ro-RO" b="1" dirty="0" err="1" smtClean="0"/>
              <a:t>-transformarea</a:t>
            </a:r>
            <a:r>
              <a:rPr lang="ro-RO" b="1" dirty="0" smtClean="0"/>
              <a:t> energiei atomice direct in energie electrica</a:t>
            </a:r>
            <a:r>
              <a:rPr lang="en-US" b="1" dirty="0" smtClean="0"/>
              <a:t>, etc.</a:t>
            </a:r>
            <a:endParaRPr lang="ro-RO" b="1" dirty="0" smtClean="0"/>
          </a:p>
          <a:p>
            <a:pPr marL="342900" indent="-342900">
              <a:buFontTx/>
              <a:buNone/>
            </a:pPr>
            <a:endParaRPr lang="en-US" sz="2400" b="1" dirty="0" smtClean="0"/>
          </a:p>
        </p:txBody>
      </p:sp>
      <p:sp>
        <p:nvSpPr>
          <p:cNvPr id="29698" name="Substituent număr diapozitiv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400"/>
            <a:fld id="{E326C07C-9EF1-4CED-A18E-D27171F12FBC}" type="slidenum">
              <a:rPr lang="en-US" smtClean="0"/>
              <a:pPr defTabSz="914400"/>
              <a:t>4</a:t>
            </a:fld>
            <a:endParaRPr lang="en-US" smtClean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Atomul</a:t>
            </a:r>
            <a:r>
              <a:rPr lang="ro-RO" dirty="0" smtClean="0"/>
              <a:t>   </a:t>
            </a:r>
            <a:r>
              <a:rPr lang="en-US" dirty="0" smtClean="0"/>
              <a:t>“via</a:t>
            </a:r>
            <a:r>
              <a:rPr lang="ro-RO" dirty="0" err="1" smtClean="0"/>
              <a:t>ță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vi-VN" b="1" dirty="0" smtClean="0"/>
              <a:t>Carbon-12 este, de asemenea, unul dintre cele 5 elemente care compun ADN-ul uman</a:t>
            </a:r>
            <a:r>
              <a:rPr lang="vi-VN" dirty="0" smtClean="0"/>
              <a:t>. Astfel, Carbon-12 este într-adevăr elementul cel mai important în ceea ce priveşte viaţa, aşa cum o ştim astăzi. Aceasta este, probabil, ceea ce se scria </a:t>
            </a:r>
            <a:r>
              <a:rPr lang="vi-VN" b="1" dirty="0" smtClean="0"/>
              <a:t>în Apocalipsă cu privire la numărul 666, care era număr de om (sau numărul fiarei)</a:t>
            </a:r>
            <a:r>
              <a:rPr lang="vi-VN" dirty="0" smtClean="0"/>
              <a:t>. Acesta este numărul lui Carbon-12 care este baza trupului omului în legătură cu Universul fizic.</a:t>
            </a:r>
            <a:endParaRPr lang="en-US" dirty="0"/>
          </a:p>
        </p:txBody>
      </p:sp>
      <p:pic>
        <p:nvPicPr>
          <p:cNvPr id="8" name="Picture 2" descr="C:\Users\user\Desktop\Proiecte-Concursuri 2018-2019\ADN-si-atomii-de-carbon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52400"/>
            <a:ext cx="2362200" cy="1771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ubstituent număr diapozitiv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400"/>
            <a:fld id="{2CECAE87-4B3B-42A9-B8EE-87247E484D63}" type="slidenum">
              <a:rPr lang="en-US" smtClean="0"/>
              <a:pPr defTabSz="914400"/>
              <a:t>6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Atomul</a:t>
            </a:r>
            <a:r>
              <a:rPr lang="ro-RO" dirty="0" smtClean="0"/>
              <a:t> </a:t>
            </a:r>
            <a:r>
              <a:rPr lang="en-US" dirty="0" smtClean="0"/>
              <a:t>“</a:t>
            </a:r>
            <a:r>
              <a:rPr lang="ro-RO" dirty="0" smtClean="0"/>
              <a:t>medic</a:t>
            </a:r>
            <a:r>
              <a:rPr lang="en-US" dirty="0" smtClean="0"/>
              <a:t>”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001000" cy="4419600"/>
          </a:xfrm>
        </p:spPr>
        <p:txBody>
          <a:bodyPr>
            <a:normAutofit/>
          </a:bodyPr>
          <a:lstStyle/>
          <a:p>
            <a:pPr marL="0" indent="0" algn="just">
              <a:buFontTx/>
              <a:buNone/>
            </a:pPr>
            <a:r>
              <a:rPr lang="ro-RO" sz="2400" dirty="0" smtClean="0"/>
              <a:t>La 6 iunie 1905, Pierre Curie </a:t>
            </a:r>
            <a:r>
              <a:rPr lang="en-US" sz="2400" dirty="0" err="1" smtClean="0"/>
              <a:t>spunea</a:t>
            </a:r>
            <a:r>
              <a:rPr lang="en-US" sz="2400" dirty="0" smtClean="0"/>
              <a:t> </a:t>
            </a:r>
            <a:r>
              <a:rPr lang="ro-RO" sz="2400" dirty="0" smtClean="0"/>
              <a:t>în discursul cu ocazia </a:t>
            </a:r>
            <a:r>
              <a:rPr lang="ro-RO" sz="2400" dirty="0" err="1" smtClean="0"/>
              <a:t>dece</a:t>
            </a:r>
            <a:r>
              <a:rPr lang="en-US" sz="2400" dirty="0" smtClean="0"/>
              <a:t>r</a:t>
            </a:r>
            <a:r>
              <a:rPr lang="ro-RO" sz="2400" dirty="0" smtClean="0"/>
              <a:t>nării premiului Nobel că sub acţiunea radiaţiilor radiului creşterea ţesuturilor atacate de cancer</a:t>
            </a:r>
            <a:r>
              <a:rPr lang="en-US" sz="2400" dirty="0" smtClean="0"/>
              <a:t> </a:t>
            </a:r>
            <a:r>
              <a:rPr lang="ro-RO" sz="2400" dirty="0" smtClean="0"/>
              <a:t>î</a:t>
            </a:r>
            <a:r>
              <a:rPr lang="en-US" sz="2400" dirty="0" err="1" smtClean="0"/>
              <a:t>ncetine</a:t>
            </a:r>
            <a:r>
              <a:rPr lang="ro-RO" sz="2400" dirty="0" smtClean="0"/>
              <a:t>ş</a:t>
            </a:r>
            <a:r>
              <a:rPr lang="en-US" sz="2400" dirty="0" err="1" smtClean="0"/>
              <a:t>te</a:t>
            </a:r>
            <a:r>
              <a:rPr lang="ro-RO" sz="2400" dirty="0" smtClean="0"/>
              <a:t>, sau încet</a:t>
            </a:r>
            <a:r>
              <a:rPr lang="en-US" sz="2400" dirty="0" smtClean="0"/>
              <a:t>e</a:t>
            </a:r>
            <a:r>
              <a:rPr lang="ro-RO" sz="2400" dirty="0" smtClean="0"/>
              <a:t>a</a:t>
            </a:r>
            <a:r>
              <a:rPr lang="en-US" sz="2400" dirty="0" smtClean="0"/>
              <a:t>z</a:t>
            </a:r>
            <a:r>
              <a:rPr lang="ro-RO" sz="2400" dirty="0" smtClean="0"/>
              <a:t>ă total, în timp ce ţesuturile sănătoase vecine </a:t>
            </a:r>
            <a:r>
              <a:rPr lang="en-US" sz="2400" dirty="0" err="1" smtClean="0"/>
              <a:t>sunt</a:t>
            </a:r>
            <a:r>
              <a:rPr lang="en-US" sz="2400" dirty="0" smtClean="0"/>
              <a:t> </a:t>
            </a:r>
            <a:r>
              <a:rPr lang="ro-RO" sz="2400" dirty="0" smtClean="0"/>
              <a:t>menajate.</a:t>
            </a:r>
          </a:p>
          <a:p>
            <a:pPr marL="0" indent="0">
              <a:buFontTx/>
              <a:buNone/>
            </a:pPr>
            <a:r>
              <a:rPr lang="ro-RO" sz="2400" dirty="0" smtClean="0"/>
              <a:t>Radiul a fost înlocuit cu Co radioactiv </a:t>
            </a:r>
            <a:endParaRPr lang="ro-RO" sz="2400" dirty="0" smtClean="0"/>
          </a:p>
          <a:p>
            <a:pPr marL="0" indent="0">
              <a:buFontTx/>
              <a:buNone/>
            </a:pPr>
            <a:r>
              <a:rPr lang="ro-RO" sz="2400" dirty="0" smtClean="0"/>
              <a:t>(</a:t>
            </a:r>
            <a:r>
              <a:rPr lang="ro-RO" sz="2400" dirty="0" smtClean="0"/>
              <a:t>30 g Co radioactiv emite aceeaşi </a:t>
            </a:r>
            <a:endParaRPr lang="ro-RO" sz="2400" dirty="0" smtClean="0"/>
          </a:p>
          <a:p>
            <a:pPr marL="0" indent="0">
              <a:buFontTx/>
              <a:buNone/>
            </a:pPr>
            <a:r>
              <a:rPr lang="ro-RO" sz="2400" dirty="0" smtClean="0"/>
              <a:t>cantitate </a:t>
            </a:r>
            <a:r>
              <a:rPr lang="ro-RO" sz="2400" dirty="0" smtClean="0"/>
              <a:t>de radiaţii ca o </a:t>
            </a:r>
            <a:r>
              <a:rPr lang="ro-RO" sz="2400" dirty="0" smtClean="0"/>
              <a:t>bucata</a:t>
            </a:r>
          </a:p>
          <a:p>
            <a:pPr marL="0" indent="0">
              <a:buFontTx/>
              <a:buNone/>
            </a:pPr>
            <a:r>
              <a:rPr lang="ro-RO" sz="2400" dirty="0" smtClean="0"/>
              <a:t> </a:t>
            </a:r>
            <a:r>
              <a:rPr lang="ro-RO" sz="2400" dirty="0" smtClean="0"/>
              <a:t>de Ra de câteva kilograme).</a:t>
            </a:r>
          </a:p>
        </p:txBody>
      </p:sp>
      <p:pic>
        <p:nvPicPr>
          <p:cNvPr id="5" name="Picture 2" descr="C:\Users\user\Desktop\Proiecte-Concursuri 2018-2019\5176312_stock-vector-periodic-table-of-the-element-cobalt-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505200"/>
            <a:ext cx="2621931" cy="24384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ubstituent conținut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>
            <a:noAutofit/>
          </a:bodyPr>
          <a:lstStyle/>
          <a:p>
            <a:r>
              <a:rPr lang="ro-RO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Radioterapia </a:t>
            </a:r>
            <a:r>
              <a:rPr lang="ro-RO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o-RO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tratatează</a:t>
            </a:r>
            <a:r>
              <a:rPr lang="ro-RO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tumorile  </a:t>
            </a:r>
            <a:r>
              <a:rPr lang="ro-RO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canceroase exterioare</a:t>
            </a: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o-RO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În tumoare se introduce o sursa de radiaţii, de exemplu sub forma unor ace dintr-o sârmă specială de cobalt-nichel, bombardată în prealabil cu neutroni.</a:t>
            </a:r>
            <a:endParaRPr lang="ro-RO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Cercetatorii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observat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ca in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urma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bombardarii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3200" dirty="0" err="1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esuturilor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afectate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de cancer cu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anumi</a:t>
            </a:r>
            <a:r>
              <a:rPr lang="ro-RO" sz="3200" dirty="0" smtClean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izotopi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radioactivi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cum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fi de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exemplu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iod-131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iridiu-192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celulele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canceroase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sunt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complet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distruse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1748" name="Substituent număr diapozitiv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400"/>
            <a:fld id="{192EE668-705E-40ED-B749-A2A743160FF0}" type="slidenum">
              <a:rPr lang="en-US" smtClean="0"/>
              <a:pPr defTabSz="914400"/>
              <a:t>7</a:t>
            </a:fld>
            <a:endParaRPr lang="en-US" smtClean="0"/>
          </a:p>
        </p:txBody>
      </p:sp>
      <p:sp>
        <p:nvSpPr>
          <p:cNvPr id="4" name="Dreptunghi 3"/>
          <p:cNvSpPr/>
          <p:nvPr/>
        </p:nvSpPr>
        <p:spPr>
          <a:xfrm>
            <a:off x="2057400" y="304800"/>
            <a:ext cx="464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Atomul </a:t>
            </a:r>
            <a:r>
              <a:rPr lang="en-US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“</a:t>
            </a:r>
            <a:r>
              <a:rPr lang="ro-RO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medic</a:t>
            </a:r>
            <a:r>
              <a:rPr lang="en-US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”</a:t>
            </a:r>
            <a:endParaRPr lang="en-US" sz="4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Atomul </a:t>
            </a:r>
            <a:r>
              <a:rPr lang="en-US" smtClean="0"/>
              <a:t>“</a:t>
            </a:r>
            <a:r>
              <a:rPr lang="ro-RO" smtClean="0"/>
              <a:t>agronom</a:t>
            </a:r>
            <a:r>
              <a:rPr lang="en-US" smtClean="0"/>
              <a:t>”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84324"/>
            <a:ext cx="8839200" cy="4816476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</a:pPr>
            <a:r>
              <a:rPr lang="ro-RO" sz="2400" b="1" dirty="0" smtClean="0">
                <a:latin typeface="Times New Roman" pitchFamily="18" charset="0"/>
                <a:cs typeface="Times New Roman" pitchFamily="18" charset="0"/>
              </a:rPr>
              <a:t>Pentru a distruge insectele dăunătoare şi larvele lor care produc pagube semnificative agriculturii, omul foloseşte produsele chimice, care sunt însă dăunătoare organismului uman.</a:t>
            </a:r>
          </a:p>
          <a:p>
            <a:pPr marL="342900" indent="-342900">
              <a:lnSpc>
                <a:spcPct val="110000"/>
              </a:lnSpc>
            </a:pPr>
            <a:r>
              <a:rPr lang="ro-RO" sz="2400" b="1" dirty="0" smtClean="0">
                <a:latin typeface="Times New Roman" pitchFamily="18" charset="0"/>
                <a:cs typeface="Times New Roman" pitchFamily="18" charset="0"/>
              </a:rPr>
              <a:t>În ajutor ne vin radiaţiile gama, sub acţiunea cărora pier consumatorii nepoftiţi şi microorganismele  care produc stricăciuni.</a:t>
            </a:r>
          </a:p>
          <a:p>
            <a:pPr marL="342900" indent="-342900">
              <a:lnSpc>
                <a:spcPct val="110000"/>
              </a:lnSpc>
            </a:pPr>
            <a:r>
              <a:rPr lang="ro-RO" sz="2400" b="1" dirty="0" smtClean="0">
                <a:latin typeface="Times New Roman" pitchFamily="18" charset="0"/>
                <a:cs typeface="Times New Roman" pitchFamily="18" charset="0"/>
              </a:rPr>
              <a:t>De exemplu, după iradierea cu particule gama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o-RO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110000"/>
              </a:lnSpc>
              <a:buNone/>
            </a:pPr>
            <a:r>
              <a:rPr lang="ro-RO" sz="2400" b="1" dirty="0" smtClean="0">
                <a:latin typeface="Times New Roman" pitchFamily="18" charset="0"/>
                <a:cs typeface="Times New Roman" pitchFamily="18" charset="0"/>
              </a:rPr>
              <a:t>cartoful se poate păstra cu succes aproape doi ani.</a:t>
            </a:r>
          </a:p>
          <a:p>
            <a:pPr marL="342900" indent="-342900">
              <a:lnSpc>
                <a:spcPct val="110000"/>
              </a:lnSpc>
              <a:buFontTx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Substituent număr diapozitiv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400"/>
            <a:fld id="{D7DC71A0-293D-436D-93F1-1329611F40AC}" type="slidenum">
              <a:rPr lang="en-US" smtClean="0"/>
              <a:pPr defTabSz="914400"/>
              <a:t>8</a:t>
            </a:fld>
            <a:endParaRPr lang="en-US" smtClean="0"/>
          </a:p>
        </p:txBody>
      </p:sp>
      <p:pic>
        <p:nvPicPr>
          <p:cNvPr id="2050" name="Picture 2" descr="C:\Users\user\Desktop\Proiecte-Concursuri 2018-2019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733800"/>
            <a:ext cx="1857375" cy="24574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Bibliografie:</a:t>
            </a:r>
            <a:endParaRPr lang="en-US" dirty="0"/>
          </a:p>
        </p:txBody>
      </p:sp>
      <p:sp>
        <p:nvSpPr>
          <p:cNvPr id="5" name="Substituent conținut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https://www.scientia.ro/fizica/fizica/313-radiocarbonul.html</a:t>
            </a:r>
            <a:endParaRPr lang="ro-RO" dirty="0" smtClean="0"/>
          </a:p>
          <a:p>
            <a:r>
              <a:rPr lang="en-US" dirty="0" smtClean="0"/>
              <a:t>http://www.creeaza.com/referate/chimie/IZOTOPI-SI-UTILIZARILE-LOR333.php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ă">
  <a:themeElements>
    <a:clrScheme name="Vervă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ă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ă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</TotalTime>
  <Words>520</Words>
  <Application>Microsoft Office PowerPoint</Application>
  <PresentationFormat>Expunere pe ecran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9</vt:i4>
      </vt:variant>
    </vt:vector>
  </HeadingPairs>
  <TitlesOfParts>
    <vt:vector size="10" baseType="lpstr">
      <vt:lpstr>Vervă</vt:lpstr>
      <vt:lpstr>ATOMUL, prieten sau dușman?</vt:lpstr>
      <vt:lpstr>Atomul “distrugător”</vt:lpstr>
      <vt:lpstr>Atomul “inginer” </vt:lpstr>
      <vt:lpstr>Atomul “chimist”</vt:lpstr>
      <vt:lpstr>Atomul   “viață”</vt:lpstr>
      <vt:lpstr>Atomul “medic”</vt:lpstr>
      <vt:lpstr>Diapozitivul 7</vt:lpstr>
      <vt:lpstr>Atomul “agronom”</vt:lpstr>
      <vt:lpstr>Bibliografie: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ATOMUL prieten sau dusman?</dc:title>
  <dc:creator>user</dc:creator>
  <cp:lastModifiedBy>user</cp:lastModifiedBy>
  <cp:revision>9</cp:revision>
  <dcterms:created xsi:type="dcterms:W3CDTF">2019-01-27T16:20:09Z</dcterms:created>
  <dcterms:modified xsi:type="dcterms:W3CDTF">2019-02-04T17:15:23Z</dcterms:modified>
</cp:coreProperties>
</file>